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313" r:id="rId3"/>
    <p:sldId id="324" r:id="rId4"/>
    <p:sldId id="314" r:id="rId5"/>
    <p:sldId id="306" r:id="rId6"/>
    <p:sldId id="325" r:id="rId7"/>
    <p:sldId id="307" r:id="rId8"/>
    <p:sldId id="309" r:id="rId9"/>
    <p:sldId id="311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5/method-overloading/" TargetMode="External"/><Relationship Id="rId2" Type="http://schemas.openxmlformats.org/officeDocument/2006/relationships/hyperlink" Target="https://www.programiz.com/java-programming/constructo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Example1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tudentTester1.jav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4.java" TargetMode="External"/><Relationship Id="rId2" Type="http://schemas.openxmlformats.org/officeDocument/2006/relationships/hyperlink" Target="Example3.java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6.java" TargetMode="External"/><Relationship Id="rId2" Type="http://schemas.openxmlformats.org/officeDocument/2006/relationships/hyperlink" Target="Example5.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7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8.java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Classes and Object Examples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Object Reference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Constructor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Method overloading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Constructor overloading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this keyword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endParaRPr lang="en-US" sz="1200" dirty="0"/>
          </a:p>
          <a:p>
            <a:pPr marL="0" indent="0"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35194" y="5688762"/>
            <a:ext cx="8316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1, 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6, 7, </a:t>
            </a:r>
            <a:r>
              <a:rPr lang="en-GB" sz="800" dirty="0"/>
              <a:t>Herbert </a:t>
            </a:r>
            <a:r>
              <a:rPr lang="en-GB" sz="800" dirty="0" err="1"/>
              <a:t>Schildt</a:t>
            </a:r>
            <a:r>
              <a:rPr lang="en-GB" sz="800" dirty="0"/>
              <a:t>,  The complete Reference Java 2, 5th Edition, Tata McGraw Hill.</a:t>
            </a:r>
          </a:p>
          <a:p>
            <a:pPr marL="228600" indent="-228600">
              <a:buAutoNum type="arabicPeriod"/>
            </a:pPr>
            <a:r>
              <a:rPr lang="en-GB" sz="800" dirty="0">
                <a:hlinkClick r:id="rId2"/>
              </a:rPr>
              <a:t>https://www.programiz.com/java-programming/constructors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3"/>
              </a:rPr>
              <a:t>https://beginnersbook.com/2013/05/method-overloading/</a:t>
            </a:r>
            <a:endParaRPr lang="en-GB" sz="800" dirty="0"/>
          </a:p>
          <a:p>
            <a:pPr marL="228600" indent="-228600">
              <a:buAutoNum type="arabicPeriod"/>
            </a:pPr>
            <a:endParaRPr lang="en-GB" sz="800" dirty="0"/>
          </a:p>
          <a:p>
            <a:pPr marL="228600" indent="-228600">
              <a:buAutoNum type="arabicPeriod"/>
            </a:pPr>
            <a:endParaRPr lang="en-GB" sz="800" dirty="0"/>
          </a:p>
          <a:p>
            <a:pPr marL="228600" indent="-228600">
              <a:buAutoNum type="arabicPeriod"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4A94D-B11D-4822-B354-73C07781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5F11-24E7-474E-B485-F302F749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Classes and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E80E7-0ACB-44AC-96AD-88AB3A9A8EB7}"/>
              </a:ext>
            </a:extLst>
          </p:cNvPr>
          <p:cNvSpPr txBox="1"/>
          <p:nvPr/>
        </p:nvSpPr>
        <p:spPr>
          <a:xfrm>
            <a:off x="236509" y="80408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1: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Example 1.java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51FCA-8D23-45ED-A617-6D756B09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C17-23BF-4BEE-868B-262D587656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Object Reference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BC265-1BEF-42A0-8B95-4B93BC09E4E7}"/>
              </a:ext>
            </a:extLst>
          </p:cNvPr>
          <p:cNvSpPr/>
          <p:nvPr/>
        </p:nvSpPr>
        <p:spPr>
          <a:xfrm>
            <a:off x="130277" y="804085"/>
            <a:ext cx="87201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int age;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u="sng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age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20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setAge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 { age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u="sng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b="1" dirty="0" err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printAge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(age); }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StudentTester1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 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tudent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s1 = new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10);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s2 = s1;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s2.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setAge(20);  // set s2’s age</a:t>
            </a:r>
          </a:p>
          <a:p>
            <a:pPr>
              <a:defRPr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.printAge();   // print s1’s age : what is o/p</a:t>
            </a:r>
          </a:p>
          <a:p>
            <a:pPr>
              <a:defRPr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.printAge();   // print s2’s age : what is o/p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4C378-22CD-4E1A-A531-4BECDE488433}"/>
              </a:ext>
            </a:extLst>
          </p:cNvPr>
          <p:cNvSpPr/>
          <p:nvPr/>
        </p:nvSpPr>
        <p:spPr>
          <a:xfrm>
            <a:off x="3145856" y="6024418"/>
            <a:ext cx="42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 2: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StudentTester1.java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GB" dirty="0"/>
              <a:t>Object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C8110-7B28-4816-8F5F-3774234E94F2}"/>
              </a:ext>
            </a:extLst>
          </p:cNvPr>
          <p:cNvSpPr txBox="1"/>
          <p:nvPr/>
        </p:nvSpPr>
        <p:spPr>
          <a:xfrm>
            <a:off x="304800" y="990600"/>
            <a:ext cx="82137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B3C9897-81A6-4F3B-9B25-A0EFE38B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3" y="75565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2F5639F-B9AD-4F37-A9D6-221B7C61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28" y="838200"/>
            <a:ext cx="85185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 is memory organization when an object is declared and instantiated.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 s1 = new Student (“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10);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 s2 =  s1;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s2 also is a reference to the same object s1.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Its not a copy.   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 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61F11C6C-85C0-47A0-B13D-87547857D535}"/>
              </a:ext>
            </a:extLst>
          </p:cNvPr>
          <p:cNvGrpSpPr>
            <a:grpSpLocks/>
          </p:cNvGrpSpPr>
          <p:nvPr/>
        </p:nvGrpSpPr>
        <p:grpSpPr bwMode="auto">
          <a:xfrm>
            <a:off x="2969416" y="2508250"/>
            <a:ext cx="5227637" cy="923925"/>
            <a:chOff x="3230563" y="2590800"/>
            <a:chExt cx="5227637" cy="923925"/>
          </a:xfrm>
        </p:grpSpPr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A4E83594-DC14-475D-87F5-BBFF8141E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590800"/>
              <a:ext cx="2057400" cy="9239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 Student</a:t>
              </a:r>
            </a:p>
            <a:p>
              <a:r>
                <a:rPr lang="en-US" b="1">
                  <a:solidFill>
                    <a:schemeClr val="tx1"/>
                  </a:solidFill>
                </a:rPr>
                <a:t>name = “abc”</a:t>
              </a:r>
            </a:p>
            <a:p>
              <a:r>
                <a:rPr lang="en-US" b="1">
                  <a:solidFill>
                    <a:schemeClr val="tx1"/>
                  </a:solidFill>
                </a:rPr>
                <a:t>age = 10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7489AE-D0AF-4497-9CB1-639E362EC50F}"/>
                </a:ext>
              </a:extLst>
            </p:cNvPr>
            <p:cNvCxnSpPr/>
            <p:nvPr/>
          </p:nvCxnSpPr>
          <p:spPr>
            <a:xfrm>
              <a:off x="6400800" y="2895600"/>
              <a:ext cx="2057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11B010D6-EF91-4EE7-B29D-2C3397220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363" y="2852738"/>
              <a:ext cx="685800" cy="3698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09142531-5EE8-4A59-A79D-4E47E14CC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2867025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A44F45-E3D0-46CB-946E-8A89366D19DB}"/>
                </a:ext>
              </a:extLst>
            </p:cNvPr>
            <p:cNvCxnSpPr/>
            <p:nvPr/>
          </p:nvCxnSpPr>
          <p:spPr>
            <a:xfrm>
              <a:off x="4259263" y="3036888"/>
              <a:ext cx="2141537" cy="200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">
            <a:extLst>
              <a:ext uri="{FF2B5EF4-FFF2-40B4-BE49-F238E27FC236}">
                <a16:creationId xmlns:a16="http://schemas.microsoft.com/office/drawing/2014/main" id="{61F7884C-0900-4D90-B4CF-BE82919B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728" y="4692650"/>
            <a:ext cx="2057400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Student</a:t>
            </a:r>
          </a:p>
          <a:p>
            <a:r>
              <a:rPr lang="en-US" b="1" dirty="0">
                <a:solidFill>
                  <a:schemeClr val="tx1"/>
                </a:solidFill>
              </a:rPr>
              <a:t>name = “</a:t>
            </a:r>
            <a:r>
              <a:rPr lang="en-US" b="1" dirty="0" err="1">
                <a:solidFill>
                  <a:schemeClr val="tx1"/>
                </a:solidFill>
              </a:rPr>
              <a:t>abc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  <a:p>
            <a:r>
              <a:rPr lang="en-US" b="1" dirty="0">
                <a:solidFill>
                  <a:schemeClr val="tx1"/>
                </a:solidFill>
              </a:rPr>
              <a:t>age = 10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BFA6AA81-6C9C-4135-A19D-4BD0E63E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878" y="4954588"/>
            <a:ext cx="6858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BE703364-0AAC-4085-9EFA-71DF816D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078" y="4970463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s1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13648-8E72-4438-8C6E-794E41C95247}"/>
              </a:ext>
            </a:extLst>
          </p:cNvPr>
          <p:cNvCxnSpPr/>
          <p:nvPr/>
        </p:nvCxnSpPr>
        <p:spPr>
          <a:xfrm>
            <a:off x="3964778" y="5140325"/>
            <a:ext cx="2139950" cy="198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DD080EBB-1223-4ABD-B043-38BFB082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278" y="5611813"/>
            <a:ext cx="685800" cy="36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E4548AB2-F5DA-40CC-B882-8877C6AE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478" y="56261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s2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994FB-0F14-4258-95C4-DF99CD13BD2E}"/>
              </a:ext>
            </a:extLst>
          </p:cNvPr>
          <p:cNvCxnSpPr/>
          <p:nvPr/>
        </p:nvCxnSpPr>
        <p:spPr>
          <a:xfrm flipV="1">
            <a:off x="4307678" y="5338763"/>
            <a:ext cx="179705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5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64BA-924E-4541-A4D4-597C219CFF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Object Reference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3101705-0264-4D48-8DE8-FA23D3E5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23850" algn="l"/>
                <a:tab pos="781050" algn="l"/>
                <a:tab pos="1238250" algn="l"/>
                <a:tab pos="1695450" algn="l"/>
                <a:tab pos="2152650" algn="l"/>
                <a:tab pos="2609850" algn="l"/>
                <a:tab pos="3067050" algn="l"/>
                <a:tab pos="3524250" algn="l"/>
                <a:tab pos="3981450" algn="l"/>
                <a:tab pos="4438650" algn="l"/>
                <a:tab pos="4895850" algn="l"/>
                <a:tab pos="5353050" algn="l"/>
                <a:tab pos="5810250" algn="l"/>
                <a:tab pos="6267450" algn="l"/>
                <a:tab pos="6724650" algn="l"/>
                <a:tab pos="7181850" algn="l"/>
                <a:tab pos="7639050" algn="l"/>
                <a:tab pos="8096250" algn="l"/>
                <a:tab pos="8553450" algn="l"/>
                <a:tab pos="9010650" algn="l"/>
                <a:tab pos="946785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13E1956-CA7D-43E0-9974-8A895BF2B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920750"/>
            <a:ext cx="8518525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s2.setAge(20);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s1.printAge();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it prints 20. 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is to create a new object. 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StudentTester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tudent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s1 = new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10);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Student s2 =  new Student(“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”, 15);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s2.</a:t>
            </a:r>
            <a:r>
              <a:rPr lang="en-US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setAge(20);  // set s2’s age</a:t>
            </a:r>
          </a:p>
          <a:p>
            <a:pPr>
              <a:defRPr/>
            </a:pPr>
            <a:r>
              <a:rPr lang="en-US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   s1.display();   // print s1’s age : what is o/p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9244EC-4A49-48D4-B9AC-0E9230FD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990600"/>
            <a:ext cx="2057400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Student</a:t>
            </a:r>
          </a:p>
          <a:p>
            <a:r>
              <a:rPr lang="en-US" b="1" dirty="0">
                <a:solidFill>
                  <a:schemeClr val="tx1"/>
                </a:solidFill>
              </a:rPr>
              <a:t>name = “</a:t>
            </a:r>
            <a:r>
              <a:rPr lang="en-US" b="1" dirty="0" err="1">
                <a:solidFill>
                  <a:schemeClr val="tx1"/>
                </a:solidFill>
              </a:rPr>
              <a:t>abc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  <a:p>
            <a:r>
              <a:rPr lang="en-US" b="1" dirty="0">
                <a:solidFill>
                  <a:schemeClr val="tx1"/>
                </a:solidFill>
              </a:rPr>
              <a:t>age = 20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CE0F217-5BF8-4A0D-A9BF-4BAA4BA4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990600"/>
            <a:ext cx="6858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2952C93-EA74-479A-B065-E6E598D1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014074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D782CE-D059-4D06-9282-80FDFBEF8FE3}"/>
              </a:ext>
            </a:extLst>
          </p:cNvPr>
          <p:cNvCxnSpPr/>
          <p:nvPr/>
        </p:nvCxnSpPr>
        <p:spPr>
          <a:xfrm>
            <a:off x="4610100" y="1175544"/>
            <a:ext cx="2141538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104B5486-B239-45C8-B461-A454B6B2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24000"/>
            <a:ext cx="6858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59080B1-EE94-489E-91A5-DC37F65B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46225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0B347-B3F7-4F28-8E9A-E62B271812A2}"/>
              </a:ext>
            </a:extLst>
          </p:cNvPr>
          <p:cNvCxnSpPr/>
          <p:nvPr/>
        </p:nvCxnSpPr>
        <p:spPr>
          <a:xfrm flipV="1">
            <a:off x="4706370" y="1532958"/>
            <a:ext cx="204526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GB" dirty="0"/>
              <a:t>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3678D9-2B5D-4E92-8537-EAD08528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GB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DB844-2220-4290-9433-8A65C6160CE4}"/>
              </a:ext>
            </a:extLst>
          </p:cNvPr>
          <p:cNvSpPr/>
          <p:nvPr/>
        </p:nvSpPr>
        <p:spPr>
          <a:xfrm>
            <a:off x="211928" y="789337"/>
            <a:ext cx="86272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class contains constructors that are </a:t>
            </a:r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invoked to create objects from the class blueprint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Constructor declarations look like method declaration.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They use the </a:t>
            </a:r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class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have return type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constructor is called automatically when a new instance of an object is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Types of constructors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Non-argument constructor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Parameterised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Non-argument constructor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Example3.java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Parameterised constructor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Example4.java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1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918BA-7CE7-427E-9F25-B4F49BFA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F0000"/>
                </a:solidFill>
              </a:rPr>
              <a:t>Method Overloading </a:t>
            </a:r>
            <a:r>
              <a:rPr lang="en-GB" sz="2600" dirty="0"/>
              <a:t>is a feature that allows a class to have more than one method having the same name, if their argument lists are different.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Three ways of method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Number of parameters</a:t>
            </a:r>
          </a:p>
          <a:p>
            <a:pPr marL="45720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add(int, int)</a:t>
            </a:r>
          </a:p>
          <a:p>
            <a:pPr marL="45720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add(int, int, int)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Data type of parameters</a:t>
            </a:r>
          </a:p>
          <a:p>
            <a:pPr marL="45720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add(int, int)</a:t>
            </a:r>
          </a:p>
          <a:p>
            <a:pPr marL="45720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add(int, float)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Sequence of Data type of parameters</a:t>
            </a:r>
          </a:p>
          <a:p>
            <a:pPr marL="45720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add(int, float)</a:t>
            </a:r>
          </a:p>
          <a:p>
            <a:pPr marL="457200" lvl="1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add(float, 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9AA25-2F2A-4547-907A-5B14A7A887A8}"/>
              </a:ext>
            </a:extLst>
          </p:cNvPr>
          <p:cNvSpPr txBox="1"/>
          <p:nvPr/>
        </p:nvSpPr>
        <p:spPr>
          <a:xfrm>
            <a:off x="457200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Example5.java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95CF8-814C-4168-A10B-36A9753A5B7A}"/>
              </a:ext>
            </a:extLst>
          </p:cNvPr>
          <p:cNvSpPr txBox="1"/>
          <p:nvPr/>
        </p:nvSpPr>
        <p:spPr>
          <a:xfrm>
            <a:off x="4589206" y="38978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 action="ppaction://hlinkfile"/>
              </a:rPr>
              <a:t>Example6.java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2D84F-8CD4-4AA7-9AC9-1C419ECDD66C}"/>
              </a:ext>
            </a:extLst>
          </p:cNvPr>
          <p:cNvSpPr txBox="1"/>
          <p:nvPr/>
        </p:nvSpPr>
        <p:spPr>
          <a:xfrm>
            <a:off x="5867400" y="492132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 action="ppaction://hlinkfile"/>
              </a:rPr>
              <a:t>Example7.java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765D8-9C0D-42DA-8996-D6C844B7D4F1}"/>
              </a:ext>
            </a:extLst>
          </p:cNvPr>
          <p:cNvSpPr txBox="1"/>
          <p:nvPr/>
        </p:nvSpPr>
        <p:spPr>
          <a:xfrm>
            <a:off x="4724400" y="5296892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Invalid: </a:t>
            </a:r>
          </a:p>
          <a:p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add(int, int)</a:t>
            </a:r>
          </a:p>
          <a:p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add(int, 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9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1C17-0DB0-4E16-A90D-E1F5E8E5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36645-AD32-4B74-8328-074F0D1BF7DD}"/>
              </a:ext>
            </a:extLst>
          </p:cNvPr>
          <p:cNvSpPr/>
          <p:nvPr/>
        </p:nvSpPr>
        <p:spPr>
          <a:xfrm>
            <a:off x="226676" y="826208"/>
            <a:ext cx="87053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Sometimes there is a need of initializing an object in different ways. This can be done using constructor overloading.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Example8.java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646</Words>
  <Application>Microsoft Office PowerPoint</Application>
  <PresentationFormat>On-screen Show (4:3)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395</cp:revision>
  <dcterms:created xsi:type="dcterms:W3CDTF">2011-09-14T09:42:05Z</dcterms:created>
  <dcterms:modified xsi:type="dcterms:W3CDTF">2021-09-12T16:17:11Z</dcterms:modified>
</cp:coreProperties>
</file>