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313" r:id="rId3"/>
    <p:sldId id="324" r:id="rId4"/>
    <p:sldId id="314" r:id="rId5"/>
    <p:sldId id="306" r:id="rId6"/>
    <p:sldId id="325" r:id="rId7"/>
    <p:sldId id="307" r:id="rId8"/>
    <p:sldId id="326" r:id="rId9"/>
    <p:sldId id="327" r:id="rId10"/>
    <p:sldId id="328" r:id="rId11"/>
    <p:sldId id="329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taticClassExample.java" TargetMode="External"/><Relationship Id="rId2" Type="http://schemas.openxmlformats.org/officeDocument/2006/relationships/hyperlink" Target="StaticBlockExample.java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Bike.java" TargetMode="External"/><Relationship Id="rId2" Type="http://schemas.openxmlformats.org/officeDocument/2006/relationships/hyperlink" Target="Bike9.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onda.jav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professors.com/java-programs/add-two-numbers-by-using-command-line-argument/" TargetMode="External"/><Relationship Id="rId7" Type="http://schemas.openxmlformats.org/officeDocument/2006/relationships/hyperlink" Target="https://www.javatpoint.com/final-keyword" TargetMode="External"/><Relationship Id="rId2" Type="http://schemas.openxmlformats.org/officeDocument/2006/relationships/hyperlink" Target="https://www.tutorialspoint.com/Java-command-line-argumen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dureka.co/blog/static-keyword-in-java/" TargetMode="External"/><Relationship Id="rId5" Type="http://schemas.openxmlformats.org/officeDocument/2006/relationships/hyperlink" Target="https://www.javatpoint.com/static-keyword-in-java" TargetMode="External"/><Relationship Id="rId4" Type="http://schemas.openxmlformats.org/officeDocument/2006/relationships/hyperlink" Target="https://beginnersbook.com/2013/04/java-static-class-block-methods-variab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um.java" TargetMode="External"/><Relationship Id="rId2" Type="http://schemas.openxmlformats.org/officeDocument/2006/relationships/hyperlink" Target="CommandLine.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stThis2.java" TargetMode="External"/><Relationship Id="rId2" Type="http://schemas.openxmlformats.org/officeDocument/2006/relationships/hyperlink" Target="TestThis1.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TestThis3.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estThis5.java" TargetMode="External"/><Relationship Id="rId2" Type="http://schemas.openxmlformats.org/officeDocument/2006/relationships/hyperlink" Target="TestThis4.jav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TestThis7.java" TargetMode="External"/><Relationship Id="rId4" Type="http://schemas.openxmlformats.org/officeDocument/2006/relationships/hyperlink" Target="TestThis6.ja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4.java" TargetMode="External"/><Relationship Id="rId2" Type="http://schemas.openxmlformats.org/officeDocument/2006/relationships/hyperlink" Target="S2.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Test1.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TestStaticVariable1.jav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estStaticMethod.jav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C5F2F-BEF9-47D6-955B-E8AE8D87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Static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Is used to initialize the static data member.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It is </a:t>
            </a:r>
            <a:r>
              <a:rPr lang="en-GB" sz="2200" dirty="0">
                <a:solidFill>
                  <a:srgbClr val="FF0000"/>
                </a:solidFill>
              </a:rPr>
              <a:t>executed before the main method at the time of class loading</a:t>
            </a:r>
            <a:r>
              <a:rPr lang="en-GB" sz="2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13: </a:t>
            </a:r>
            <a:r>
              <a:rPr lang="en-GB" sz="2200" dirty="0">
                <a:hlinkClick r:id="rId2" action="ppaction://hlinkfile"/>
              </a:rPr>
              <a:t>StaticBlockExample.java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Static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A class can be </a:t>
            </a:r>
            <a:r>
              <a:rPr lang="en-GB" sz="2200" dirty="0">
                <a:solidFill>
                  <a:srgbClr val="FF0000"/>
                </a:solidFill>
              </a:rPr>
              <a:t>made static only if it is a nested class</a:t>
            </a:r>
            <a:r>
              <a:rPr lang="en-GB" sz="22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14: </a:t>
            </a:r>
            <a:r>
              <a:rPr lang="en-GB" sz="2200" dirty="0">
                <a:hlinkClick r:id="rId3" action="ppaction://hlinkfile"/>
              </a:rPr>
              <a:t>StaticClassExample.java</a:t>
            </a:r>
            <a:endParaRPr lang="en-GB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AAC7-3509-4E7B-8B32-769EB36B35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static keyword</a:t>
            </a:r>
          </a:p>
        </p:txBody>
      </p:sp>
    </p:spTree>
    <p:extLst>
      <p:ext uri="{BB962C8B-B14F-4D97-AF65-F5344CB8AC3E}">
        <p14:creationId xmlns:p14="http://schemas.microsoft.com/office/powerpoint/2010/main" val="102179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00A7A-6495-433C-BA4B-7DCB9D80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to restrict the user.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Final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If you make any variable as final, </a:t>
            </a:r>
            <a:r>
              <a:rPr lang="en-GB" sz="2200" dirty="0">
                <a:solidFill>
                  <a:srgbClr val="FF0000"/>
                </a:solidFill>
              </a:rPr>
              <a:t>you cannot change the value of final variable</a:t>
            </a:r>
            <a:r>
              <a:rPr lang="en-GB" sz="2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15: </a:t>
            </a:r>
            <a:r>
              <a:rPr lang="en-GB" sz="2200" dirty="0">
                <a:hlinkClick r:id="rId2" action="ppaction://hlinkfile"/>
              </a:rPr>
              <a:t>Bike9.java 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Final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If you make any method as final, </a:t>
            </a:r>
            <a:r>
              <a:rPr lang="en-GB" sz="2200" dirty="0">
                <a:solidFill>
                  <a:srgbClr val="7030A0"/>
                </a:solidFill>
              </a:rPr>
              <a:t>you cannot override it</a:t>
            </a:r>
            <a:r>
              <a:rPr lang="en-GB" sz="2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16: </a:t>
            </a:r>
            <a:r>
              <a:rPr lang="en-GB" sz="2200" dirty="0">
                <a:hlinkClick r:id="rId3" action="ppaction://hlinkfile"/>
              </a:rPr>
              <a:t>Bike.java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F0"/>
                </a:solidFill>
              </a:rPr>
              <a:t>Final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If you make any class as final, </a:t>
            </a:r>
            <a:r>
              <a:rPr lang="en-GB" sz="2200" dirty="0">
                <a:solidFill>
                  <a:srgbClr val="00B0F0"/>
                </a:solidFill>
              </a:rPr>
              <a:t>you cannot extend it or inherit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17: </a:t>
            </a:r>
            <a:r>
              <a:rPr lang="en-GB" sz="2200" dirty="0">
                <a:hlinkClick r:id="rId4" action="ppaction://hlinkfile"/>
              </a:rPr>
              <a:t>Honda.java</a:t>
            </a:r>
            <a:endParaRPr lang="en-GB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E80E-B205-45E9-A8E2-CC7CD3538A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final keyword</a:t>
            </a:r>
          </a:p>
        </p:txBody>
      </p:sp>
    </p:spTree>
    <p:extLst>
      <p:ext uri="{BB962C8B-B14F-4D97-AF65-F5344CB8AC3E}">
        <p14:creationId xmlns:p14="http://schemas.microsoft.com/office/powerpoint/2010/main" val="240036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Command Line Argument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this keyword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static keyword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final keyword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Examples</a:t>
            </a:r>
          </a:p>
          <a:p>
            <a:pPr marL="0" indent="0"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27819" y="5029200"/>
            <a:ext cx="8316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Sources: 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1, 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6, 7, </a:t>
            </a:r>
            <a:r>
              <a:rPr lang="en-GB" sz="800" dirty="0"/>
              <a:t>Herbert </a:t>
            </a:r>
            <a:r>
              <a:rPr lang="en-GB" sz="800" dirty="0" err="1"/>
              <a:t>Schildt</a:t>
            </a:r>
            <a:r>
              <a:rPr lang="en-GB" sz="800" dirty="0"/>
              <a:t>,  The complete Reference Java 2, 5th Edition, Tata McGraw Hill.</a:t>
            </a:r>
          </a:p>
          <a:p>
            <a:pPr marL="228600" indent="-228600">
              <a:buAutoNum type="arabicPeriod"/>
            </a:pPr>
            <a:r>
              <a:rPr lang="en-GB" sz="800" dirty="0">
                <a:hlinkClick r:id="rId2"/>
              </a:rPr>
              <a:t>https://www.tutorialspoint.com/Java-command-line-arguments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3"/>
              </a:rPr>
              <a:t>http://www.w3professors.com/java-programs/add-two-numbers-by-using-command-line-argument/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4"/>
              </a:rPr>
              <a:t>https://beginnersbook.com/2013/04/java-static-class-block-methods-variables/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5"/>
              </a:rPr>
              <a:t>https://www.javatpoint.com/static-keyword-in-java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6"/>
              </a:rPr>
              <a:t>https://www.edureka.co/blog/static-keyword-in-java/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7"/>
              </a:rPr>
              <a:t>https://www.javatpoint.com/final-keyword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/>
              <a:t>https://www.geeksforgeeks.org/final-keyword-java/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4A94D-B11D-4822-B354-73C07781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5F11-24E7-474E-B485-F302F7496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Command Line Argument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E80E7-0ACB-44AC-96AD-88AB3A9A8EB7}"/>
              </a:ext>
            </a:extLst>
          </p:cNvPr>
          <p:cNvSpPr txBox="1"/>
          <p:nvPr/>
        </p:nvSpPr>
        <p:spPr>
          <a:xfrm>
            <a:off x="236509" y="804085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that directly follows the program's name on the command line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when it is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Arguments are stored as strings in the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array passed to main( 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1: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CommandLine.java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2: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sum.java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51FCA-8D23-45ED-A617-6D756B09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C17-23BF-4BEE-868B-262D587656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3000" dirty="0"/>
              <a:t>this keyword</a:t>
            </a:r>
          </a:p>
        </p:txBody>
      </p:sp>
      <p:pic>
        <p:nvPicPr>
          <p:cNvPr id="2054" name="Picture 6" descr="Usage of Java this keyword">
            <a:extLst>
              <a:ext uri="{FF2B5EF4-FFF2-40B4-BE49-F238E27FC236}">
                <a16:creationId xmlns:a16="http://schemas.microsoft.com/office/drawing/2014/main" id="{D5FD0DBD-104C-401B-AD48-5A3D1C752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0"/>
          <a:stretch/>
        </p:blipFill>
        <p:spPr bwMode="auto">
          <a:xfrm>
            <a:off x="223842" y="1332847"/>
            <a:ext cx="8696315" cy="46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1B0947-F6E9-4D6E-9EF1-61AACBEEFFF8}"/>
              </a:ext>
            </a:extLst>
          </p:cNvPr>
          <p:cNvSpPr/>
          <p:nvPr/>
        </p:nvSpPr>
        <p:spPr>
          <a:xfrm>
            <a:off x="211928" y="6635738"/>
            <a:ext cx="23070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Source: https://www.javatpoint.com/this-keyword</a:t>
            </a:r>
          </a:p>
        </p:txBody>
      </p:sp>
    </p:spTree>
    <p:extLst>
      <p:ext uri="{BB962C8B-B14F-4D97-AF65-F5344CB8AC3E}">
        <p14:creationId xmlns:p14="http://schemas.microsoft.com/office/powerpoint/2010/main" val="38207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EDA00-FD1A-42B6-B776-D46E6239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this: </a:t>
            </a:r>
            <a:r>
              <a:rPr lang="en-GB" sz="2800" dirty="0">
                <a:solidFill>
                  <a:srgbClr val="FF0000"/>
                </a:solidFill>
              </a:rPr>
              <a:t>To refer current class instance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Example 1: </a:t>
            </a:r>
            <a:r>
              <a:rPr lang="en-GB" sz="2800" dirty="0">
                <a:hlinkClick r:id="rId2" action="ppaction://hlinkfile"/>
              </a:rPr>
              <a:t>TestThis1.java</a:t>
            </a: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F0"/>
                </a:solidFill>
              </a:rPr>
              <a:t>Parameters (formal arguments) and instance variables are same.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Example 2: </a:t>
            </a:r>
            <a:r>
              <a:rPr lang="en-GB" sz="2800" dirty="0">
                <a:hlinkClick r:id="rId3" action="ppaction://hlinkfile"/>
              </a:rPr>
              <a:t>TestThis2.java</a:t>
            </a: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Solution to problem observed in Example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Example 3: </a:t>
            </a:r>
            <a:r>
              <a:rPr lang="en-GB" sz="2800" dirty="0">
                <a:hlinkClick r:id="rId4" action="ppaction://hlinkfile"/>
              </a:rPr>
              <a:t>TestThis3.java</a:t>
            </a:r>
            <a:r>
              <a:rPr lang="en-GB" sz="2800" dirty="0"/>
              <a:t> (with this)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Local variables(formal arguments) and instance variables are different, no need of this.</a:t>
            </a:r>
          </a:p>
          <a:p>
            <a:pPr marL="0" indent="0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this keyword</a:t>
            </a:r>
          </a:p>
        </p:txBody>
      </p:sp>
    </p:spTree>
    <p:extLst>
      <p:ext uri="{BB962C8B-B14F-4D97-AF65-F5344CB8AC3E}">
        <p14:creationId xmlns:p14="http://schemas.microsoft.com/office/powerpoint/2010/main" val="214865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38A078-E658-4945-809D-06215BAC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this: </a:t>
            </a:r>
            <a:r>
              <a:rPr lang="en-GB" sz="2800" dirty="0">
                <a:solidFill>
                  <a:srgbClr val="FF0000"/>
                </a:solidFill>
              </a:rPr>
              <a:t>To invoke current class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If you don't use the this keyword, compiler automatically adds this keyword while invoking the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4:  </a:t>
            </a:r>
            <a:r>
              <a:rPr lang="en-GB" sz="2200" dirty="0">
                <a:hlinkClick r:id="rId2" action="ppaction://hlinkfile"/>
              </a:rPr>
              <a:t>TestThis4.java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this(): </a:t>
            </a:r>
            <a:r>
              <a:rPr lang="en-GB" sz="2800" dirty="0">
                <a:solidFill>
                  <a:srgbClr val="FF0000"/>
                </a:solidFill>
              </a:rPr>
              <a:t>To invoke current class 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Can be used to invoke the current class constructor.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It is used to </a:t>
            </a:r>
            <a:r>
              <a:rPr lang="en-GB" sz="2200" dirty="0">
                <a:solidFill>
                  <a:srgbClr val="FF0000"/>
                </a:solidFill>
              </a:rPr>
              <a:t>reuse the constructor or for constructor chaining</a:t>
            </a:r>
            <a:r>
              <a:rPr lang="en-GB" sz="22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5: </a:t>
            </a:r>
            <a:r>
              <a:rPr lang="en-GB" sz="2200" dirty="0">
                <a:hlinkClick r:id="rId3" action="ppaction://hlinkfile"/>
              </a:rPr>
              <a:t>TestThis5.java</a:t>
            </a:r>
            <a:endParaRPr lang="en-GB" sz="2200" dirty="0"/>
          </a:p>
          <a:p>
            <a:pPr lvl="2"/>
            <a:r>
              <a:rPr lang="en-GB" sz="1800" dirty="0">
                <a:solidFill>
                  <a:srgbClr val="00B0F0"/>
                </a:solidFill>
              </a:rPr>
              <a:t>Calling default constructor from parameterized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prstClr val="black"/>
                </a:solidFill>
              </a:rPr>
              <a:t>Example 6: </a:t>
            </a:r>
            <a:r>
              <a:rPr lang="en-GB" sz="2200" dirty="0">
                <a:solidFill>
                  <a:prstClr val="black"/>
                </a:solidFill>
                <a:hlinkClick r:id="rId4" action="ppaction://hlinkfile"/>
              </a:rPr>
              <a:t>TestThis6.java</a:t>
            </a:r>
            <a:endParaRPr lang="en-GB" sz="2200" dirty="0">
              <a:solidFill>
                <a:prstClr val="black"/>
              </a:solidFill>
            </a:endParaRPr>
          </a:p>
          <a:p>
            <a:pPr lvl="2"/>
            <a:r>
              <a:rPr lang="en-GB" sz="1800" dirty="0">
                <a:solidFill>
                  <a:srgbClr val="7030A0"/>
                </a:solidFill>
              </a:rPr>
              <a:t>Calling parameterized constructor from default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5: </a:t>
            </a:r>
            <a:r>
              <a:rPr lang="en-GB" sz="2200" dirty="0">
                <a:hlinkClick r:id="rId5" action="ppaction://hlinkfile"/>
              </a:rPr>
              <a:t>TestThis7.java</a:t>
            </a:r>
            <a:endParaRPr lang="en-GB" sz="2200" dirty="0"/>
          </a:p>
          <a:p>
            <a:pPr lvl="2"/>
            <a:r>
              <a:rPr lang="en-GB" sz="1800" dirty="0">
                <a:solidFill>
                  <a:srgbClr val="C00000"/>
                </a:solidFill>
              </a:rPr>
              <a:t>Reuse the constructor or constructor chaining.</a:t>
            </a:r>
            <a:endParaRPr lang="en-GB" sz="1800" dirty="0"/>
          </a:p>
          <a:p>
            <a:pPr lvl="2"/>
            <a:endParaRPr lang="en-GB" sz="18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64BA-924E-4541-A4D4-597C219CFF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this keyword</a:t>
            </a:r>
          </a:p>
        </p:txBody>
      </p:sp>
    </p:spTree>
    <p:extLst>
      <p:ext uri="{BB962C8B-B14F-4D97-AF65-F5344CB8AC3E}">
        <p14:creationId xmlns:p14="http://schemas.microsoft.com/office/powerpoint/2010/main" val="30616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GB" dirty="0"/>
              <a:t>this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3678D9-2B5D-4E92-8537-EAD08528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this: </a:t>
            </a:r>
            <a:r>
              <a:rPr lang="en-GB" sz="2800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o pass as an argument in the method.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Example 8:</a:t>
            </a:r>
            <a:r>
              <a:rPr lang="en-GB" sz="2200" dirty="0">
                <a:solidFill>
                  <a:srgbClr val="FF0000"/>
                </a:solidFill>
              </a:rPr>
              <a:t> </a:t>
            </a:r>
            <a:r>
              <a:rPr lang="en-GB" sz="2200" dirty="0">
                <a:solidFill>
                  <a:srgbClr val="FF0000"/>
                </a:solidFill>
                <a:hlinkClick r:id="rId2" action="ppaction://hlinkfile"/>
              </a:rPr>
              <a:t>S2.java</a:t>
            </a:r>
            <a:endParaRPr lang="en-GB" sz="2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this: </a:t>
            </a:r>
            <a:r>
              <a:rPr lang="en-GB" dirty="0">
                <a:solidFill>
                  <a:srgbClr val="FF0000"/>
                </a:solidFill>
              </a:rPr>
              <a:t>To pass as argument in the constructor call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It is useful if we have to use one object in multiple classes.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Example 9: </a:t>
            </a:r>
            <a:r>
              <a:rPr lang="en-GB" sz="2200" dirty="0">
                <a:hlinkClick r:id="rId3" action="ppaction://hlinkfile"/>
              </a:rPr>
              <a:t>A4.java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this: </a:t>
            </a:r>
            <a:r>
              <a:rPr lang="en-GB" dirty="0">
                <a:solidFill>
                  <a:srgbClr val="FF0000"/>
                </a:solidFill>
              </a:rPr>
              <a:t>Can be used to return current class instance.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Can return this keyword as an statement from the method. In such case, return type of the method must be the class type (non-primitive).</a:t>
            </a:r>
            <a:endParaRPr lang="en-GB" sz="2200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Example 10: </a:t>
            </a:r>
            <a:r>
              <a:rPr lang="en-GB" sz="2200" dirty="0">
                <a:hlinkClick r:id="rId4" action="ppaction://hlinkfile"/>
              </a:rPr>
              <a:t>Test1.java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DB844-2220-4290-9433-8A65C6160CE4}"/>
              </a:ext>
            </a:extLst>
          </p:cNvPr>
          <p:cNvSpPr/>
          <p:nvPr/>
        </p:nvSpPr>
        <p:spPr>
          <a:xfrm>
            <a:off x="211928" y="789337"/>
            <a:ext cx="8627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1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EA574-A6E0-452F-A0B6-305FFE3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Static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The static variable </a:t>
            </a:r>
            <a:r>
              <a:rPr lang="en-GB" sz="2200" dirty="0">
                <a:solidFill>
                  <a:srgbClr val="FF0000"/>
                </a:solidFill>
              </a:rPr>
              <a:t>can be used to refer to the common property of all objects </a:t>
            </a:r>
            <a:r>
              <a:rPr lang="en-GB" sz="2200" dirty="0"/>
              <a:t>(which is not unique for each object), for example, </a:t>
            </a:r>
            <a:r>
              <a:rPr lang="en-GB" sz="2200" dirty="0">
                <a:solidFill>
                  <a:srgbClr val="7030A0"/>
                </a:solidFill>
              </a:rPr>
              <a:t>the company name of employees, college name of students</a:t>
            </a:r>
            <a:r>
              <a:rPr lang="en-GB" sz="2200" dirty="0"/>
              <a:t>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The static variable </a:t>
            </a:r>
            <a:r>
              <a:rPr lang="en-GB" sz="2200" dirty="0">
                <a:solidFill>
                  <a:srgbClr val="C00000"/>
                </a:solidFill>
              </a:rPr>
              <a:t>gets memory only once in the class area at the time of class loading</a:t>
            </a:r>
            <a:r>
              <a:rPr lang="en-GB" sz="2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11: </a:t>
            </a:r>
            <a:r>
              <a:rPr lang="en-GB" sz="2200" dirty="0">
                <a:hlinkClick r:id="rId2" action="ppaction://hlinkfile"/>
              </a:rPr>
              <a:t>TestStaticVariable1.java</a:t>
            </a:r>
            <a:endParaRPr lang="en-GB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2DAB-FE83-4140-AF59-E9B6F4B03F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static keyword</a:t>
            </a:r>
          </a:p>
        </p:txBody>
      </p:sp>
      <p:pic>
        <p:nvPicPr>
          <p:cNvPr id="1026" name="Picture 2" descr="Static Variable">
            <a:extLst>
              <a:ext uri="{FF2B5EF4-FFF2-40B4-BE49-F238E27FC236}">
                <a16:creationId xmlns:a16="http://schemas.microsoft.com/office/drawing/2014/main" id="{F25814B7-9A7D-473E-8C65-AF8A6C95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87276"/>
            <a:ext cx="4267200" cy="307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3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12C7E-33A0-4C19-9002-D5D98F17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Static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A static method </a:t>
            </a:r>
            <a:r>
              <a:rPr lang="en-GB" sz="2200" dirty="0">
                <a:solidFill>
                  <a:srgbClr val="C00000"/>
                </a:solidFill>
              </a:rPr>
              <a:t>belongs to the class rather than the object of a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A static method can be </a:t>
            </a:r>
            <a:r>
              <a:rPr lang="en-GB" sz="2200" dirty="0">
                <a:solidFill>
                  <a:srgbClr val="FF0000"/>
                </a:solidFill>
              </a:rPr>
              <a:t>invoked without the need for creating an instance of a class</a:t>
            </a:r>
            <a:r>
              <a:rPr lang="en-GB" sz="2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A </a:t>
            </a:r>
            <a:r>
              <a:rPr lang="en-GB" sz="2200" dirty="0">
                <a:solidFill>
                  <a:srgbClr val="FF0000"/>
                </a:solidFill>
              </a:rPr>
              <a:t>static method can access static data member and can change the value of it</a:t>
            </a:r>
            <a:r>
              <a:rPr lang="en-GB" sz="2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12: </a:t>
            </a:r>
            <a:r>
              <a:rPr lang="en-GB" sz="2200" dirty="0">
                <a:hlinkClick r:id="rId2" action="ppaction://hlinkfile"/>
              </a:rPr>
              <a:t>TestStaticMethod.java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4C6C-2A74-4A26-8E69-D3CFF442BF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static keyword</a:t>
            </a:r>
          </a:p>
        </p:txBody>
      </p:sp>
    </p:spTree>
    <p:extLst>
      <p:ext uri="{BB962C8B-B14F-4D97-AF65-F5344CB8AC3E}">
        <p14:creationId xmlns:p14="http://schemas.microsoft.com/office/powerpoint/2010/main" val="198797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725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497</cp:revision>
  <dcterms:created xsi:type="dcterms:W3CDTF">2011-09-14T09:42:05Z</dcterms:created>
  <dcterms:modified xsi:type="dcterms:W3CDTF">2021-09-15T05:51:11Z</dcterms:modified>
</cp:coreProperties>
</file>