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13" r:id="rId3"/>
    <p:sldId id="324" r:id="rId4"/>
    <p:sldId id="276" r:id="rId5"/>
    <p:sldId id="325" r:id="rId6"/>
    <p:sldId id="326" r:id="rId7"/>
    <p:sldId id="327" r:id="rId8"/>
    <p:sldId id="328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304800" y="845097"/>
            <a:ext cx="4038600" cy="555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2"/>
          </p:nvPr>
        </p:nvSpPr>
        <p:spPr>
          <a:xfrm>
            <a:off x="4610100" y="851887"/>
            <a:ext cx="4381500" cy="554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54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48" name="Google Shape;48;p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52" name="Google Shape;52;p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4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Dubai Campus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950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rray-in-java" TargetMode="External"/><Relationship Id="rId2" Type="http://schemas.openxmlformats.org/officeDocument/2006/relationships/hyperlink" Target="https://www.geeksforgeeks.org/arrays-in-jav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racle.com/javase/tutorial/java/nutsandbolts/array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Example_1.jav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_2_AddTwoMatrix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xample_3.java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ruit.jav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ample_6.java" TargetMode="External"/><Relationship Id="rId2" Type="http://schemas.openxmlformats.org/officeDocument/2006/relationships/hyperlink" Target="Example_5.java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Multidimensional arrays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Copy constructor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Strings</a:t>
            </a:r>
            <a:endParaRPr lang="en-US" sz="2200" dirty="0"/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 marL="857250" lvl="1" indent="-457200">
              <a:defRPr/>
            </a:pPr>
            <a:endParaRPr lang="en-US" sz="2200" dirty="0"/>
          </a:p>
          <a:p>
            <a:pPr marL="0" indent="0"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A3B61-3CE9-455B-9CCD-B51C32BE21F5}"/>
              </a:ext>
            </a:extLst>
          </p:cNvPr>
          <p:cNvSpPr txBox="1"/>
          <p:nvPr/>
        </p:nvSpPr>
        <p:spPr>
          <a:xfrm>
            <a:off x="127819" y="5029200"/>
            <a:ext cx="8316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Sources: </a:t>
            </a:r>
          </a:p>
          <a:p>
            <a:pPr marL="228600" indent="-228600">
              <a:buAutoNum type="arabicPeriod"/>
            </a:pPr>
            <a:r>
              <a:rPr lang="en-US" sz="800" dirty="0"/>
              <a:t>Chapter 1, Cay </a:t>
            </a:r>
            <a:r>
              <a:rPr lang="en-US" sz="800" dirty="0" err="1"/>
              <a:t>Horstmann</a:t>
            </a:r>
            <a:r>
              <a:rPr lang="en-US" sz="800" dirty="0"/>
              <a:t>, </a:t>
            </a:r>
            <a:r>
              <a:rPr lang="en-US" sz="800" b="1" dirty="0"/>
              <a:t>Object Oriented Design &amp; Patterns</a:t>
            </a:r>
            <a:r>
              <a:rPr lang="en-US" sz="800" dirty="0"/>
              <a:t>,  John Wiley &amp; Sons, 2006, 2</a:t>
            </a:r>
            <a:r>
              <a:rPr lang="en-US" sz="800" baseline="30000" dirty="0"/>
              <a:t>nd</a:t>
            </a:r>
            <a:r>
              <a:rPr lang="en-US" sz="800" dirty="0"/>
              <a:t> Edition</a:t>
            </a:r>
          </a:p>
          <a:p>
            <a:pPr marL="228600" indent="-228600">
              <a:buAutoNum type="arabicPeriod"/>
            </a:pPr>
            <a:r>
              <a:rPr lang="en-US" sz="800" dirty="0"/>
              <a:t>Chapter  3, 13, </a:t>
            </a:r>
            <a:r>
              <a:rPr lang="en-GB" sz="800" dirty="0"/>
              <a:t>Herbert </a:t>
            </a:r>
            <a:r>
              <a:rPr lang="en-GB" sz="800" dirty="0" err="1"/>
              <a:t>Schildt</a:t>
            </a:r>
            <a:r>
              <a:rPr lang="en-GB" sz="800" dirty="0"/>
              <a:t>,  The complete Reference Java 2, 5th Edition, Tata McGraw Hill.</a:t>
            </a:r>
          </a:p>
          <a:p>
            <a:pPr marL="228600" indent="-228600">
              <a:buAutoNum type="arabicPeriod"/>
            </a:pPr>
            <a:r>
              <a:rPr lang="en-GB" sz="800" dirty="0">
                <a:hlinkClick r:id="rId2"/>
              </a:rPr>
              <a:t>https://www.geeksforgeeks.org/arrays-in-java/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>
                <a:hlinkClick r:id="rId3"/>
              </a:rPr>
              <a:t>https://www.javatpoint.com/array-in-java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>
                <a:hlinkClick r:id="rId4"/>
              </a:rPr>
              <a:t>https://docs.oracle.com/javase/tutorial/java/nutsandbolts/arrays.html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/>
              <a:t>https://www.tutorialspoint.com/java/java_arrays.htm</a:t>
            </a: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4A94D-B11D-4822-B354-73C07781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5F11-24E7-474E-B485-F302F7496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Multidimensional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E80E7-0ACB-44AC-96AD-88AB3A9A8EB7}"/>
              </a:ext>
            </a:extLst>
          </p:cNvPr>
          <p:cNvSpPr txBox="1"/>
          <p:nvPr/>
        </p:nvSpPr>
        <p:spPr>
          <a:xfrm>
            <a:off x="236508" y="804085"/>
            <a:ext cx="87550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Multidimensional arrays are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 of arrays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with each element of the array holding the reference of other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declaration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int[][]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intArray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= new int[10][20]; //a 2D array or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int[][][]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intArray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= new int[10][20][10]; //a 3D 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FF56D-3ACF-4E3A-B73A-E859795CE563}"/>
              </a:ext>
            </a:extLst>
          </p:cNvPr>
          <p:cNvSpPr/>
          <p:nvPr/>
        </p:nvSpPr>
        <p:spPr>
          <a:xfrm>
            <a:off x="152400" y="2718127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Example_1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declaring and initializing 2D array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= { {2,7,9},{3,6,1},{7,4,2} };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printing 2D array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 3 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(int j=0; j &lt; 3 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][j] + " ");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50A135-5087-4C81-A6EE-5612565AC0BA}"/>
              </a:ext>
            </a:extLst>
          </p:cNvPr>
          <p:cNvSpPr/>
          <p:nvPr/>
        </p:nvSpPr>
        <p:spPr>
          <a:xfrm>
            <a:off x="7360861" y="4610312"/>
            <a:ext cx="1402139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2 7 9 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3 6 1 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7 4 2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9B28D-B84E-4E3E-A050-F537FFC37E6D}"/>
              </a:ext>
            </a:extLst>
          </p:cNvPr>
          <p:cNvSpPr txBox="1"/>
          <p:nvPr/>
        </p:nvSpPr>
        <p:spPr>
          <a:xfrm>
            <a:off x="3581399" y="6053915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1: </a:t>
            </a:r>
            <a:r>
              <a:rPr lang="en-GB" dirty="0">
                <a:hlinkClick r:id="rId2" action="ppaction://hlinkfile"/>
              </a:rPr>
              <a:t>Example_1.java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4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>
            <a:spLocks noGrp="1"/>
          </p:cNvSpPr>
          <p:nvPr>
            <p:ph type="body" idx="1"/>
          </p:nvPr>
        </p:nvSpPr>
        <p:spPr>
          <a:xfrm>
            <a:off x="0" y="845097"/>
            <a:ext cx="4343400" cy="55557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Example_2_AddTwoMatrix</a:t>
            </a:r>
            <a:endParaRPr sz="154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4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54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4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int m, n, c, d;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endParaRPr sz="1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rows and columns of matrix");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endParaRPr sz="1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first[][] = new int[m][n];</a:t>
            </a:r>
            <a:endParaRPr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second[][] = new int[m][n];</a:t>
            </a:r>
            <a:endParaRPr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sum[][] = new int[m][n];</a:t>
            </a:r>
            <a:endParaRPr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endParaRPr sz="1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elements of first matrix");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endParaRPr sz="1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 = 0; c &lt; m;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(d = 0; d &lt; n; d++)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first[c][d] =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body" idx="2"/>
          </p:nvPr>
        </p:nvSpPr>
        <p:spPr>
          <a:xfrm>
            <a:off x="4473677" y="682387"/>
            <a:ext cx="4648200" cy="60232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elements of second matrix");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endParaRPr sz="1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 = 0 ; c &lt; m;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(d = 0 ; d &lt; n; d++)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second[c][d] =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endParaRPr sz="1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 = 0; c &lt; m;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(d = 0; d &lt; n; d++)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sum[c][d] = first[c][d] + second[c][d]; 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endParaRPr sz="1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//replace '+' with '-' to subtract matrices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endParaRPr sz="1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("Sum of the matrices:");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endParaRPr sz="1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 = 0; c &lt; m;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(d = 0; d &lt; n; d++)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(sum[c][d] + "\t");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endParaRPr sz="154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4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rgbClr val="101141"/>
              </a:buClr>
              <a:buSzPts val="1540"/>
              <a:buFont typeface="Arial"/>
              <a:buNone/>
            </a:pPr>
            <a:r>
              <a:rPr lang="en-US" sz="154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54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Addition of two Matrix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817DE-3161-4879-AAA7-1249E32C6E3B}"/>
              </a:ext>
            </a:extLst>
          </p:cNvPr>
          <p:cNvSpPr txBox="1"/>
          <p:nvPr/>
        </p:nvSpPr>
        <p:spPr>
          <a:xfrm>
            <a:off x="5562600" y="6352594"/>
            <a:ext cx="464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Example 2: </a:t>
            </a:r>
            <a:r>
              <a:rPr lang="en-GB" sz="1500" dirty="0">
                <a:hlinkClick r:id="rId3" action="ppaction://hlinkfile"/>
              </a:rPr>
              <a:t>Example_2_AddTwoMatrix.java</a:t>
            </a:r>
            <a:endParaRPr lang="en-GB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38A078-E658-4945-809D-06215BAC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JVM throws </a:t>
            </a:r>
            <a:r>
              <a:rPr lang="en-GB" dirty="0" err="1">
                <a:solidFill>
                  <a:srgbClr val="FF0000"/>
                </a:solidFill>
              </a:rPr>
              <a:t>ArrayIndexOutOfBoundsException</a:t>
            </a:r>
            <a:r>
              <a:rPr lang="en-GB" dirty="0"/>
              <a:t> to indicate that array has been accessed with an illegal index. 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sz="2600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64BA-924E-4541-A4D4-597C219CFF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sz="3000" dirty="0" err="1"/>
              <a:t>ArrayIndexOutOfBoundsException</a:t>
            </a:r>
            <a:r>
              <a:rPr lang="en-GB" sz="30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F24D98-C738-4CE2-9B7E-97800123A5EC}"/>
              </a:ext>
            </a:extLst>
          </p:cNvPr>
          <p:cNvSpPr/>
          <p:nvPr/>
        </p:nvSpPr>
        <p:spPr>
          <a:xfrm>
            <a:off x="211928" y="1532547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Example_3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int[]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[0] = 10;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= 20;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for (int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05AB0-94E5-44C8-BFC7-1FC19C2EA5E8}"/>
              </a:ext>
            </a:extLst>
          </p:cNvPr>
          <p:cNvSpPr/>
          <p:nvPr/>
        </p:nvSpPr>
        <p:spPr>
          <a:xfrm>
            <a:off x="762000" y="4657120"/>
            <a:ext cx="79248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"main“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java.lang.ArrayIndexOutOfBoundsException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Index 2 out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of bounds for length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at Example_3.main(Example_3.java:10)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4D72-00D0-4760-9657-175A7311DFE7}"/>
              </a:ext>
            </a:extLst>
          </p:cNvPr>
          <p:cNvSpPr txBox="1"/>
          <p:nvPr/>
        </p:nvSpPr>
        <p:spPr>
          <a:xfrm>
            <a:off x="5812628" y="3079124"/>
            <a:ext cx="302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Example 3: </a:t>
            </a:r>
            <a:r>
              <a:rPr lang="en-GB" sz="2000" dirty="0">
                <a:hlinkClick r:id="rId2" action="ppaction://hlinkfile"/>
              </a:rPr>
              <a:t>Example_3.java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616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EA574-A6E0-452F-A0B6-305FFE37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Copy constructor is a special type of constructor that creates an object using another object of the same Java class.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returns a duplicate copy of an existing object of the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Example 4: </a:t>
            </a:r>
            <a:r>
              <a:rPr lang="en-GB" sz="2200" dirty="0">
                <a:hlinkClick r:id="rId2" action="ppaction://hlinkfile"/>
              </a:rPr>
              <a:t>Fruit.java</a:t>
            </a:r>
            <a:endParaRPr lang="en-GB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2DAB-FE83-4140-AF59-E9B6F4B03F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71173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620CF5-9FF8-433A-ABBD-CA1BC3B8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Strings are defined as an array of characters.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difference between a character array and a string is the string is terminated with a special character ‘\0’.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Although character arrays have the advantage of being able to query their length, they themselves are too primitive and don’t support a range of common string operations. For example, copying a string, searching for specific pattern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char place[] = new char[4];</a:t>
            </a:r>
          </a:p>
          <a:p>
            <a:pPr marL="0" indent="0"/>
            <a:r>
              <a:rPr lang="en-GB" dirty="0"/>
              <a:t>	place[0] = ‘J’;</a:t>
            </a:r>
          </a:p>
          <a:p>
            <a:pPr marL="0" indent="0"/>
            <a:r>
              <a:rPr lang="en-GB" dirty="0"/>
              <a:t>	place[1] = ‘a’;</a:t>
            </a:r>
          </a:p>
          <a:p>
            <a:pPr marL="0" indent="0"/>
            <a:r>
              <a:rPr lang="en-GB" dirty="0"/>
              <a:t>	place[2] = ‘v’;</a:t>
            </a:r>
          </a:p>
          <a:p>
            <a:pPr marL="0" indent="0"/>
            <a:r>
              <a:rPr lang="en-GB" dirty="0"/>
              <a:t>	place[3] = ‘a’;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9401-A39E-47C5-B1A4-77B1E2FC71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45706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2B916C-F5F5-4104-B727-8858D02C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There are two ways to create string in Java:</a:t>
            </a:r>
          </a:p>
          <a:p>
            <a:r>
              <a:rPr lang="en-GB" dirty="0">
                <a:solidFill>
                  <a:srgbClr val="FF0000"/>
                </a:solidFill>
              </a:rPr>
              <a:t>1. String literal: </a:t>
            </a:r>
            <a:r>
              <a:rPr lang="en-GB" dirty="0"/>
              <a:t>String s = “BITS Dubai”;</a:t>
            </a:r>
          </a:p>
          <a:p>
            <a:r>
              <a:rPr lang="en-GB" dirty="0">
                <a:solidFill>
                  <a:srgbClr val="FF0000"/>
                </a:solidFill>
              </a:rPr>
              <a:t>2. Using new keyword: </a:t>
            </a:r>
            <a:r>
              <a:rPr lang="en-GB" dirty="0"/>
              <a:t>String s = new String (“BITS Dubai”);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5: </a:t>
            </a:r>
            <a:r>
              <a:rPr lang="en-GB" dirty="0">
                <a:hlinkClick r:id="rId2" action="ppaction://hlinkfile"/>
              </a:rPr>
              <a:t>Example_5.java</a:t>
            </a:r>
            <a:endParaRPr lang="en-GB" dirty="0"/>
          </a:p>
          <a:p>
            <a:pPr marL="0" indent="0"/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Example_5 {</a:t>
            </a:r>
          </a:p>
          <a:p>
            <a:pPr marL="0" indent="0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GB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char[]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 'h', 'e', 'l', 'l', 'o', '.' };</a:t>
            </a:r>
          </a:p>
          <a:p>
            <a:pPr marL="0" indent="0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helloString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helloString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/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Common String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Example 6: </a:t>
            </a:r>
            <a:r>
              <a:rPr lang="en-GB" sz="2200" dirty="0">
                <a:hlinkClick r:id="rId3" action="ppaction://hlinkfile"/>
              </a:rPr>
              <a:t>Example_6.java</a:t>
            </a:r>
            <a:endParaRPr lang="en-GB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FA72-C715-4C0A-8D4A-5AE67127C8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Creating String</a:t>
            </a:r>
          </a:p>
        </p:txBody>
      </p:sp>
    </p:spTree>
    <p:extLst>
      <p:ext uri="{BB962C8B-B14F-4D97-AF65-F5344CB8AC3E}">
        <p14:creationId xmlns:p14="http://schemas.microsoft.com/office/powerpoint/2010/main" val="324846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</TotalTime>
  <Words>1066</Words>
  <Application>Microsoft Office PowerPoint</Application>
  <PresentationFormat>On-screen Show (4:3)</PresentationFormat>
  <Paragraphs>135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602</cp:revision>
  <dcterms:created xsi:type="dcterms:W3CDTF">2011-09-14T09:42:05Z</dcterms:created>
  <dcterms:modified xsi:type="dcterms:W3CDTF">2021-09-28T08:01:51Z</dcterms:modified>
</cp:coreProperties>
</file>