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313" r:id="rId3"/>
    <p:sldId id="286" r:id="rId4"/>
    <p:sldId id="325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12" r:id="rId19"/>
    <p:sldId id="326" r:id="rId20"/>
    <p:sldId id="327" r:id="rId21"/>
    <p:sldId id="25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439E90-FE6F-4799-86C8-AC7DEA6F4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7D05-5339-4A86-A36C-13A77F654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803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67583ECB-97B5-43D2-8A02-811B33A7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1400" b="1">
              <a:latin typeface="AvantGarde" pitchFamily="34" charset="0"/>
            </a:endParaRPr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3025" y="187824"/>
            <a:ext cx="6937375" cy="6399212"/>
          </a:xfrm>
          <a:solidFill>
            <a:schemeClr val="accent1"/>
          </a:solidFill>
        </p:spPr>
        <p:txBody>
          <a:bodyPr lIns="0"/>
          <a:lstStyle>
            <a:lvl1pPr marL="0" indent="0">
              <a:buFontTx/>
              <a:buNone/>
              <a:defRPr sz="11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02452E-866A-472C-8E7D-629533FEFF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0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05D849-EBAC-4075-B538-38DDFC2F0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400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string-tokenizer-in-java" TargetMode="External"/><Relationship Id="rId2" Type="http://schemas.openxmlformats.org/officeDocument/2006/relationships/hyperlink" Target="https://www.ic.unicamp.br/~zanoni/teaching/mc336/2008-1s/java/Java_How_to_Program/slides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stringtokenizer-class-java-example-set-1-constructor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Object Oriented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F213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Dr Pranav M Pawar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5A35DFD5-AE87-4CE0-8ED4-5251D6C666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3025" y="227013"/>
            <a:ext cx="6937375" cy="5183187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// Example 3: StringBufferChars.java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// </a:t>
            </a:r>
            <a:r>
              <a:rPr lang="en-US" altLang="en-US" b="1" dirty="0" err="1">
                <a:solidFill>
                  <a:srgbClr val="008000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 methods </a:t>
            </a:r>
            <a:r>
              <a:rPr lang="en-US" altLang="en-US" b="1" dirty="0" err="1">
                <a:solidFill>
                  <a:srgbClr val="008000"/>
                </a:solidFill>
                <a:cs typeface="Times New Roman" panose="02020603050405020304" pitchFamily="18" charset="0"/>
              </a:rPr>
              <a:t>charAt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 err="1">
                <a:solidFill>
                  <a:srgbClr val="008000"/>
                </a:solidFill>
                <a:cs typeface="Times New Roman" panose="02020603050405020304" pitchFamily="18" charset="0"/>
              </a:rPr>
              <a:t>setCharAt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 err="1">
                <a:solidFill>
                  <a:srgbClr val="008000"/>
                </a:solidFill>
                <a:cs typeface="Times New Roman" panose="02020603050405020304" pitchFamily="18" charset="0"/>
              </a:rPr>
              <a:t>getChars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 and reverse.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import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javax.swing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.*;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public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class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StringBufferChars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{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public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static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void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main( String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args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[] )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{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buffer =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new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"hello there"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String output =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"buffer = 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+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buffer.toString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() +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"\</a:t>
            </a:r>
            <a:r>
              <a:rPr lang="en-US" altLang="en-US" b="1" dirty="0" err="1">
                <a:solidFill>
                  <a:srgbClr val="0099FF"/>
                </a:solidFill>
                <a:cs typeface="Times New Roman" panose="02020603050405020304" pitchFamily="18" charset="0"/>
              </a:rPr>
              <a:t>nCharacter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 at 0: 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+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buffer.charAt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 +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"\</a:t>
            </a:r>
            <a:r>
              <a:rPr lang="en-US" altLang="en-US" b="1" dirty="0" err="1">
                <a:solidFill>
                  <a:srgbClr val="0099FF"/>
                </a:solidFill>
                <a:cs typeface="Times New Roman" panose="02020603050405020304" pitchFamily="18" charset="0"/>
              </a:rPr>
              <a:t>nCharacter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 at 4: 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+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buffer.charAt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4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char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charArray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[] =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new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char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[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buffer.length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() ];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buffer.getChars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buffer.length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(),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charArray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output +=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"\n\</a:t>
            </a:r>
            <a:r>
              <a:rPr lang="en-US" altLang="en-US" b="1" dirty="0" err="1">
                <a:solidFill>
                  <a:srgbClr val="0099FF"/>
                </a:solidFill>
                <a:cs typeface="Times New Roman" panose="02020603050405020304" pitchFamily="18" charset="0"/>
              </a:rPr>
              <a:t>nThe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 characters are: 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for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(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count =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; count &lt;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charArray.length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; ++count )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   output +=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charArray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[ count ];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buffer.setCharAt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'H'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buffer.setCharAt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6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'T'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output +=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"\n\</a:t>
            </a:r>
            <a:r>
              <a:rPr lang="en-US" altLang="en-US" b="1" dirty="0" err="1">
                <a:solidFill>
                  <a:srgbClr val="0099FF"/>
                </a:solidFill>
                <a:cs typeface="Times New Roman" panose="02020603050405020304" pitchFamily="18" charset="0"/>
              </a:rPr>
              <a:t>nbuf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 = 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+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buffer.toString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();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/>
          </a:p>
        </p:txBody>
      </p:sp>
      <p:grpSp>
        <p:nvGrpSpPr>
          <p:cNvPr id="50180" name="Group 4">
            <a:extLst>
              <a:ext uri="{FF2B5EF4-FFF2-40B4-BE49-F238E27FC236}">
                <a16:creationId xmlns:a16="http://schemas.microsoft.com/office/drawing/2014/main" id="{9F8F3B64-2431-4AD0-A16E-835F987A4B56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676400"/>
            <a:ext cx="3581400" cy="1143000"/>
            <a:chOff x="3312" y="1344"/>
            <a:chExt cx="2256" cy="720"/>
          </a:xfrm>
        </p:grpSpPr>
        <p:sp>
          <p:nvSpPr>
            <p:cNvPr id="40972" name="Text Box 5">
              <a:extLst>
                <a:ext uri="{FF2B5EF4-FFF2-40B4-BE49-F238E27FC236}">
                  <a16:creationId xmlns:a16="http://schemas.microsoft.com/office/drawing/2014/main" id="{1F20B901-1413-454C-A170-FDD67882D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344"/>
              <a:ext cx="1440" cy="52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Return </a:t>
              </a:r>
              <a:r>
                <a:rPr lang="en-US" altLang="en-US">
                  <a:latin typeface="Lucida Console" panose="020B0609040504020204" pitchFamily="49" charset="0"/>
                </a:rPr>
                <a:t>StringBuffer</a:t>
              </a:r>
              <a:r>
                <a:rPr lang="en-US" altLang="en-US">
                  <a:latin typeface="Times New Roman" panose="02020603050405020304" pitchFamily="18" charset="0"/>
                </a:rPr>
                <a:t> characters at indices </a:t>
              </a:r>
              <a:r>
                <a:rPr lang="en-US" altLang="en-US">
                  <a:latin typeface="Lucida Console" panose="020B0609040504020204" pitchFamily="49" charset="0"/>
                </a:rPr>
                <a:t>0</a:t>
              </a:r>
              <a:r>
                <a:rPr lang="en-US" altLang="en-US">
                  <a:latin typeface="Times New Roman" panose="02020603050405020304" pitchFamily="18" charset="0"/>
                </a:rPr>
                <a:t> and </a:t>
              </a:r>
              <a:r>
                <a:rPr lang="en-US" altLang="en-US">
                  <a:latin typeface="Lucida Console" panose="020B0609040504020204" pitchFamily="49" charset="0"/>
                </a:rPr>
                <a:t>4</a:t>
              </a:r>
              <a:r>
                <a:rPr lang="en-US" altLang="en-US">
                  <a:latin typeface="Times New Roman" panose="02020603050405020304" pitchFamily="18" charset="0"/>
                </a:rPr>
                <a:t>, respectively</a:t>
              </a:r>
            </a:p>
          </p:txBody>
        </p:sp>
        <p:sp>
          <p:nvSpPr>
            <p:cNvPr id="40973" name="Line 6">
              <a:extLst>
                <a:ext uri="{FF2B5EF4-FFF2-40B4-BE49-F238E27FC236}">
                  <a16:creationId xmlns:a16="http://schemas.microsoft.com/office/drawing/2014/main" id="{49306B4E-7E38-46EB-A86D-5C3805F44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1584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0974" name="Line 7">
              <a:extLst>
                <a:ext uri="{FF2B5EF4-FFF2-40B4-BE49-F238E27FC236}">
                  <a16:creationId xmlns:a16="http://schemas.microsoft.com/office/drawing/2014/main" id="{66D27FAF-630C-4BE6-BEDE-BCDCCA4B4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1584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  <p:grpSp>
        <p:nvGrpSpPr>
          <p:cNvPr id="50184" name="Group 8">
            <a:extLst>
              <a:ext uri="{FF2B5EF4-FFF2-40B4-BE49-F238E27FC236}">
                <a16:creationId xmlns:a16="http://schemas.microsoft.com/office/drawing/2014/main" id="{A536C8D8-2CA7-4B8D-8DB5-8996F1F2F9CD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048000"/>
            <a:ext cx="2667000" cy="590550"/>
            <a:chOff x="3792" y="2208"/>
            <a:chExt cx="1680" cy="372"/>
          </a:xfrm>
        </p:grpSpPr>
        <p:sp>
          <p:nvSpPr>
            <p:cNvPr id="40970" name="Text Box 9">
              <a:extLst>
                <a:ext uri="{FF2B5EF4-FFF2-40B4-BE49-F238E27FC236}">
                  <a16:creationId xmlns:a16="http://schemas.microsoft.com/office/drawing/2014/main" id="{B353C9D5-6484-4F78-9813-B83D1548F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08"/>
              <a:ext cx="1344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Return character array from </a:t>
              </a:r>
              <a:r>
                <a:rPr lang="en-US" altLang="en-US">
                  <a:latin typeface="Lucida Console" panose="020B0609040504020204" pitchFamily="49" charset="0"/>
                </a:rPr>
                <a:t>StringBuffer</a:t>
              </a:r>
            </a:p>
          </p:txBody>
        </p:sp>
        <p:sp>
          <p:nvSpPr>
            <p:cNvPr id="40971" name="Line 10">
              <a:extLst>
                <a:ext uri="{FF2B5EF4-FFF2-40B4-BE49-F238E27FC236}">
                  <a16:creationId xmlns:a16="http://schemas.microsoft.com/office/drawing/2014/main" id="{F3C6A74E-EAAB-44F1-8276-C94CAE4F8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40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  <p:grpSp>
        <p:nvGrpSpPr>
          <p:cNvPr id="50187" name="Group 11">
            <a:extLst>
              <a:ext uri="{FF2B5EF4-FFF2-40B4-BE49-F238E27FC236}">
                <a16:creationId xmlns:a16="http://schemas.microsoft.com/office/drawing/2014/main" id="{63BF9080-0376-4429-9D70-A34B75507B70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343400"/>
            <a:ext cx="4648200" cy="835025"/>
            <a:chOff x="2304" y="2928"/>
            <a:chExt cx="2928" cy="526"/>
          </a:xfrm>
        </p:grpSpPr>
        <p:sp>
          <p:nvSpPr>
            <p:cNvPr id="40967" name="Text Box 12">
              <a:extLst>
                <a:ext uri="{FF2B5EF4-FFF2-40B4-BE49-F238E27FC236}">
                  <a16:creationId xmlns:a16="http://schemas.microsoft.com/office/drawing/2014/main" id="{7F9CFE4A-2EEF-4268-B0EB-D250947FD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928"/>
              <a:ext cx="1392" cy="52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Replace characters at indices </a:t>
              </a:r>
              <a:r>
                <a:rPr lang="en-US" altLang="en-US">
                  <a:latin typeface="Lucida Console" panose="020B0609040504020204" pitchFamily="49" charset="0"/>
                </a:rPr>
                <a:t>0</a:t>
              </a:r>
              <a:r>
                <a:rPr lang="en-US" altLang="en-US">
                  <a:latin typeface="Times New Roman" panose="02020603050405020304" pitchFamily="18" charset="0"/>
                </a:rPr>
                <a:t> and </a:t>
              </a:r>
              <a:r>
                <a:rPr lang="en-US" altLang="en-US">
                  <a:latin typeface="Lucida Console" panose="020B0609040504020204" pitchFamily="49" charset="0"/>
                </a:rPr>
                <a:t>6</a:t>
              </a:r>
              <a:r>
                <a:rPr lang="en-US" altLang="en-US">
                  <a:latin typeface="Times New Roman" panose="02020603050405020304" pitchFamily="18" charset="0"/>
                </a:rPr>
                <a:t> with ‘</a:t>
              </a:r>
              <a:r>
                <a:rPr lang="en-US" altLang="en-US">
                  <a:latin typeface="Lucida Console" panose="020B0609040504020204" pitchFamily="49" charset="0"/>
                </a:rPr>
                <a:t>H</a:t>
              </a:r>
              <a:r>
                <a:rPr lang="en-US" altLang="en-US">
                  <a:latin typeface="Times New Roman" panose="02020603050405020304" pitchFamily="18" charset="0"/>
                </a:rPr>
                <a:t>’ and ‘</a:t>
              </a:r>
              <a:r>
                <a:rPr lang="en-US" altLang="en-US">
                  <a:latin typeface="Lucida Console" panose="020B0609040504020204" pitchFamily="49" charset="0"/>
                </a:rPr>
                <a:t>T</a:t>
              </a:r>
              <a:r>
                <a:rPr lang="en-US" altLang="en-US">
                  <a:latin typeface="Times New Roman" panose="02020603050405020304" pitchFamily="18" charset="0"/>
                </a:rPr>
                <a:t>,’ respectively</a:t>
              </a:r>
            </a:p>
          </p:txBody>
        </p:sp>
        <p:sp>
          <p:nvSpPr>
            <p:cNvPr id="40968" name="Line 13">
              <a:extLst>
                <a:ext uri="{FF2B5EF4-FFF2-40B4-BE49-F238E27FC236}">
                  <a16:creationId xmlns:a16="http://schemas.microsoft.com/office/drawing/2014/main" id="{B03AB91E-89E0-46F2-B4E2-55FAFC5A94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04" y="3120"/>
              <a:ext cx="15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0969" name="Line 14">
              <a:extLst>
                <a:ext uri="{FF2B5EF4-FFF2-40B4-BE49-F238E27FC236}">
                  <a16:creationId xmlns:a16="http://schemas.microsoft.com/office/drawing/2014/main" id="{E0FCB354-1513-42D2-96A6-03E426076C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3168"/>
              <a:ext cx="15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E1266013-EBF8-4005-A8AB-0DE2D251E71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3025" y="227013"/>
            <a:ext cx="6937375" cy="2439987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buffer.reverse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();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output +=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"\n\</a:t>
            </a:r>
            <a:r>
              <a:rPr lang="en-US" altLang="en-US" b="1" dirty="0" err="1">
                <a:solidFill>
                  <a:srgbClr val="0099FF"/>
                </a:solidFill>
                <a:cs typeface="Times New Roman" panose="02020603050405020304" pitchFamily="18" charset="0"/>
              </a:rPr>
              <a:t>nbuf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 = 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+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buffer.toString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();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JOptionPane.showMessageDialog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null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output,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</a:t>
            </a:r>
            <a:r>
              <a:rPr lang="en-US" altLang="en-US" b="1" dirty="0" err="1">
                <a:solidFill>
                  <a:srgbClr val="0099FF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 character methods"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en-US" b="1" dirty="0" err="1">
                <a:solidFill>
                  <a:srgbClr val="0099FF"/>
                </a:solidFill>
                <a:cs typeface="Times New Roman" panose="02020603050405020304" pitchFamily="18" charset="0"/>
              </a:rPr>
              <a:t>JOptionPane.INFORMATION_MESSAGE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System.exit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}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} 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// end class </a:t>
            </a:r>
            <a:r>
              <a:rPr lang="en-US" altLang="en-US" b="1" dirty="0" err="1">
                <a:solidFill>
                  <a:srgbClr val="008000"/>
                </a:solidFill>
                <a:cs typeface="Times New Roman" panose="02020603050405020304" pitchFamily="18" charset="0"/>
              </a:rPr>
              <a:t>StringBufferChars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/>
          </a:p>
        </p:txBody>
      </p:sp>
      <p:pic>
        <p:nvPicPr>
          <p:cNvPr id="41988" name="Picture 4" descr="11_12">
            <a:extLst>
              <a:ext uri="{FF2B5EF4-FFF2-40B4-BE49-F238E27FC236}">
                <a16:creationId xmlns:a16="http://schemas.microsoft.com/office/drawing/2014/main" id="{EFCA8E51-EF86-4473-B429-F377F6C92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33800"/>
            <a:ext cx="25527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Group 5">
            <a:extLst>
              <a:ext uri="{FF2B5EF4-FFF2-40B4-BE49-F238E27FC236}">
                <a16:creationId xmlns:a16="http://schemas.microsoft.com/office/drawing/2014/main" id="{E66B29C1-E925-4806-8959-17335EE19B60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"/>
            <a:ext cx="4953000" cy="666750"/>
            <a:chOff x="1728" y="3552"/>
            <a:chExt cx="3120" cy="420"/>
          </a:xfrm>
        </p:grpSpPr>
        <p:sp>
          <p:nvSpPr>
            <p:cNvPr id="41990" name="Text Box 6">
              <a:extLst>
                <a:ext uri="{FF2B5EF4-FFF2-40B4-BE49-F238E27FC236}">
                  <a16:creationId xmlns:a16="http://schemas.microsoft.com/office/drawing/2014/main" id="{0410F9E8-605C-45C6-A69D-CC1935E73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600"/>
              <a:ext cx="1248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Reverse characters in </a:t>
              </a:r>
              <a:r>
                <a:rPr lang="en-US" altLang="en-US" b="1">
                  <a:latin typeface="Courier New" panose="02070309020205020404" pitchFamily="49" charset="0"/>
                </a:rPr>
                <a:t>StringBuffer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1991" name="Line 7">
              <a:extLst>
                <a:ext uri="{FF2B5EF4-FFF2-40B4-BE49-F238E27FC236}">
                  <a16:creationId xmlns:a16="http://schemas.microsoft.com/office/drawing/2014/main" id="{EDE9E24D-B1B4-48A1-B139-50D6EE8954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8" y="3552"/>
              <a:ext cx="18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>
            <a:extLst>
              <a:ext uri="{FF2B5EF4-FFF2-40B4-BE49-F238E27FC236}">
                <a16:creationId xmlns:a16="http://schemas.microsoft.com/office/drawing/2014/main" id="{0246C903-278D-4C02-9FEB-B86AEB0DDC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Method </a:t>
            </a:r>
            <a:r>
              <a:rPr lang="en-US" altLang="en-US" dirty="0">
                <a:latin typeface="Lucida Console" panose="020B0609040504020204" pitchFamily="49" charset="0"/>
              </a:rPr>
              <a:t>append</a:t>
            </a:r>
          </a:p>
          <a:p>
            <a:pPr lvl="1" eaLnBrk="1" hangingPunct="1"/>
            <a:r>
              <a:rPr lang="en-US" altLang="en-US" dirty="0"/>
              <a:t>Allow data values to be added to </a:t>
            </a:r>
            <a:r>
              <a:rPr lang="en-US" altLang="en-US" dirty="0" err="1">
                <a:latin typeface="Lucida Console" panose="020B0609040504020204" pitchFamily="49" charset="0"/>
              </a:rPr>
              <a:t>StringBuffer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FBDA3D-2AB5-465D-AD2F-4FB78A9986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78856"/>
            <a:ext cx="7255672" cy="363845"/>
          </a:xfrm>
        </p:spPr>
        <p:txBody>
          <a:bodyPr>
            <a:noAutofit/>
          </a:bodyPr>
          <a:lstStyle/>
          <a:p>
            <a:r>
              <a:rPr lang="en-US" altLang="en-US" b="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StringBuffer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b="0" dirty="0">
                <a:latin typeface="Lucida Console" panose="020B0609040504020204" pitchFamily="49" charset="0"/>
                <a:cs typeface="Times New Roman" panose="02020603050405020304" pitchFamily="18" charset="0"/>
              </a:rPr>
              <a:t>append</a:t>
            </a:r>
            <a:r>
              <a:rPr lang="en-US" altLang="en-US" dirty="0">
                <a:cs typeface="Times New Roman" panose="02020603050405020304" pitchFamily="18" charset="0"/>
              </a:rPr>
              <a:t> Methods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>
            <a:extLst>
              <a:ext uri="{FF2B5EF4-FFF2-40B4-BE49-F238E27FC236}">
                <a16:creationId xmlns:a16="http://schemas.microsoft.com/office/drawing/2014/main" id="{DC6A5C54-FFBC-4C48-978B-98A4CF8DB3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3025" y="227013"/>
            <a:ext cx="6937375" cy="5564187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// Example 4: StringBufferAppend.java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// </a:t>
            </a:r>
            <a:r>
              <a:rPr lang="en-US" altLang="en-US" b="1" dirty="0" err="1">
                <a:solidFill>
                  <a:srgbClr val="008000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 append methods.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import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javax.swing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.*;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public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class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StringBufferAppend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{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public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static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void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main( String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args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[] )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{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Object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objectRef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"hello"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; 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String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string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"goodbye"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;  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char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charArray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[] = {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'a'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'b'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'c'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'd'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'e'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'f'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};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boolean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booleanValue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true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char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characterValue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'Z'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integerValue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7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long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longValue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10000000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float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floatValue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2.5f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; 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// f suffix indicates 2.5 is a float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double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doubleValue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33.333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lastBuffer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new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"last </a:t>
            </a:r>
            <a:r>
              <a:rPr lang="en-US" altLang="en-US" b="1" dirty="0" err="1">
                <a:solidFill>
                  <a:srgbClr val="0099FF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buffer =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new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();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buffer.append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objectRef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      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buffer.append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  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   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// each of these contains two spaces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buffer.append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string );         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buffer.append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  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           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buffer.append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charArray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      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buffer.append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  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           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buffer.append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charArray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3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endParaRPr lang="en-US" altLang="en-US" dirty="0"/>
          </a:p>
        </p:txBody>
      </p:sp>
      <p:grpSp>
        <p:nvGrpSpPr>
          <p:cNvPr id="53252" name="Group 4">
            <a:extLst>
              <a:ext uri="{FF2B5EF4-FFF2-40B4-BE49-F238E27FC236}">
                <a16:creationId xmlns:a16="http://schemas.microsoft.com/office/drawing/2014/main" id="{252FB757-48CB-4DF1-B03A-4AC25628FD4F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057650"/>
            <a:ext cx="4724400" cy="590550"/>
            <a:chOff x="1872" y="2688"/>
            <a:chExt cx="2976" cy="372"/>
          </a:xfrm>
        </p:grpSpPr>
        <p:sp>
          <p:nvSpPr>
            <p:cNvPr id="44046" name="Text Box 5">
              <a:extLst>
                <a:ext uri="{FF2B5EF4-FFF2-40B4-BE49-F238E27FC236}">
                  <a16:creationId xmlns:a16="http://schemas.microsoft.com/office/drawing/2014/main" id="{CE9BAB7F-4015-49B7-9244-1005E2D95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4" y="2688"/>
              <a:ext cx="1574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Append </a:t>
              </a:r>
              <a:r>
                <a:rPr lang="en-US" altLang="en-US">
                  <a:latin typeface="Lucida Console" panose="020B0609040504020204" pitchFamily="49" charset="0"/>
                </a:rPr>
                <a:t>String</a:t>
              </a:r>
              <a:r>
                <a:rPr lang="en-US" altLang="en-US">
                  <a:latin typeface="Times New Roman" panose="02020603050405020304" pitchFamily="18" charset="0"/>
                </a:rPr>
                <a:t> “</a:t>
              </a:r>
              <a:r>
                <a:rPr lang="en-US" altLang="en-US">
                  <a:latin typeface="Lucida Console" panose="020B0609040504020204" pitchFamily="49" charset="0"/>
                </a:rPr>
                <a:t>hello</a:t>
              </a:r>
              <a:r>
                <a:rPr lang="en-US" altLang="en-US">
                  <a:latin typeface="Times New Roman" panose="02020603050405020304" pitchFamily="18" charset="0"/>
                </a:rPr>
                <a:t>” to </a:t>
              </a:r>
              <a:r>
                <a:rPr lang="en-US" altLang="en-US">
                  <a:latin typeface="Lucida Console" panose="020B0609040504020204" pitchFamily="49" charset="0"/>
                </a:rPr>
                <a:t>StringBuffer</a:t>
              </a:r>
            </a:p>
          </p:txBody>
        </p:sp>
        <p:sp>
          <p:nvSpPr>
            <p:cNvPr id="44047" name="Line 6">
              <a:extLst>
                <a:ext uri="{FF2B5EF4-FFF2-40B4-BE49-F238E27FC236}">
                  <a16:creationId xmlns:a16="http://schemas.microsoft.com/office/drawing/2014/main" id="{A1E43E08-E206-4AAE-B835-2E14E545F7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880"/>
              <a:ext cx="14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  <p:grpSp>
        <p:nvGrpSpPr>
          <p:cNvPr id="53264" name="Group 16">
            <a:extLst>
              <a:ext uri="{FF2B5EF4-FFF2-40B4-BE49-F238E27FC236}">
                <a16:creationId xmlns:a16="http://schemas.microsoft.com/office/drawing/2014/main" id="{FE7E4F45-8DF2-4503-AF56-129DA7E89270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759325"/>
            <a:ext cx="4724400" cy="346075"/>
            <a:chOff x="2016" y="2998"/>
            <a:chExt cx="2976" cy="218"/>
          </a:xfrm>
        </p:grpSpPr>
        <p:sp>
          <p:nvSpPr>
            <p:cNvPr id="44044" name="Text Box 8">
              <a:extLst>
                <a:ext uri="{FF2B5EF4-FFF2-40B4-BE49-F238E27FC236}">
                  <a16:creationId xmlns:a16="http://schemas.microsoft.com/office/drawing/2014/main" id="{BF25BEC6-CE09-4304-B755-8BBB3D366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998"/>
              <a:ext cx="1872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Append </a:t>
              </a:r>
              <a:r>
                <a:rPr lang="en-US" altLang="en-US">
                  <a:latin typeface="Lucida Console" panose="020B0609040504020204" pitchFamily="49" charset="0"/>
                </a:rPr>
                <a:t>String</a:t>
              </a:r>
              <a:r>
                <a:rPr lang="en-US" altLang="en-US">
                  <a:latin typeface="Times New Roman" panose="02020603050405020304" pitchFamily="18" charset="0"/>
                </a:rPr>
                <a:t> “</a:t>
              </a:r>
              <a:r>
                <a:rPr lang="en-US" altLang="en-US">
                  <a:latin typeface="Lucida Console" panose="020B0609040504020204" pitchFamily="49" charset="0"/>
                </a:rPr>
                <a:t>goodbye</a:t>
              </a:r>
              <a:r>
                <a:rPr lang="en-US" altLang="en-US">
                  <a:latin typeface="Times New Roman" panose="02020603050405020304" pitchFamily="18" charset="0"/>
                </a:rPr>
                <a:t>”</a:t>
              </a:r>
            </a:p>
          </p:txBody>
        </p:sp>
        <p:sp>
          <p:nvSpPr>
            <p:cNvPr id="44045" name="Line 9">
              <a:extLst>
                <a:ext uri="{FF2B5EF4-FFF2-40B4-BE49-F238E27FC236}">
                  <a16:creationId xmlns:a16="http://schemas.microsoft.com/office/drawing/2014/main" id="{3BC1FF3F-B045-4C6F-8499-84B5E4E2B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3024"/>
              <a:ext cx="1104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  <p:grpSp>
        <p:nvGrpSpPr>
          <p:cNvPr id="53265" name="Group 17">
            <a:extLst>
              <a:ext uri="{FF2B5EF4-FFF2-40B4-BE49-F238E27FC236}">
                <a16:creationId xmlns:a16="http://schemas.microsoft.com/office/drawing/2014/main" id="{6D50CD96-573C-400D-A0DF-1C766D13D9C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40325"/>
            <a:ext cx="4114800" cy="346075"/>
            <a:chOff x="2064" y="3238"/>
            <a:chExt cx="2592" cy="218"/>
          </a:xfrm>
        </p:grpSpPr>
        <p:sp>
          <p:nvSpPr>
            <p:cNvPr id="44042" name="Text Box 11">
              <a:extLst>
                <a:ext uri="{FF2B5EF4-FFF2-40B4-BE49-F238E27FC236}">
                  <a16:creationId xmlns:a16="http://schemas.microsoft.com/office/drawing/2014/main" id="{B0B7DCF2-9060-499D-9F8E-2BA5C2ECE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238"/>
              <a:ext cx="1440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Append “</a:t>
              </a:r>
              <a:r>
                <a:rPr lang="en-US" altLang="en-US">
                  <a:latin typeface="Lucida Console" panose="020B0609040504020204" pitchFamily="49" charset="0"/>
                </a:rPr>
                <a:t>a</a:t>
              </a:r>
              <a:r>
                <a:rPr lang="en-US" altLang="en-US">
                  <a:latin typeface="Times New Roman" panose="02020603050405020304" pitchFamily="18" charset="0"/>
                </a:rPr>
                <a:t> </a:t>
              </a:r>
              <a:r>
                <a:rPr lang="en-US" altLang="en-US">
                  <a:latin typeface="Lucida Console" panose="020B0609040504020204" pitchFamily="49" charset="0"/>
                </a:rPr>
                <a:t>b</a:t>
              </a:r>
              <a:r>
                <a:rPr lang="en-US" altLang="en-US">
                  <a:latin typeface="Times New Roman" panose="02020603050405020304" pitchFamily="18" charset="0"/>
                </a:rPr>
                <a:t> </a:t>
              </a:r>
              <a:r>
                <a:rPr lang="en-US" altLang="en-US">
                  <a:latin typeface="Lucida Console" panose="020B0609040504020204" pitchFamily="49" charset="0"/>
                </a:rPr>
                <a:t>c</a:t>
              </a:r>
              <a:r>
                <a:rPr lang="en-US" altLang="en-US">
                  <a:latin typeface="Times New Roman" panose="02020603050405020304" pitchFamily="18" charset="0"/>
                </a:rPr>
                <a:t> </a:t>
              </a:r>
              <a:r>
                <a:rPr lang="en-US" altLang="en-US">
                  <a:latin typeface="Lucida Console" panose="020B0609040504020204" pitchFamily="49" charset="0"/>
                </a:rPr>
                <a:t>d</a:t>
              </a:r>
              <a:r>
                <a:rPr lang="en-US" altLang="en-US">
                  <a:latin typeface="Times New Roman" panose="02020603050405020304" pitchFamily="18" charset="0"/>
                </a:rPr>
                <a:t> </a:t>
              </a:r>
              <a:r>
                <a:rPr lang="en-US" altLang="en-US">
                  <a:latin typeface="Lucida Console" panose="020B0609040504020204" pitchFamily="49" charset="0"/>
                </a:rPr>
                <a:t>e</a:t>
              </a:r>
              <a:r>
                <a:rPr lang="en-US" altLang="en-US">
                  <a:latin typeface="Times New Roman" panose="02020603050405020304" pitchFamily="18" charset="0"/>
                </a:rPr>
                <a:t> </a:t>
              </a:r>
              <a:r>
                <a:rPr lang="en-US" altLang="en-US">
                  <a:latin typeface="Lucida Console" panose="020B0609040504020204" pitchFamily="49" charset="0"/>
                </a:rPr>
                <a:t>f</a:t>
              </a:r>
              <a:r>
                <a:rPr lang="en-US" altLang="en-US">
                  <a:latin typeface="Times New Roman" panose="02020603050405020304" pitchFamily="18" charset="0"/>
                </a:rPr>
                <a:t>”</a:t>
              </a:r>
            </a:p>
          </p:txBody>
        </p:sp>
        <p:sp>
          <p:nvSpPr>
            <p:cNvPr id="44043" name="Line 12">
              <a:extLst>
                <a:ext uri="{FF2B5EF4-FFF2-40B4-BE49-F238E27FC236}">
                  <a16:creationId xmlns:a16="http://schemas.microsoft.com/office/drawing/2014/main" id="{D2A49B7F-933E-4B45-BCAF-40200332E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64" y="3264"/>
              <a:ext cx="1152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  <p:grpSp>
        <p:nvGrpSpPr>
          <p:cNvPr id="53266" name="Group 18">
            <a:extLst>
              <a:ext uri="{FF2B5EF4-FFF2-40B4-BE49-F238E27FC236}">
                <a16:creationId xmlns:a16="http://schemas.microsoft.com/office/drawing/2014/main" id="{C9A709AB-40E3-4D80-9374-32EF7A806D6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521325"/>
            <a:ext cx="3429000" cy="346075"/>
            <a:chOff x="2352" y="3478"/>
            <a:chExt cx="2160" cy="218"/>
          </a:xfrm>
        </p:grpSpPr>
        <p:sp>
          <p:nvSpPr>
            <p:cNvPr id="44040" name="Text Box 14">
              <a:extLst>
                <a:ext uri="{FF2B5EF4-FFF2-40B4-BE49-F238E27FC236}">
                  <a16:creationId xmlns:a16="http://schemas.microsoft.com/office/drawing/2014/main" id="{9F816160-04E6-4693-9CBF-C2F375A8C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478"/>
              <a:ext cx="1008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Append “</a:t>
              </a:r>
              <a:r>
                <a:rPr lang="en-US" altLang="en-US">
                  <a:latin typeface="Lucida Console" panose="020B0609040504020204" pitchFamily="49" charset="0"/>
                </a:rPr>
                <a:t>a</a:t>
              </a:r>
              <a:r>
                <a:rPr lang="en-US" altLang="en-US">
                  <a:latin typeface="Times New Roman" panose="02020603050405020304" pitchFamily="18" charset="0"/>
                </a:rPr>
                <a:t> </a:t>
              </a:r>
              <a:r>
                <a:rPr lang="en-US" altLang="en-US">
                  <a:latin typeface="Lucida Console" panose="020B0609040504020204" pitchFamily="49" charset="0"/>
                </a:rPr>
                <a:t>b</a:t>
              </a:r>
              <a:r>
                <a:rPr lang="en-US" altLang="en-US">
                  <a:latin typeface="Times New Roman" panose="02020603050405020304" pitchFamily="18" charset="0"/>
                </a:rPr>
                <a:t> </a:t>
              </a:r>
              <a:r>
                <a:rPr lang="en-US" altLang="en-US">
                  <a:latin typeface="Lucida Console" panose="020B0609040504020204" pitchFamily="49" charset="0"/>
                </a:rPr>
                <a:t>c</a:t>
              </a:r>
              <a:r>
                <a:rPr lang="en-US" altLang="en-US">
                  <a:latin typeface="Times New Roman" panose="02020603050405020304" pitchFamily="18" charset="0"/>
                </a:rPr>
                <a:t>”</a:t>
              </a:r>
            </a:p>
          </p:txBody>
        </p:sp>
        <p:sp>
          <p:nvSpPr>
            <p:cNvPr id="44041" name="Line 15">
              <a:extLst>
                <a:ext uri="{FF2B5EF4-FFF2-40B4-BE49-F238E27FC236}">
                  <a16:creationId xmlns:a16="http://schemas.microsoft.com/office/drawing/2014/main" id="{FD9A3792-5C3B-494C-BE8A-0E91BFC25D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52" y="3552"/>
              <a:ext cx="1152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963A2072-0C3A-4138-BD38-A1CD3B24ED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3025" y="227013"/>
            <a:ext cx="6937375" cy="4802187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buffer.append(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"  "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);          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buffer.append( booleanValue );  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buffer.append(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"  "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);          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buffer.append( characterValue );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buffer.append(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"  "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);          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buffer.append( integerValue );  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buffer.append(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"  "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);          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buffer.append( longValue );     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buffer.append(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"  "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);          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buffer.append( floatValue );    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buffer.append(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"  "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);          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buffer.append( doubleValue );   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buffer.append(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"  "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);          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buffer.append( lastBuffer );    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   </a:t>
            </a:r>
            <a:endParaRPr lang="en-US" altLang="en-US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JOptionPane.showMessageDialog( </a:t>
            </a:r>
            <a:r>
              <a:rPr lang="en-US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null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"buffer = "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+ buffer.toString(),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"StringBuffer append Methods"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JOptionPane.INFORMATION_MESSAGE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    </a:t>
            </a:r>
            <a:endParaRPr lang="en-US" altLang="en-US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System.exit(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}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    </a:t>
            </a:r>
            <a:endParaRPr lang="en-US" altLang="en-US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} </a:t>
            </a:r>
            <a:r>
              <a:rPr lang="en-US" altLang="en-US" b="1">
                <a:solidFill>
                  <a:srgbClr val="008000"/>
                </a:solidFill>
                <a:cs typeface="Times New Roman" panose="02020603050405020304" pitchFamily="18" charset="0"/>
              </a:rPr>
              <a:t>// end StringBufferAppend</a:t>
            </a:r>
            <a:endParaRPr lang="en-US" altLang="en-US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en-US" altLang="en-US"/>
          </a:p>
        </p:txBody>
      </p:sp>
      <p:grpSp>
        <p:nvGrpSpPr>
          <p:cNvPr id="54276" name="Group 4">
            <a:extLst>
              <a:ext uri="{FF2B5EF4-FFF2-40B4-BE49-F238E27FC236}">
                <a16:creationId xmlns:a16="http://schemas.microsoft.com/office/drawing/2014/main" id="{EC68DF15-8704-46F4-8171-4783074A8A48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609600"/>
            <a:ext cx="4343400" cy="1828800"/>
            <a:chOff x="1728" y="912"/>
            <a:chExt cx="2736" cy="1152"/>
          </a:xfrm>
        </p:grpSpPr>
        <p:sp>
          <p:nvSpPr>
            <p:cNvPr id="45062" name="Text Box 5">
              <a:extLst>
                <a:ext uri="{FF2B5EF4-FFF2-40B4-BE49-F238E27FC236}">
                  <a16:creationId xmlns:a16="http://schemas.microsoft.com/office/drawing/2014/main" id="{C585B38D-8A5E-4476-B416-0225E4984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200"/>
              <a:ext cx="1920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Append </a:t>
              </a:r>
              <a:r>
                <a:rPr lang="en-US" altLang="en-US">
                  <a:latin typeface="Lucida Console" panose="020B0609040504020204" pitchFamily="49" charset="0"/>
                </a:rPr>
                <a:t>boolean</a:t>
              </a:r>
              <a:r>
                <a:rPr lang="en-US" altLang="en-US">
                  <a:latin typeface="Times New Roman" panose="02020603050405020304" pitchFamily="18" charset="0"/>
                </a:rPr>
                <a:t>, </a:t>
              </a:r>
              <a:r>
                <a:rPr lang="en-US" altLang="en-US">
                  <a:latin typeface="Lucida Console" panose="020B0609040504020204" pitchFamily="49" charset="0"/>
                </a:rPr>
                <a:t>char</a:t>
              </a:r>
              <a:r>
                <a:rPr lang="en-US" altLang="en-US">
                  <a:latin typeface="Times New Roman" panose="02020603050405020304" pitchFamily="18" charset="0"/>
                </a:rPr>
                <a:t>, </a:t>
              </a:r>
              <a:r>
                <a:rPr lang="en-US" altLang="en-US">
                  <a:latin typeface="Lucida Console" panose="020B0609040504020204" pitchFamily="49" charset="0"/>
                </a:rPr>
                <a:t>int</a:t>
              </a:r>
              <a:r>
                <a:rPr lang="en-US" altLang="en-US">
                  <a:latin typeface="Times New Roman" panose="02020603050405020304" pitchFamily="18" charset="0"/>
                </a:rPr>
                <a:t>, </a:t>
              </a:r>
              <a:r>
                <a:rPr lang="en-US" altLang="en-US">
                  <a:latin typeface="Lucida Console" panose="020B0609040504020204" pitchFamily="49" charset="0"/>
                </a:rPr>
                <a:t>long</a:t>
              </a:r>
              <a:r>
                <a:rPr lang="en-US" altLang="en-US">
                  <a:latin typeface="Times New Roman" panose="02020603050405020304" pitchFamily="18" charset="0"/>
                </a:rPr>
                <a:t>, </a:t>
              </a:r>
              <a:r>
                <a:rPr lang="en-US" altLang="en-US">
                  <a:latin typeface="Lucida Console" panose="020B0609040504020204" pitchFamily="49" charset="0"/>
                </a:rPr>
                <a:t>float</a:t>
              </a:r>
              <a:r>
                <a:rPr lang="en-US" altLang="en-US">
                  <a:latin typeface="Times New Roman" panose="02020603050405020304" pitchFamily="18" charset="0"/>
                </a:rPr>
                <a:t> and </a:t>
              </a:r>
              <a:r>
                <a:rPr lang="en-US" altLang="en-US">
                  <a:latin typeface="Lucida Console" panose="020B0609040504020204" pitchFamily="49" charset="0"/>
                </a:rPr>
                <a:t>double</a:t>
              </a:r>
            </a:p>
          </p:txBody>
        </p:sp>
        <p:sp>
          <p:nvSpPr>
            <p:cNvPr id="45063" name="Line 6">
              <a:extLst>
                <a:ext uri="{FF2B5EF4-FFF2-40B4-BE49-F238E27FC236}">
                  <a16:creationId xmlns:a16="http://schemas.microsoft.com/office/drawing/2014/main" id="{76F19CC5-F122-454D-8E1E-F924E405B8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139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5064" name="Line 7">
              <a:extLst>
                <a:ext uri="{FF2B5EF4-FFF2-40B4-BE49-F238E27FC236}">
                  <a16:creationId xmlns:a16="http://schemas.microsoft.com/office/drawing/2014/main" id="{DD9EC828-00FB-4DEA-AFEA-AA76CB0786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8" y="912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5065" name="Line 8">
              <a:extLst>
                <a:ext uri="{FF2B5EF4-FFF2-40B4-BE49-F238E27FC236}">
                  <a16:creationId xmlns:a16="http://schemas.microsoft.com/office/drawing/2014/main" id="{6D78FF00-3BB0-4228-BDED-2BBFA9C4C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8" y="1152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5066" name="Line 9">
              <a:extLst>
                <a:ext uri="{FF2B5EF4-FFF2-40B4-BE49-F238E27FC236}">
                  <a16:creationId xmlns:a16="http://schemas.microsoft.com/office/drawing/2014/main" id="{30E45EC6-8BF2-46E0-BB00-E05624CFD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392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5067" name="Line 10">
              <a:extLst>
                <a:ext uri="{FF2B5EF4-FFF2-40B4-BE49-F238E27FC236}">
                  <a16:creationId xmlns:a16="http://schemas.microsoft.com/office/drawing/2014/main" id="{6CE28895-FDEE-4A0C-B9EB-9A7C08D158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392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5068" name="Line 11">
              <a:extLst>
                <a:ext uri="{FF2B5EF4-FFF2-40B4-BE49-F238E27FC236}">
                  <a16:creationId xmlns:a16="http://schemas.microsoft.com/office/drawing/2014/main" id="{587DDC86-4AAD-48AE-9049-5385F8004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392"/>
              <a:ext cx="76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  <p:pic>
        <p:nvPicPr>
          <p:cNvPr id="45061" name="Picture 12" descr="11_13">
            <a:extLst>
              <a:ext uri="{FF2B5EF4-FFF2-40B4-BE49-F238E27FC236}">
                <a16:creationId xmlns:a16="http://schemas.microsoft.com/office/drawing/2014/main" id="{E954C7AA-93AA-4387-B935-92C2180AD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57800"/>
            <a:ext cx="52959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>
            <a:extLst>
              <a:ext uri="{FF2B5EF4-FFF2-40B4-BE49-F238E27FC236}">
                <a16:creationId xmlns:a16="http://schemas.microsoft.com/office/drawing/2014/main" id="{715B6E33-74DB-4F2E-99A4-3032ABAFF5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Method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insert</a:t>
            </a:r>
          </a:p>
          <a:p>
            <a:pPr lvl="1" eaLnBrk="1" hangingPunct="1"/>
            <a:r>
              <a:rPr lang="en-US" altLang="en-US" dirty="0"/>
              <a:t>Allow data-type values to be inserted into </a:t>
            </a:r>
            <a:r>
              <a:rPr lang="en-US" altLang="en-US" dirty="0" err="1">
                <a:latin typeface="Lucida Console" panose="020B0609040504020204" pitchFamily="49" charset="0"/>
              </a:rPr>
              <a:t>StringBuffer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Methods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delete</a:t>
            </a:r>
            <a:r>
              <a:rPr lang="en-US" altLang="en-US" dirty="0"/>
              <a:t> and </a:t>
            </a:r>
            <a:r>
              <a:rPr lang="en-US" alt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deleteCharAt</a:t>
            </a:r>
            <a:endParaRPr lang="en-US" alt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dirty="0"/>
              <a:t>Allow characters to be removed from </a:t>
            </a:r>
            <a:r>
              <a:rPr lang="en-US" altLang="en-US" dirty="0" err="1">
                <a:latin typeface="Lucida Console" panose="020B0609040504020204" pitchFamily="49" charset="0"/>
              </a:rPr>
              <a:t>StringBuffer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2A16F-DAE6-44C1-801C-6DE5C9856F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69555"/>
            <a:ext cx="6569872" cy="363845"/>
          </a:xfrm>
        </p:spPr>
        <p:txBody>
          <a:bodyPr>
            <a:no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Insertion and Deletion Methods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>
            <a:extLst>
              <a:ext uri="{FF2B5EF4-FFF2-40B4-BE49-F238E27FC236}">
                <a16:creationId xmlns:a16="http://schemas.microsoft.com/office/drawing/2014/main" id="{59B9AAE1-AB3F-4FE5-8ED4-C9761AF198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3025" y="227013"/>
            <a:ext cx="6937375" cy="5335587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// Example 5: StringBufferInsert.java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// </a:t>
            </a:r>
            <a:r>
              <a:rPr lang="en-US" altLang="en-US" b="1" dirty="0" err="1">
                <a:solidFill>
                  <a:srgbClr val="008000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 methods insert and delete.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import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javax.swing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.*;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public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class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StringBufferInsert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{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public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static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void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main( String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args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[] )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{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Object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objectRef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"hello"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;  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String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string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"goodbye"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;  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char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charArray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[] = {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'a'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'b'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'c'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'd'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'e'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'f'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};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boolean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booleanValue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true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char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characterValue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'K'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integerValue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7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long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longValue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10000000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float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floatValue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2.5f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;  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// f suffix indicates that 2.5 is a float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double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doubleValue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33.333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buffer =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new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();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buffer.insert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objectRef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      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buffer.insert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  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  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// each of these contains two spaces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buffer.insert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string );         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buffer.insert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  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           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buffer.insert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charArray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      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buffer.insert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  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           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buffer.insert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charArray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3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3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endParaRPr lang="en-US" altLang="en-US" dirty="0"/>
          </a:p>
        </p:txBody>
      </p:sp>
      <p:grpSp>
        <p:nvGrpSpPr>
          <p:cNvPr id="56328" name="Group 8">
            <a:extLst>
              <a:ext uri="{FF2B5EF4-FFF2-40B4-BE49-F238E27FC236}">
                <a16:creationId xmlns:a16="http://schemas.microsoft.com/office/drawing/2014/main" id="{FCBEE86D-1292-42E4-95E7-190FF63952C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191000"/>
            <a:ext cx="3727450" cy="1368425"/>
            <a:chOff x="2208" y="2640"/>
            <a:chExt cx="2348" cy="862"/>
          </a:xfrm>
        </p:grpSpPr>
        <p:sp>
          <p:nvSpPr>
            <p:cNvPr id="47109" name="Text Box 5">
              <a:extLst>
                <a:ext uri="{FF2B5EF4-FFF2-40B4-BE49-F238E27FC236}">
                  <a16:creationId xmlns:a16="http://schemas.microsoft.com/office/drawing/2014/main" id="{0B09EB8E-C231-4500-9DED-1F6119220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76"/>
              <a:ext cx="1676" cy="52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Use method </a:t>
              </a:r>
              <a:r>
                <a:rPr lang="en-US" altLang="en-US">
                  <a:latin typeface="Lucida Console" panose="020B0609040504020204" pitchFamily="49" charset="0"/>
                </a:rPr>
                <a:t>insert</a:t>
              </a:r>
              <a:r>
                <a:rPr lang="en-US" altLang="en-US">
                  <a:latin typeface="Times New Roman" panose="02020603050405020304" pitchFamily="18" charset="0"/>
                </a:rPr>
                <a:t> to insert data in beginning of </a:t>
              </a:r>
              <a:r>
                <a:rPr lang="en-US" altLang="en-US">
                  <a:latin typeface="Lucida Console" panose="020B0609040504020204" pitchFamily="49" charset="0"/>
                </a:rPr>
                <a:t>StringBuffer</a:t>
              </a:r>
            </a:p>
          </p:txBody>
        </p:sp>
        <p:sp>
          <p:nvSpPr>
            <p:cNvPr id="47110" name="Line 6">
              <a:extLst>
                <a:ext uri="{FF2B5EF4-FFF2-40B4-BE49-F238E27FC236}">
                  <a16:creationId xmlns:a16="http://schemas.microsoft.com/office/drawing/2014/main" id="{518AA2C1-14FF-44B5-B737-E70524E1A4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8" y="2640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7111" name="Line 7">
              <a:extLst>
                <a:ext uri="{FF2B5EF4-FFF2-40B4-BE49-F238E27FC236}">
                  <a16:creationId xmlns:a16="http://schemas.microsoft.com/office/drawing/2014/main" id="{13835119-4282-4C0C-B56A-7E25C84683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321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>
            <a:extLst>
              <a:ext uri="{FF2B5EF4-FFF2-40B4-BE49-F238E27FC236}">
                <a16:creationId xmlns:a16="http://schemas.microsoft.com/office/drawing/2014/main" id="{D53970F1-BE81-4EB9-B239-5266B5910A7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3025" y="227013"/>
            <a:ext cx="6937375" cy="5564187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buffer.insert(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"  "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);          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buffer.insert(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, booleanValue );  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buffer.insert(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"  "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);          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buffer.insert(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, characterValue );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buffer.insert(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"  "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);          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buffer.insert(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, integerValue );  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buffer.insert(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"  "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);          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buffer.insert(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, longValue );     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buffer.insert(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"  "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);          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buffer.insert(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, floatValue );    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buffer.insert(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"  "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);          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buffer.insert(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, doubleValue );    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   </a:t>
            </a:r>
            <a:endParaRPr lang="en-US" altLang="en-US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String output =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"buffer after inserts:\n"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+ buffer.toString();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   </a:t>
            </a:r>
            <a:endParaRPr lang="en-US" altLang="en-US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buffer.deleteCharAt(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10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);  </a:t>
            </a:r>
            <a:r>
              <a:rPr lang="en-US" altLang="en-US" b="1">
                <a:solidFill>
                  <a:srgbClr val="008000"/>
                </a:solidFill>
                <a:cs typeface="Times New Roman" panose="02020603050405020304" pitchFamily="18" charset="0"/>
              </a:rPr>
              <a:t>// delete 5 in 2.5      </a:t>
            </a:r>
            <a:endParaRPr lang="en-US" altLang="en-US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buffer.delete(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6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);      </a:t>
            </a:r>
            <a:r>
              <a:rPr lang="en-US" altLang="en-US" b="1">
                <a:solidFill>
                  <a:srgbClr val="008000"/>
                </a:solidFill>
                <a:cs typeface="Times New Roman" panose="02020603050405020304" pitchFamily="18" charset="0"/>
              </a:rPr>
              <a:t>// delete .333 in 33.333</a:t>
            </a:r>
            <a:endParaRPr lang="en-US" altLang="en-US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   </a:t>
            </a:r>
            <a:endParaRPr lang="en-US" altLang="en-US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output +=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"\n\nbuffer after deletes:\n"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+ buffer.toString();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    </a:t>
            </a:r>
            <a:endParaRPr lang="en-US" altLang="en-US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JOptionPane.showMessageDialog( </a:t>
            </a:r>
            <a:r>
              <a:rPr lang="en-US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null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, output,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"StringBuffer insert/delete"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JOptionPane.INFORMATION_MESSAGE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    </a:t>
            </a:r>
            <a:endParaRPr lang="en-US" altLang="en-US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System.exit(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}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    </a:t>
            </a:r>
            <a:endParaRPr lang="en-US" altLang="en-US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} </a:t>
            </a:r>
            <a:r>
              <a:rPr lang="en-US" altLang="en-US" b="1">
                <a:solidFill>
                  <a:srgbClr val="008000"/>
                </a:solidFill>
                <a:cs typeface="Times New Roman" panose="02020603050405020304" pitchFamily="18" charset="0"/>
              </a:rPr>
              <a:t>// end class StringBufferInsert</a:t>
            </a:r>
            <a:endParaRPr lang="en-US" altLang="en-US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en-US" altLang="en-US"/>
          </a:p>
        </p:txBody>
      </p:sp>
      <p:grpSp>
        <p:nvGrpSpPr>
          <p:cNvPr id="57352" name="Group 8">
            <a:extLst>
              <a:ext uri="{FF2B5EF4-FFF2-40B4-BE49-F238E27FC236}">
                <a16:creationId xmlns:a16="http://schemas.microsoft.com/office/drawing/2014/main" id="{3E91407A-621B-400F-B22E-34694052B8D7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81000"/>
            <a:ext cx="3727450" cy="2133600"/>
            <a:chOff x="2256" y="240"/>
            <a:chExt cx="2348" cy="1344"/>
          </a:xfrm>
        </p:grpSpPr>
        <p:sp>
          <p:nvSpPr>
            <p:cNvPr id="48139" name="Text Box 5">
              <a:extLst>
                <a:ext uri="{FF2B5EF4-FFF2-40B4-BE49-F238E27FC236}">
                  <a16:creationId xmlns:a16="http://schemas.microsoft.com/office/drawing/2014/main" id="{5A395395-1D80-4A7C-B7D6-B1C5E8CDF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576"/>
              <a:ext cx="1676" cy="52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Use method </a:t>
              </a:r>
              <a:r>
                <a:rPr lang="en-US" altLang="en-US">
                  <a:latin typeface="Lucida Console" panose="020B0609040504020204" pitchFamily="49" charset="0"/>
                </a:rPr>
                <a:t>insert</a:t>
              </a:r>
              <a:r>
                <a:rPr lang="en-US" altLang="en-US">
                  <a:latin typeface="Times New Roman" panose="02020603050405020304" pitchFamily="18" charset="0"/>
                </a:rPr>
                <a:t> to insert data in beginning of </a:t>
              </a:r>
              <a:r>
                <a:rPr lang="en-US" altLang="en-US">
                  <a:latin typeface="Lucida Console" panose="020B0609040504020204" pitchFamily="49" charset="0"/>
                </a:rPr>
                <a:t>StringBuffer</a:t>
              </a:r>
            </a:p>
          </p:txBody>
        </p:sp>
        <p:sp>
          <p:nvSpPr>
            <p:cNvPr id="48140" name="Line 6">
              <a:extLst>
                <a:ext uri="{FF2B5EF4-FFF2-40B4-BE49-F238E27FC236}">
                  <a16:creationId xmlns:a16="http://schemas.microsoft.com/office/drawing/2014/main" id="{C9F865EB-71AE-4524-9DEB-7B0721213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56" y="240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8141" name="Line 7">
              <a:extLst>
                <a:ext uri="{FF2B5EF4-FFF2-40B4-BE49-F238E27FC236}">
                  <a16:creationId xmlns:a16="http://schemas.microsoft.com/office/drawing/2014/main" id="{B5532C2D-8316-4E06-A14B-314897784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816"/>
              <a:ext cx="62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  <p:grpSp>
        <p:nvGrpSpPr>
          <p:cNvPr id="57353" name="Group 9">
            <a:extLst>
              <a:ext uri="{FF2B5EF4-FFF2-40B4-BE49-F238E27FC236}">
                <a16:creationId xmlns:a16="http://schemas.microsoft.com/office/drawing/2014/main" id="{3922076D-8E3C-49FD-9827-923F30E048FA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362200"/>
            <a:ext cx="5486400" cy="990600"/>
            <a:chOff x="2208" y="1968"/>
            <a:chExt cx="3456" cy="624"/>
          </a:xfrm>
        </p:grpSpPr>
        <p:sp>
          <p:nvSpPr>
            <p:cNvPr id="48137" name="Text Box 10">
              <a:extLst>
                <a:ext uri="{FF2B5EF4-FFF2-40B4-BE49-F238E27FC236}">
                  <a16:creationId xmlns:a16="http://schemas.microsoft.com/office/drawing/2014/main" id="{7BD7FCB8-0EE1-4EEC-BC9E-6510ECEB7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968"/>
              <a:ext cx="1968" cy="52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Use method </a:t>
              </a:r>
              <a:r>
                <a:rPr lang="en-US" altLang="en-US">
                  <a:latin typeface="Lucida Console" panose="020B0609040504020204" pitchFamily="49" charset="0"/>
                </a:rPr>
                <a:t>deleteCharAt</a:t>
              </a:r>
              <a:r>
                <a:rPr lang="en-US" altLang="en-US">
                  <a:latin typeface="Times New Roman" panose="02020603050405020304" pitchFamily="18" charset="0"/>
                </a:rPr>
                <a:t> to remove character from index </a:t>
              </a:r>
              <a:r>
                <a:rPr lang="en-US" altLang="en-US">
                  <a:latin typeface="Lucida Console" panose="020B0609040504020204" pitchFamily="49" charset="0"/>
                </a:rPr>
                <a:t>10</a:t>
              </a:r>
              <a:r>
                <a:rPr lang="en-US" altLang="en-US">
                  <a:latin typeface="Times New Roman" panose="02020603050405020304" pitchFamily="18" charset="0"/>
                </a:rPr>
                <a:t> in </a:t>
              </a:r>
              <a:r>
                <a:rPr lang="en-US" altLang="en-US">
                  <a:latin typeface="Lucida Console" panose="020B0609040504020204" pitchFamily="49" charset="0"/>
                </a:rPr>
                <a:t>StringBuffer</a:t>
              </a:r>
            </a:p>
          </p:txBody>
        </p:sp>
        <p:sp>
          <p:nvSpPr>
            <p:cNvPr id="48138" name="Line 11">
              <a:extLst>
                <a:ext uri="{FF2B5EF4-FFF2-40B4-BE49-F238E27FC236}">
                  <a16:creationId xmlns:a16="http://schemas.microsoft.com/office/drawing/2014/main" id="{A4195EE7-2874-479C-BEE0-CB974A66D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208"/>
              <a:ext cx="14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  <p:grpSp>
        <p:nvGrpSpPr>
          <p:cNvPr id="57356" name="Group 12">
            <a:extLst>
              <a:ext uri="{FF2B5EF4-FFF2-40B4-BE49-F238E27FC236}">
                <a16:creationId xmlns:a16="http://schemas.microsoft.com/office/drawing/2014/main" id="{22E7F0C1-DBAE-4C11-804F-4E44440E531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581400"/>
            <a:ext cx="5791200" cy="590550"/>
            <a:chOff x="2016" y="2736"/>
            <a:chExt cx="3648" cy="372"/>
          </a:xfrm>
        </p:grpSpPr>
        <p:sp>
          <p:nvSpPr>
            <p:cNvPr id="48135" name="Text Box 13">
              <a:extLst>
                <a:ext uri="{FF2B5EF4-FFF2-40B4-BE49-F238E27FC236}">
                  <a16:creationId xmlns:a16="http://schemas.microsoft.com/office/drawing/2014/main" id="{6F8DCCC7-8326-4D62-B012-95219816A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736"/>
              <a:ext cx="1728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Remove characters from indices </a:t>
              </a:r>
              <a:r>
                <a:rPr lang="en-US" altLang="en-US">
                  <a:latin typeface="Lucida Console" panose="020B0609040504020204" pitchFamily="49" charset="0"/>
                </a:rPr>
                <a:t>2</a:t>
              </a:r>
              <a:r>
                <a:rPr lang="en-US" altLang="en-US">
                  <a:latin typeface="Times New Roman" panose="02020603050405020304" pitchFamily="18" charset="0"/>
                </a:rPr>
                <a:t> through </a:t>
              </a:r>
              <a:r>
                <a:rPr lang="en-US" altLang="en-US">
                  <a:latin typeface="Lucida Console" panose="020B0609040504020204" pitchFamily="49" charset="0"/>
                </a:rPr>
                <a:t>5</a:t>
              </a:r>
              <a:r>
                <a:rPr lang="en-US" altLang="en-US">
                  <a:latin typeface="Times New Roman" panose="02020603050405020304" pitchFamily="18" charset="0"/>
                </a:rPr>
                <a:t> (inclusive)</a:t>
              </a:r>
            </a:p>
          </p:txBody>
        </p:sp>
        <p:sp>
          <p:nvSpPr>
            <p:cNvPr id="48136" name="Line 14">
              <a:extLst>
                <a:ext uri="{FF2B5EF4-FFF2-40B4-BE49-F238E27FC236}">
                  <a16:creationId xmlns:a16="http://schemas.microsoft.com/office/drawing/2014/main" id="{071516BC-F287-487A-9629-EC363E80B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2784"/>
              <a:ext cx="19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  <p:pic>
        <p:nvPicPr>
          <p:cNvPr id="14" name="Picture 4" descr="11_14">
            <a:extLst>
              <a:ext uri="{FF2B5EF4-FFF2-40B4-BE49-F238E27FC236}">
                <a16:creationId xmlns:a16="http://schemas.microsoft.com/office/drawing/2014/main" id="{7A75997C-A3A8-4307-AA1C-8CBD2E8DB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180012"/>
            <a:ext cx="38862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A7D21164-72CA-4A17-B065-86362164C1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1928" y="789337"/>
            <a:ext cx="8779672" cy="1877663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Tokenizer</a:t>
            </a:r>
          </a:p>
          <a:p>
            <a:pPr lvl="1" eaLnBrk="1" hangingPunct="1"/>
            <a:r>
              <a:rPr lang="en-US" altLang="en-US" dirty="0"/>
              <a:t>Partition </a:t>
            </a:r>
            <a:r>
              <a:rPr lang="en-US" altLang="en-US" dirty="0">
                <a:latin typeface="Lucida Console" panose="020B0609040504020204" pitchFamily="49" charset="0"/>
              </a:rPr>
              <a:t>String</a:t>
            </a:r>
            <a:r>
              <a:rPr lang="en-US" altLang="en-US" dirty="0"/>
              <a:t> into individual substrings</a:t>
            </a:r>
          </a:p>
          <a:p>
            <a:pPr lvl="1" eaLnBrk="1" hangingPunct="1"/>
            <a:r>
              <a:rPr lang="en-US" altLang="en-US" dirty="0"/>
              <a:t>Use </a:t>
            </a:r>
            <a:r>
              <a:rPr lang="en-US" altLang="en-US" i="1" dirty="0"/>
              <a:t>delimiter</a:t>
            </a:r>
          </a:p>
          <a:p>
            <a:pPr lvl="1" eaLnBrk="1" hangingPunct="1"/>
            <a:r>
              <a:rPr lang="en-US" altLang="en-US" dirty="0"/>
              <a:t>Java offers </a:t>
            </a:r>
            <a:r>
              <a:rPr lang="en-US" altLang="en-US" dirty="0" err="1">
                <a:latin typeface="Lucida Console" panose="020B0609040504020204" pitchFamily="49" charset="0"/>
              </a:rPr>
              <a:t>java.util.StringTokenizer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FEC50A-331C-4D66-A2B6-3975C21E97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Class </a:t>
            </a:r>
            <a:r>
              <a:rPr lang="en-US" altLang="en-US" b="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StringTokenizer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11C9AC-5D27-4333-9FE8-3DC0152E8984}"/>
              </a:ext>
            </a:extLst>
          </p:cNvPr>
          <p:cNvSpPr/>
          <p:nvPr/>
        </p:nvSpPr>
        <p:spPr>
          <a:xfrm>
            <a:off x="152400" y="2514600"/>
            <a:ext cx="66294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//Example 6: MyStringTokenizer.java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java.util.StringTokenizer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MyStringTokenizer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a[]){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"This program gives sample code for String Tokenizer";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StringTokenizer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StringTokenizer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 ");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hasMoreTokens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st.nextToken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DCD4A-D21F-4926-A59F-86B3CF554122}"/>
              </a:ext>
            </a:extLst>
          </p:cNvPr>
          <p:cNvSpPr/>
          <p:nvPr/>
        </p:nvSpPr>
        <p:spPr>
          <a:xfrm>
            <a:off x="7010400" y="3124200"/>
            <a:ext cx="19812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gives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Tokenizer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208C5-02FB-4901-861E-904E85479B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7681D9-9EAE-409C-A893-CC559516D86C}"/>
              </a:ext>
            </a:extLst>
          </p:cNvPr>
          <p:cNvSpPr/>
          <p:nvPr/>
        </p:nvSpPr>
        <p:spPr>
          <a:xfrm>
            <a:off x="211928" y="789337"/>
            <a:ext cx="672227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//Example 7: MyStringTokens.java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StringTokenizer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With Multiple De-limiters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java.util.StringTokenizer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MyStringTokens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a[]){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"http://10.123.43.67:80/";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StringTokenizer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StringTokenizer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,"://.");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st.hasMoreTokens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st.nextToken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69F7F9-9278-487D-B331-B09547403DF9}"/>
              </a:ext>
            </a:extLst>
          </p:cNvPr>
          <p:cNvSpPr/>
          <p:nvPr/>
        </p:nvSpPr>
        <p:spPr>
          <a:xfrm>
            <a:off x="7059027" y="1752600"/>
            <a:ext cx="19050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232586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0ADA7-3883-41F3-8105-810B7C22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Class </a:t>
            </a:r>
            <a:r>
              <a:rPr lang="en-GB" dirty="0" err="1"/>
              <a:t>StringBuffer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StringBuffer</a:t>
            </a:r>
            <a:r>
              <a:rPr lang="en-GB" dirty="0"/>
              <a:t> Methods and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Class </a:t>
            </a:r>
            <a:r>
              <a:rPr lang="en-GB" dirty="0" err="1"/>
              <a:t>StringTokenizer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StringTokenizer</a:t>
            </a:r>
            <a:r>
              <a:rPr lang="en-GB" dirty="0"/>
              <a:t> Methods and Examples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76543-22D7-42F5-AD71-14E142FE24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78856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A3B61-3CE9-455B-9CCD-B51C32BE21F5}"/>
              </a:ext>
            </a:extLst>
          </p:cNvPr>
          <p:cNvSpPr txBox="1"/>
          <p:nvPr/>
        </p:nvSpPr>
        <p:spPr>
          <a:xfrm>
            <a:off x="116058" y="5715000"/>
            <a:ext cx="831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Source (Slides 3 to 13): </a:t>
            </a:r>
          </a:p>
          <a:p>
            <a:pPr marL="228600" indent="-228600">
              <a:buAutoNum type="arabicPeriod"/>
            </a:pPr>
            <a:r>
              <a:rPr lang="en-US" sz="800" dirty="0"/>
              <a:t>Cay </a:t>
            </a:r>
            <a:r>
              <a:rPr lang="en-US" sz="800" dirty="0" err="1"/>
              <a:t>Horstmann</a:t>
            </a:r>
            <a:r>
              <a:rPr lang="en-US" sz="800" dirty="0"/>
              <a:t>, </a:t>
            </a:r>
            <a:r>
              <a:rPr lang="en-US" sz="800" b="1" dirty="0"/>
              <a:t>Object Oriented Design &amp; Patterns</a:t>
            </a:r>
            <a:r>
              <a:rPr lang="en-US" sz="800" dirty="0"/>
              <a:t>,  John Wiley &amp; Sons, 2006, 2</a:t>
            </a:r>
            <a:r>
              <a:rPr lang="en-US" sz="800" baseline="30000" dirty="0"/>
              <a:t>nd</a:t>
            </a:r>
            <a:r>
              <a:rPr lang="en-US" sz="800" dirty="0"/>
              <a:t> Edition</a:t>
            </a:r>
          </a:p>
          <a:p>
            <a:pPr marL="228600" indent="-228600">
              <a:buFontTx/>
              <a:buAutoNum type="arabicPeriod"/>
            </a:pPr>
            <a:r>
              <a:rPr lang="en-US" sz="800" dirty="0"/>
              <a:t>Chapter  13, </a:t>
            </a:r>
            <a:r>
              <a:rPr lang="en-GB" sz="800" dirty="0"/>
              <a:t>Herbert </a:t>
            </a:r>
            <a:r>
              <a:rPr lang="en-GB" sz="800" dirty="0" err="1"/>
              <a:t>Schildt</a:t>
            </a:r>
            <a:r>
              <a:rPr lang="en-GB" sz="800" dirty="0"/>
              <a:t>,  The complete Reference Java 2, 5th Edition, Tata McGraw Hill.</a:t>
            </a:r>
            <a:endParaRPr lang="en-US" sz="800" dirty="0"/>
          </a:p>
          <a:p>
            <a:pPr marL="228600" indent="-228600">
              <a:buAutoNum type="arabicPeriod"/>
            </a:pPr>
            <a:r>
              <a:rPr lang="en-US" sz="800" dirty="0">
                <a:hlinkClick r:id="rId2"/>
              </a:rPr>
              <a:t>https://www.ic.unicamp.br/~zanoni/teaching/mc336/2008-1s/java/Java_How_to_Program/slides/</a:t>
            </a:r>
            <a:endParaRPr lang="en-US" sz="800" dirty="0"/>
          </a:p>
          <a:p>
            <a:pPr marL="228600" indent="-228600">
              <a:buAutoNum type="arabicPeriod"/>
            </a:pPr>
            <a:r>
              <a:rPr lang="en-US" sz="800" dirty="0">
                <a:hlinkClick r:id="rId3"/>
              </a:rPr>
              <a:t>https://www.javatpoint.com/string-tokenizer-in-java</a:t>
            </a:r>
            <a:endParaRPr lang="en-US" sz="800" dirty="0"/>
          </a:p>
          <a:p>
            <a:pPr marL="228600" indent="-228600">
              <a:buAutoNum type="arabicPeriod"/>
            </a:pPr>
            <a:r>
              <a:rPr lang="en-US" sz="800" dirty="0">
                <a:hlinkClick r:id="rId4"/>
              </a:rPr>
              <a:t>https://www.geeksforgeeks.org/stringtokenizer-class-java-example-set-1-constructors/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4034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FDAB-E991-4A01-A187-38F7EECE13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69555"/>
            <a:ext cx="6324600" cy="3638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Examples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B40D3D-8CA2-46C3-B21F-527F3B184811}"/>
              </a:ext>
            </a:extLst>
          </p:cNvPr>
          <p:cNvSpPr/>
          <p:nvPr/>
        </p:nvSpPr>
        <p:spPr>
          <a:xfrm>
            <a:off x="211928" y="1066800"/>
            <a:ext cx="7103272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//Example 8: MyTokenCount.java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 number of tokens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java.util.StringTokenizer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MyTokenCount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a[]){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"This program gives sample code for String Tokenizer";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StringTokenizer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StringTokenizer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," ");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("Count: "+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st.countTokens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Count: 8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617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5105400"/>
            <a:ext cx="8458200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0668BA1A-1764-4ACF-AEF4-5263A114A7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Class </a:t>
            </a:r>
            <a:r>
              <a:rPr lang="en-US" altLang="en-US" sz="2800" dirty="0" err="1">
                <a:latin typeface="Lucida Console" panose="020B0609040504020204" pitchFamily="49" charset="0"/>
              </a:rPr>
              <a:t>StringBuffer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lvl="1">
              <a:buFontTx/>
              <a:buChar char="–"/>
            </a:pPr>
            <a:r>
              <a:rPr lang="en-US" altLang="en-US" sz="2400" dirty="0"/>
              <a:t>When </a:t>
            </a: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sz="2400" dirty="0">
                <a:solidFill>
                  <a:srgbClr val="FF0000"/>
                </a:solidFill>
              </a:rPr>
              <a:t> object is created, its contents cannot change </a:t>
            </a:r>
          </a:p>
          <a:p>
            <a:pPr lvl="1">
              <a:buFontTx/>
              <a:buChar char="–"/>
            </a:pPr>
            <a:r>
              <a:rPr lang="en-US" altLang="en-US" sz="2400" dirty="0"/>
              <a:t>Used for </a:t>
            </a:r>
            <a:r>
              <a:rPr lang="en-US" altLang="en-US" sz="2400" dirty="0">
                <a:solidFill>
                  <a:srgbClr val="FF0000"/>
                </a:solidFill>
              </a:rPr>
              <a:t>creating and manipulating dynamic string data</a:t>
            </a:r>
          </a:p>
          <a:p>
            <a:pPr lvl="2">
              <a:buFontTx/>
              <a:buChar char="–"/>
            </a:pPr>
            <a:r>
              <a:rPr lang="en-US" altLang="en-US" sz="2000" dirty="0"/>
              <a:t>i.e., modifiable </a:t>
            </a:r>
            <a:r>
              <a:rPr lang="en-US" altLang="en-US" sz="2000" dirty="0">
                <a:latin typeface="Lucida Console" panose="020B0609040504020204" pitchFamily="49" charset="0"/>
              </a:rPr>
              <a:t>String</a:t>
            </a:r>
            <a:r>
              <a:rPr lang="en-US" altLang="en-US" sz="2000" dirty="0"/>
              <a:t>s</a:t>
            </a:r>
          </a:p>
          <a:p>
            <a:pPr lvl="1">
              <a:buFontTx/>
              <a:buChar char="–"/>
            </a:pPr>
            <a:r>
              <a:rPr lang="en-US" altLang="en-US" sz="2400" dirty="0"/>
              <a:t>Can </a:t>
            </a:r>
            <a:r>
              <a:rPr lang="en-US" altLang="en-US" sz="2400" dirty="0">
                <a:solidFill>
                  <a:srgbClr val="FF0000"/>
                </a:solidFill>
              </a:rPr>
              <a:t>store characters based on capacity</a:t>
            </a:r>
          </a:p>
          <a:p>
            <a:pPr lvl="2">
              <a:buFontTx/>
              <a:buChar char="–"/>
            </a:pPr>
            <a:r>
              <a:rPr lang="en-US" altLang="en-US" sz="2000" dirty="0"/>
              <a:t>Capacity expands dynamically to handle additional characters</a:t>
            </a:r>
          </a:p>
          <a:p>
            <a:pPr lvl="1">
              <a:buFontTx/>
              <a:buChar char="–"/>
            </a:pPr>
            <a:r>
              <a:rPr lang="en-US" altLang="en-US" sz="2400" dirty="0"/>
              <a:t>Uses operators </a:t>
            </a:r>
            <a:r>
              <a:rPr lang="en-US" altLang="en-US" sz="2400" dirty="0">
                <a:latin typeface="Lucida Console" panose="020B0609040504020204" pitchFamily="49" charset="0"/>
              </a:rPr>
              <a:t>+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Lucida Console" panose="020B0609040504020204" pitchFamily="49" charset="0"/>
              </a:rPr>
              <a:t>+=</a:t>
            </a:r>
            <a:r>
              <a:rPr lang="en-US" altLang="en-US" sz="2400" dirty="0"/>
              <a:t> for </a:t>
            </a:r>
            <a:r>
              <a:rPr lang="en-US" altLang="en-US" sz="2400" dirty="0">
                <a:latin typeface="Lucida Console" panose="020B0609040504020204" pitchFamily="49" charset="0"/>
              </a:rPr>
              <a:t>String</a:t>
            </a:r>
            <a:r>
              <a:rPr lang="en-US" altLang="en-US" sz="2400" dirty="0"/>
              <a:t> concatenation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29223C-FE2E-4EDC-9CCD-48CA4924E6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Class </a:t>
            </a:r>
            <a:r>
              <a:rPr lang="en-US" altLang="en-US" b="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StringBuffer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B88C65-9B27-431A-8F1E-9FD5C26C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Three </a:t>
            </a:r>
            <a:r>
              <a:rPr lang="en-US" altLang="en-US" sz="2800" dirty="0" err="1">
                <a:latin typeface="Lucida Console" panose="020B0609040504020204" pitchFamily="49" charset="0"/>
              </a:rPr>
              <a:t>StringBuffer</a:t>
            </a:r>
            <a:r>
              <a:rPr lang="en-US" altLang="en-US" sz="2800" dirty="0"/>
              <a:t> constructors</a:t>
            </a:r>
          </a:p>
          <a:p>
            <a:pPr lvl="1">
              <a:buFontTx/>
              <a:buChar char="‒"/>
            </a:pPr>
            <a:r>
              <a:rPr lang="en-US" altLang="en-US" sz="2400" dirty="0"/>
              <a:t>Default creates </a:t>
            </a:r>
            <a:r>
              <a:rPr lang="en-US" altLang="en-US" sz="2400" dirty="0" err="1">
                <a:latin typeface="Lucida Console" panose="020B0609040504020204" pitchFamily="49" charset="0"/>
              </a:rPr>
              <a:t>StringBuffer</a:t>
            </a:r>
            <a:r>
              <a:rPr lang="en-US" altLang="en-US" sz="2400" dirty="0"/>
              <a:t> with no characters</a:t>
            </a:r>
          </a:p>
          <a:p>
            <a:pPr lvl="2">
              <a:buFontTx/>
              <a:buChar char="‒"/>
            </a:pPr>
            <a:r>
              <a:rPr lang="en-US" altLang="en-US" dirty="0"/>
              <a:t>Capacity of </a:t>
            </a:r>
            <a:r>
              <a:rPr lang="en-US" altLang="en-US" dirty="0">
                <a:solidFill>
                  <a:srgbClr val="FF0000"/>
                </a:solidFill>
              </a:rPr>
              <a:t>16 characters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487E0-B1B8-485D-BE3F-2946DCDC93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en-US" b="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StringBuffer</a:t>
            </a:r>
            <a:r>
              <a:rPr lang="en-US" altLang="en-US" dirty="0">
                <a:cs typeface="Times New Roman" panose="02020603050405020304" pitchFamily="18" charset="0"/>
              </a:rPr>
              <a:t> Constructors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33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>
            <a:extLst>
              <a:ext uri="{FF2B5EF4-FFF2-40B4-BE49-F238E27FC236}">
                <a16:creationId xmlns:a16="http://schemas.microsoft.com/office/drawing/2014/main" id="{EB8B987A-99DE-400E-91C5-A4B89C630F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3025" y="227013"/>
            <a:ext cx="6937375" cy="4802187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// Example 1: StringBufferConstructors.java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// </a:t>
            </a:r>
            <a:r>
              <a:rPr lang="en-US" altLang="en-US" b="1" dirty="0" err="1">
                <a:solidFill>
                  <a:srgbClr val="008000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 constructors.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import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javax.swing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.*;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public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class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StringBufferConstructors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{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public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static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void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main( String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args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[] )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{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buffer1 =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new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();         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buffer2 =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new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10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     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buffer3 =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new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"hello"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String output =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"buffer1 = \""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+ buffer1.toString() +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"\""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+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"\nbuffer2 = \""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+ buffer2.toString() +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"\""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+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"\nbuffer3 = \""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+ buffer3.toString() +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"\""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JOptionPane.showMessageDialog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null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output,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</a:t>
            </a:r>
            <a:r>
              <a:rPr lang="en-US" altLang="en-US" b="1" dirty="0" err="1">
                <a:solidFill>
                  <a:srgbClr val="0099FF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 constructors"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 dirty="0" err="1">
                <a:solidFill>
                  <a:srgbClr val="0099FF"/>
                </a:solidFill>
                <a:cs typeface="Times New Roman" panose="02020603050405020304" pitchFamily="18" charset="0"/>
              </a:rPr>
              <a:t>JOptionPane.INFORMATION_MESSAGE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System.exit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}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} 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// end class </a:t>
            </a:r>
            <a:r>
              <a:rPr lang="en-US" altLang="en-US" b="1" dirty="0" err="1">
                <a:solidFill>
                  <a:srgbClr val="008000"/>
                </a:solidFill>
                <a:cs typeface="Times New Roman" panose="02020603050405020304" pitchFamily="18" charset="0"/>
              </a:rPr>
              <a:t>StringBufferConstructors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/>
          </a:p>
        </p:txBody>
      </p:sp>
      <p:pic>
        <p:nvPicPr>
          <p:cNvPr id="35844" name="Picture 4" descr="11_10">
            <a:extLst>
              <a:ext uri="{FF2B5EF4-FFF2-40B4-BE49-F238E27FC236}">
                <a16:creationId xmlns:a16="http://schemas.microsoft.com/office/drawing/2014/main" id="{E1AED73E-BC44-4EA1-90D9-553AD323D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181600"/>
            <a:ext cx="25527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076" name="Group 20">
            <a:extLst>
              <a:ext uri="{FF2B5EF4-FFF2-40B4-BE49-F238E27FC236}">
                <a16:creationId xmlns:a16="http://schemas.microsoft.com/office/drawing/2014/main" id="{DFD99400-7796-4F97-A346-4AE850DBFBF8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81000"/>
            <a:ext cx="4191000" cy="1524000"/>
            <a:chOff x="2832" y="288"/>
            <a:chExt cx="2640" cy="960"/>
          </a:xfrm>
        </p:grpSpPr>
        <p:sp>
          <p:nvSpPr>
            <p:cNvPr id="35857" name="Text Box 6">
              <a:extLst>
                <a:ext uri="{FF2B5EF4-FFF2-40B4-BE49-F238E27FC236}">
                  <a16:creationId xmlns:a16="http://schemas.microsoft.com/office/drawing/2014/main" id="{ABF7AF7E-A888-4BEB-AD2F-C105E76B9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88"/>
              <a:ext cx="1680" cy="52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Default constructor creates empty </a:t>
              </a:r>
              <a:r>
                <a:rPr lang="en-US" altLang="en-US" b="1">
                  <a:latin typeface="Courier New" panose="02070309020205020404" pitchFamily="49" charset="0"/>
                </a:rPr>
                <a:t>StringBuffer</a:t>
              </a:r>
              <a:r>
                <a:rPr lang="en-US" altLang="en-US">
                  <a:latin typeface="Times New Roman" panose="02020603050405020304" pitchFamily="18" charset="0"/>
                </a:rPr>
                <a:t> with capacity of </a:t>
              </a:r>
              <a:r>
                <a:rPr lang="en-US" altLang="en-US" b="1">
                  <a:latin typeface="Courier New" panose="02070309020205020404" pitchFamily="49" charset="0"/>
                </a:rPr>
                <a:t>16</a:t>
              </a:r>
              <a:r>
                <a:rPr lang="en-US" altLang="en-US">
                  <a:latin typeface="Times New Roman" panose="02020603050405020304" pitchFamily="18" charset="0"/>
                </a:rPr>
                <a:t> characters</a:t>
              </a:r>
            </a:p>
          </p:txBody>
        </p:sp>
        <p:sp>
          <p:nvSpPr>
            <p:cNvPr id="35858" name="Line 7">
              <a:extLst>
                <a:ext uri="{FF2B5EF4-FFF2-40B4-BE49-F238E27FC236}">
                  <a16:creationId xmlns:a16="http://schemas.microsoft.com/office/drawing/2014/main" id="{25AE31E4-36DD-4BF3-BC34-26828F7D7A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816"/>
              <a:ext cx="16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  <p:grpSp>
        <p:nvGrpSpPr>
          <p:cNvPr id="45077" name="Group 21">
            <a:extLst>
              <a:ext uri="{FF2B5EF4-FFF2-40B4-BE49-F238E27FC236}">
                <a16:creationId xmlns:a16="http://schemas.microsoft.com/office/drawing/2014/main" id="{3BF64DE9-2118-4EC4-B218-B404301EC03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447800"/>
            <a:ext cx="3886200" cy="835025"/>
            <a:chOff x="3024" y="912"/>
            <a:chExt cx="2448" cy="526"/>
          </a:xfrm>
        </p:grpSpPr>
        <p:sp>
          <p:nvSpPr>
            <p:cNvPr id="35855" name="Text Box 9">
              <a:extLst>
                <a:ext uri="{FF2B5EF4-FFF2-40B4-BE49-F238E27FC236}">
                  <a16:creationId xmlns:a16="http://schemas.microsoft.com/office/drawing/2014/main" id="{8BCD3D8E-9467-4620-B52C-190243066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912"/>
              <a:ext cx="1920" cy="52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Second constructor creates empty </a:t>
              </a:r>
              <a:r>
                <a:rPr lang="en-US" altLang="en-US" b="1">
                  <a:latin typeface="Courier New" panose="02070309020205020404" pitchFamily="49" charset="0"/>
                </a:rPr>
                <a:t>StringBuffer</a:t>
              </a:r>
              <a:r>
                <a:rPr lang="en-US" altLang="en-US">
                  <a:latin typeface="Times New Roman" panose="02020603050405020304" pitchFamily="18" charset="0"/>
                </a:rPr>
                <a:t> with capacity of specified (</a:t>
              </a:r>
              <a:r>
                <a:rPr lang="en-US" altLang="en-US" b="1">
                  <a:latin typeface="Courier New" panose="02070309020205020404" pitchFamily="49" charset="0"/>
                </a:rPr>
                <a:t>10</a:t>
              </a:r>
              <a:r>
                <a:rPr lang="en-US" altLang="en-US">
                  <a:latin typeface="Times New Roman" panose="02020603050405020304" pitchFamily="18" charset="0"/>
                </a:rPr>
                <a:t>) characters</a:t>
              </a:r>
            </a:p>
          </p:txBody>
        </p:sp>
        <p:sp>
          <p:nvSpPr>
            <p:cNvPr id="35856" name="Line 10">
              <a:extLst>
                <a:ext uri="{FF2B5EF4-FFF2-40B4-BE49-F238E27FC236}">
                  <a16:creationId xmlns:a16="http://schemas.microsoft.com/office/drawing/2014/main" id="{E0BA6C21-EC48-4047-88E9-33E848EB34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1200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  <p:grpSp>
        <p:nvGrpSpPr>
          <p:cNvPr id="45078" name="Group 22">
            <a:extLst>
              <a:ext uri="{FF2B5EF4-FFF2-40B4-BE49-F238E27FC236}">
                <a16:creationId xmlns:a16="http://schemas.microsoft.com/office/drawing/2014/main" id="{C6A406C9-67D6-4D36-922D-95478901E573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438400"/>
            <a:ext cx="3505200" cy="1079500"/>
            <a:chOff x="3264" y="1536"/>
            <a:chExt cx="2208" cy="680"/>
          </a:xfrm>
        </p:grpSpPr>
        <p:sp>
          <p:nvSpPr>
            <p:cNvPr id="35853" name="Text Box 12">
              <a:extLst>
                <a:ext uri="{FF2B5EF4-FFF2-40B4-BE49-F238E27FC236}">
                  <a16:creationId xmlns:a16="http://schemas.microsoft.com/office/drawing/2014/main" id="{B6FE4A3D-BF3E-44DE-AF4E-F67C5DCA1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536"/>
              <a:ext cx="1488" cy="6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Third constructor creates </a:t>
              </a:r>
              <a:r>
                <a:rPr lang="en-US" altLang="en-US" b="1">
                  <a:latin typeface="Courier New" panose="02070309020205020404" pitchFamily="49" charset="0"/>
                </a:rPr>
                <a:t>StringBuffer</a:t>
              </a:r>
              <a:r>
                <a:rPr lang="en-US" altLang="en-US">
                  <a:latin typeface="Times New Roman" panose="02020603050405020304" pitchFamily="18" charset="0"/>
                </a:rPr>
                <a:t> with </a:t>
              </a:r>
              <a:r>
                <a:rPr lang="en-US" altLang="en-US" b="1">
                  <a:latin typeface="Courier New" panose="02070309020205020404" pitchFamily="49" charset="0"/>
                </a:rPr>
                <a:t>String</a:t>
              </a:r>
              <a:r>
                <a:rPr lang="en-US" altLang="en-US">
                  <a:latin typeface="Times New Roman" panose="02020603050405020304" pitchFamily="18" charset="0"/>
                </a:rPr>
                <a:t> “</a:t>
              </a:r>
              <a:r>
                <a:rPr lang="en-US" altLang="en-US" b="1">
                  <a:latin typeface="Courier New" panose="02070309020205020404" pitchFamily="49" charset="0"/>
                </a:rPr>
                <a:t>hello</a:t>
              </a:r>
              <a:r>
                <a:rPr lang="en-US" altLang="en-US">
                  <a:latin typeface="Times New Roman" panose="02020603050405020304" pitchFamily="18" charset="0"/>
                </a:rPr>
                <a:t>” and capacity of </a:t>
              </a:r>
              <a:r>
                <a:rPr lang="en-US" altLang="en-US" b="1">
                  <a:latin typeface="Courier New" panose="02070309020205020404" pitchFamily="49" charset="0"/>
                </a:rPr>
                <a:t>16</a:t>
              </a:r>
              <a:r>
                <a:rPr lang="en-US" altLang="en-US">
                  <a:latin typeface="Times New Roman" panose="02020603050405020304" pitchFamily="18" charset="0"/>
                </a:rPr>
                <a:t> characters</a:t>
              </a:r>
            </a:p>
          </p:txBody>
        </p:sp>
        <p:sp>
          <p:nvSpPr>
            <p:cNvPr id="35854" name="Line 13">
              <a:extLst>
                <a:ext uri="{FF2B5EF4-FFF2-40B4-BE49-F238E27FC236}">
                  <a16:creationId xmlns:a16="http://schemas.microsoft.com/office/drawing/2014/main" id="{3AD19D00-056F-41E1-BBF2-AA3EC4698C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4" y="1536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  <p:grpSp>
        <p:nvGrpSpPr>
          <p:cNvPr id="45079" name="Group 23">
            <a:extLst>
              <a:ext uri="{FF2B5EF4-FFF2-40B4-BE49-F238E27FC236}">
                <a16:creationId xmlns:a16="http://schemas.microsoft.com/office/drawing/2014/main" id="{3BAB931A-1D5E-4C1A-87CB-97343174B189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895600"/>
            <a:ext cx="4419600" cy="1597025"/>
            <a:chOff x="2688" y="1824"/>
            <a:chExt cx="2784" cy="1006"/>
          </a:xfrm>
        </p:grpSpPr>
        <p:sp>
          <p:nvSpPr>
            <p:cNvPr id="35849" name="Text Box 15">
              <a:extLst>
                <a:ext uri="{FF2B5EF4-FFF2-40B4-BE49-F238E27FC236}">
                  <a16:creationId xmlns:a16="http://schemas.microsoft.com/office/drawing/2014/main" id="{7723E775-F459-4801-8FF5-34CC6C861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304"/>
              <a:ext cx="1632" cy="52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Method </a:t>
              </a:r>
              <a:r>
                <a:rPr lang="en-US" altLang="en-US" b="1">
                  <a:latin typeface="Courier New" panose="02070309020205020404" pitchFamily="49" charset="0"/>
                </a:rPr>
                <a:t>toString</a:t>
              </a:r>
              <a:r>
                <a:rPr lang="en-US" altLang="en-US">
                  <a:latin typeface="Times New Roman" panose="02020603050405020304" pitchFamily="18" charset="0"/>
                </a:rPr>
                <a:t> returns </a:t>
              </a:r>
              <a:r>
                <a:rPr lang="en-US" altLang="en-US" b="1">
                  <a:latin typeface="Courier New" panose="02070309020205020404" pitchFamily="49" charset="0"/>
                </a:rPr>
                <a:t>String</a:t>
              </a:r>
              <a:r>
                <a:rPr lang="en-US" altLang="en-US">
                  <a:latin typeface="Times New Roman" panose="02020603050405020304" pitchFamily="18" charset="0"/>
                </a:rPr>
                <a:t> representation of </a:t>
              </a:r>
              <a:r>
                <a:rPr lang="en-US" altLang="en-US" b="1">
                  <a:latin typeface="Courier New" panose="02070309020205020404" pitchFamily="49" charset="0"/>
                </a:rPr>
                <a:t>StringBuffer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850" name="Line 16">
              <a:extLst>
                <a:ext uri="{FF2B5EF4-FFF2-40B4-BE49-F238E27FC236}">
                  <a16:creationId xmlns:a16="http://schemas.microsoft.com/office/drawing/2014/main" id="{E401D71C-1CB5-4243-87D4-9D5E113EF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6" y="1824"/>
              <a:ext cx="62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5851" name="Line 17">
              <a:extLst>
                <a:ext uri="{FF2B5EF4-FFF2-40B4-BE49-F238E27FC236}">
                  <a16:creationId xmlns:a16="http://schemas.microsoft.com/office/drawing/2014/main" id="{2073FA52-8CC4-4E0B-8785-162EE1F491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8" y="1920"/>
              <a:ext cx="115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5852" name="Line 18">
              <a:extLst>
                <a:ext uri="{FF2B5EF4-FFF2-40B4-BE49-F238E27FC236}">
                  <a16:creationId xmlns:a16="http://schemas.microsoft.com/office/drawing/2014/main" id="{8374CFE9-CF30-4220-AEC2-3051BC4ED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8" y="2064"/>
              <a:ext cx="115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:a16="http://schemas.microsoft.com/office/drawing/2014/main" id="{ADE6E61E-2A84-40D9-BA0D-0BEFA02380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Method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length</a:t>
            </a:r>
          </a:p>
          <a:p>
            <a:pPr lvl="1" eaLnBrk="1" hangingPunct="1"/>
            <a:r>
              <a:rPr lang="en-US" altLang="en-US" dirty="0"/>
              <a:t>Return </a:t>
            </a:r>
            <a:r>
              <a:rPr lang="en-US" altLang="en-US" dirty="0" err="1">
                <a:latin typeface="Lucida Console" panose="020B0609040504020204" pitchFamily="49" charset="0"/>
              </a:rPr>
              <a:t>StringBuffer</a:t>
            </a:r>
            <a:r>
              <a:rPr lang="en-US" altLang="en-US" dirty="0"/>
              <a:t> length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Method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capacity</a:t>
            </a:r>
          </a:p>
          <a:p>
            <a:pPr lvl="1" eaLnBrk="1" hangingPunct="1"/>
            <a:r>
              <a:rPr lang="en-US" altLang="en-US" dirty="0"/>
              <a:t>Return </a:t>
            </a:r>
            <a:r>
              <a:rPr lang="en-US" altLang="en-US" dirty="0" err="1">
                <a:latin typeface="Lucida Console" panose="020B0609040504020204" pitchFamily="49" charset="0"/>
              </a:rPr>
              <a:t>StringBuffer</a:t>
            </a:r>
            <a:r>
              <a:rPr lang="en-US" altLang="en-US" dirty="0"/>
              <a:t> capacity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Method </a:t>
            </a:r>
            <a:r>
              <a:rPr lang="en-US" alt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setLength</a:t>
            </a:r>
            <a:endParaRPr lang="en-US" alt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dirty="0"/>
              <a:t>Increase or decrease </a:t>
            </a:r>
            <a:r>
              <a:rPr lang="en-US" altLang="en-US" dirty="0" err="1">
                <a:latin typeface="Lucida Console" panose="020B0609040504020204" pitchFamily="49" charset="0"/>
              </a:rPr>
              <a:t>StringBuffer</a:t>
            </a:r>
            <a:r>
              <a:rPr lang="en-US" altLang="en-US" dirty="0"/>
              <a:t> length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Method </a:t>
            </a:r>
            <a:r>
              <a:rPr lang="en-US" alt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ensureCapacity</a:t>
            </a:r>
            <a:endParaRPr lang="en-US" alt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dirty="0"/>
              <a:t>Set </a:t>
            </a:r>
            <a:r>
              <a:rPr lang="en-US" altLang="en-US" dirty="0" err="1">
                <a:latin typeface="Lucida Console" panose="020B0609040504020204" pitchFamily="49" charset="0"/>
              </a:rPr>
              <a:t>StringBuffer</a:t>
            </a:r>
            <a:r>
              <a:rPr lang="en-US" altLang="en-US" dirty="0"/>
              <a:t> capacity</a:t>
            </a:r>
          </a:p>
          <a:p>
            <a:pPr lvl="1" eaLnBrk="1" hangingPunct="1"/>
            <a:r>
              <a:rPr lang="en-US" altLang="en-US" dirty="0"/>
              <a:t>Guarantee that </a:t>
            </a:r>
            <a:r>
              <a:rPr lang="en-US" altLang="en-US" dirty="0" err="1">
                <a:latin typeface="Lucida Console" panose="020B0609040504020204" pitchFamily="49" charset="0"/>
              </a:rPr>
              <a:t>StringBuffer</a:t>
            </a:r>
            <a:r>
              <a:rPr lang="en-US" altLang="en-US" dirty="0"/>
              <a:t> has minimum capacity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AA79C-1606-42B6-ABC2-725C7A6B95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69555"/>
            <a:ext cx="6722272" cy="363845"/>
          </a:xfrm>
        </p:spPr>
        <p:txBody>
          <a:bodyPr>
            <a:noAutofit/>
          </a:bodyPr>
          <a:lstStyle/>
          <a:p>
            <a:r>
              <a:rPr lang="en-US" altLang="en-US" b="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StringBuffer</a:t>
            </a:r>
            <a:r>
              <a:rPr lang="en-US" altLang="en-US" dirty="0">
                <a:cs typeface="Times New Roman" panose="02020603050405020304" pitchFamily="18" charset="0"/>
              </a:rPr>
              <a:t> Methods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4714250F-A443-4CF6-976B-5C75ACB03C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3025" y="227013"/>
            <a:ext cx="6937375" cy="4954587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// Example 2: StringBufferCapLen.java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// </a:t>
            </a:r>
            <a:r>
              <a:rPr lang="en-US" altLang="en-US" b="1" dirty="0" err="1">
                <a:solidFill>
                  <a:srgbClr val="008000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 length, </a:t>
            </a:r>
            <a:r>
              <a:rPr lang="en-US" altLang="en-US" b="1" dirty="0" err="1">
                <a:solidFill>
                  <a:srgbClr val="008000"/>
                </a:solidFill>
                <a:cs typeface="Times New Roman" panose="02020603050405020304" pitchFamily="18" charset="0"/>
              </a:rPr>
              <a:t>setLength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, capacity and </a:t>
            </a:r>
            <a:r>
              <a:rPr lang="en-US" altLang="en-US" b="1" dirty="0" err="1">
                <a:solidFill>
                  <a:srgbClr val="008000"/>
                </a:solidFill>
                <a:cs typeface="Times New Roman" panose="02020603050405020304" pitchFamily="18" charset="0"/>
              </a:rPr>
              <a:t>ensureCapacity</a:t>
            </a:r>
            <a:r>
              <a:rPr lang="en-US" altLang="en-US" b="1" dirty="0">
                <a:solidFill>
                  <a:srgbClr val="008000"/>
                </a:solidFill>
                <a:cs typeface="Times New Roman" panose="02020603050405020304" pitchFamily="18" charset="0"/>
              </a:rPr>
              <a:t> methods.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 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import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javax.swing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.*;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 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public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class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StringBufferCapLen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{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public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static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void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main( String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args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[] )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{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buffer =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new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"Hello, how are you?"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String output =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"buffer = 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+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buffer.toString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() +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"\</a:t>
            </a:r>
            <a:r>
              <a:rPr lang="en-US" altLang="en-US" b="1" dirty="0" err="1">
                <a:solidFill>
                  <a:srgbClr val="0099FF"/>
                </a:solidFill>
                <a:cs typeface="Times New Roman" panose="02020603050405020304" pitchFamily="18" charset="0"/>
              </a:rPr>
              <a:t>nlength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 = 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+ 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buffer.length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() +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"\</a:t>
            </a:r>
            <a:r>
              <a:rPr lang="en-US" altLang="en-US" b="1" dirty="0" err="1">
                <a:solidFill>
                  <a:srgbClr val="0099FF"/>
                </a:solidFill>
                <a:cs typeface="Times New Roman" panose="02020603050405020304" pitchFamily="18" charset="0"/>
              </a:rPr>
              <a:t>ncapacity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 = 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+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buffer.capacity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();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buffer.ensureCapacity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75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output +=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"\n\</a:t>
            </a:r>
            <a:r>
              <a:rPr lang="en-US" altLang="en-US" b="1" dirty="0" err="1">
                <a:solidFill>
                  <a:srgbClr val="0099FF"/>
                </a:solidFill>
                <a:cs typeface="Times New Roman" panose="02020603050405020304" pitchFamily="18" charset="0"/>
              </a:rPr>
              <a:t>nNew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 capacity = 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+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buffer.capacity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();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buffer.setLength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10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output +=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"\n\</a:t>
            </a:r>
            <a:r>
              <a:rPr lang="en-US" altLang="en-US" b="1" dirty="0" err="1">
                <a:solidFill>
                  <a:srgbClr val="0099FF"/>
                </a:solidFill>
                <a:cs typeface="Times New Roman" panose="02020603050405020304" pitchFamily="18" charset="0"/>
              </a:rPr>
              <a:t>nNew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 length = 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+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buffer.length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() +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"\</a:t>
            </a:r>
            <a:r>
              <a:rPr lang="en-US" altLang="en-US" b="1" dirty="0" err="1">
                <a:solidFill>
                  <a:srgbClr val="0099FF"/>
                </a:solidFill>
                <a:cs typeface="Times New Roman" panose="02020603050405020304" pitchFamily="18" charset="0"/>
              </a:rPr>
              <a:t>nbuf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 = 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+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buffer.toString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();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JOptionPane.showMessageDialog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(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null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 output,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"</a:t>
            </a:r>
            <a:r>
              <a:rPr lang="en-US" altLang="en-US" b="1" dirty="0" err="1">
                <a:solidFill>
                  <a:srgbClr val="0099FF"/>
                </a:solidFill>
                <a:cs typeface="Times New Roman" panose="02020603050405020304" pitchFamily="18" charset="0"/>
              </a:rPr>
              <a:t>StringBuffer</a:t>
            </a:r>
            <a:r>
              <a:rPr lang="en-US" altLang="en-US" b="1" dirty="0">
                <a:solidFill>
                  <a:srgbClr val="0099FF"/>
                </a:solidFill>
                <a:cs typeface="Times New Roman" panose="02020603050405020304" pitchFamily="18" charset="0"/>
              </a:rPr>
              <a:t> length and capacity Methods"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  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en-US" b="1" dirty="0" err="1">
                <a:solidFill>
                  <a:srgbClr val="0099FF"/>
                </a:solidFill>
                <a:cs typeface="Times New Roman" panose="02020603050405020304" pitchFamily="18" charset="0"/>
              </a:rPr>
              <a:t>JOptionPane.INFORMATION_MESSAGE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r>
              <a:rPr lang="en-US" altLang="en-US" b="1" dirty="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</a:t>
            </a:r>
            <a:endParaRPr lang="en-US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/>
          </a:p>
        </p:txBody>
      </p:sp>
      <p:grpSp>
        <p:nvGrpSpPr>
          <p:cNvPr id="47120" name="Group 16">
            <a:extLst>
              <a:ext uri="{FF2B5EF4-FFF2-40B4-BE49-F238E27FC236}">
                <a16:creationId xmlns:a16="http://schemas.microsoft.com/office/drawing/2014/main" id="{539FA8F6-213F-43C4-A78B-7FE2E8F541AB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524000"/>
            <a:ext cx="6172200" cy="990600"/>
            <a:chOff x="1536" y="960"/>
            <a:chExt cx="3888" cy="624"/>
          </a:xfrm>
        </p:grpSpPr>
        <p:sp>
          <p:nvSpPr>
            <p:cNvPr id="37902" name="Text Box 5">
              <a:extLst>
                <a:ext uri="{FF2B5EF4-FFF2-40B4-BE49-F238E27FC236}">
                  <a16:creationId xmlns:a16="http://schemas.microsoft.com/office/drawing/2014/main" id="{8733F5A7-AAA4-4E88-913D-0DF42E76E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960"/>
              <a:ext cx="1440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Method </a:t>
              </a:r>
              <a:r>
                <a:rPr lang="en-US" altLang="en-US">
                  <a:latin typeface="Lucida Console" panose="020B0609040504020204" pitchFamily="49" charset="0"/>
                </a:rPr>
                <a:t>length</a:t>
              </a:r>
              <a:r>
                <a:rPr lang="en-US" altLang="en-US">
                  <a:latin typeface="Times New Roman" panose="02020603050405020304" pitchFamily="18" charset="0"/>
                </a:rPr>
                <a:t> returns </a:t>
              </a:r>
              <a:r>
                <a:rPr lang="en-US" altLang="en-US">
                  <a:latin typeface="Lucida Console" panose="020B0609040504020204" pitchFamily="49" charset="0"/>
                </a:rPr>
                <a:t>StringBuffer</a:t>
              </a:r>
              <a:r>
                <a:rPr lang="en-US" altLang="en-US">
                  <a:latin typeface="Times New Roman" panose="02020603050405020304" pitchFamily="18" charset="0"/>
                </a:rPr>
                <a:t> length</a:t>
              </a:r>
            </a:p>
          </p:txBody>
        </p:sp>
        <p:sp>
          <p:nvSpPr>
            <p:cNvPr id="37903" name="Line 6">
              <a:extLst>
                <a:ext uri="{FF2B5EF4-FFF2-40B4-BE49-F238E27FC236}">
                  <a16:creationId xmlns:a16="http://schemas.microsoft.com/office/drawing/2014/main" id="{57504773-4867-4EED-A2E3-17E960954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1152"/>
              <a:ext cx="24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  <p:grpSp>
        <p:nvGrpSpPr>
          <p:cNvPr id="47121" name="Group 17">
            <a:extLst>
              <a:ext uri="{FF2B5EF4-FFF2-40B4-BE49-F238E27FC236}">
                <a16:creationId xmlns:a16="http://schemas.microsoft.com/office/drawing/2014/main" id="{CF5CB579-2E9C-41F0-95BA-8326303F8048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286000"/>
            <a:ext cx="3124200" cy="590550"/>
            <a:chOff x="3600" y="1440"/>
            <a:chExt cx="1968" cy="372"/>
          </a:xfrm>
        </p:grpSpPr>
        <p:sp>
          <p:nvSpPr>
            <p:cNvPr id="37900" name="Text Box 8">
              <a:extLst>
                <a:ext uri="{FF2B5EF4-FFF2-40B4-BE49-F238E27FC236}">
                  <a16:creationId xmlns:a16="http://schemas.microsoft.com/office/drawing/2014/main" id="{43DB5D19-DE2A-472E-B0EC-EE22508C4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440"/>
              <a:ext cx="1584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Method </a:t>
              </a:r>
              <a:r>
                <a:rPr lang="en-US" altLang="en-US">
                  <a:latin typeface="Lucida Console" panose="020B0609040504020204" pitchFamily="49" charset="0"/>
                </a:rPr>
                <a:t>capacity</a:t>
              </a:r>
              <a:r>
                <a:rPr lang="en-US" altLang="en-US">
                  <a:latin typeface="Times New Roman" panose="02020603050405020304" pitchFamily="18" charset="0"/>
                </a:rPr>
                <a:t> returns </a:t>
              </a:r>
              <a:r>
                <a:rPr lang="en-US" altLang="en-US">
                  <a:latin typeface="Lucida Console" panose="020B0609040504020204" pitchFamily="49" charset="0"/>
                </a:rPr>
                <a:t>StringBuffer</a:t>
              </a:r>
              <a:r>
                <a:rPr lang="en-US" altLang="en-US">
                  <a:latin typeface="Times New Roman" panose="02020603050405020304" pitchFamily="18" charset="0"/>
                </a:rPr>
                <a:t> capacity</a:t>
              </a:r>
            </a:p>
          </p:txBody>
        </p:sp>
        <p:sp>
          <p:nvSpPr>
            <p:cNvPr id="37901" name="Line 9">
              <a:extLst>
                <a:ext uri="{FF2B5EF4-FFF2-40B4-BE49-F238E27FC236}">
                  <a16:creationId xmlns:a16="http://schemas.microsoft.com/office/drawing/2014/main" id="{8A521ECB-6DCF-4B56-B2FE-8D4DD82072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  <p:grpSp>
        <p:nvGrpSpPr>
          <p:cNvPr id="47122" name="Group 18">
            <a:extLst>
              <a:ext uri="{FF2B5EF4-FFF2-40B4-BE49-F238E27FC236}">
                <a16:creationId xmlns:a16="http://schemas.microsoft.com/office/drawing/2014/main" id="{881108D0-5F57-4AB4-9D80-96FA62D72B98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971800"/>
            <a:ext cx="5562600" cy="685800"/>
            <a:chOff x="2064" y="1872"/>
            <a:chExt cx="3504" cy="432"/>
          </a:xfrm>
        </p:grpSpPr>
        <p:sp>
          <p:nvSpPr>
            <p:cNvPr id="37898" name="Text Box 11">
              <a:extLst>
                <a:ext uri="{FF2B5EF4-FFF2-40B4-BE49-F238E27FC236}">
                  <a16:creationId xmlns:a16="http://schemas.microsoft.com/office/drawing/2014/main" id="{BDFFBCA9-81DF-4096-972C-37B51562D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932"/>
              <a:ext cx="1872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Use method </a:t>
              </a:r>
              <a:r>
                <a:rPr lang="en-US" altLang="en-US">
                  <a:latin typeface="Lucida Console" panose="020B0609040504020204" pitchFamily="49" charset="0"/>
                </a:rPr>
                <a:t>ensureCapacity</a:t>
              </a:r>
              <a:r>
                <a:rPr lang="en-US" altLang="en-US">
                  <a:latin typeface="Times New Roman" panose="02020603050405020304" pitchFamily="18" charset="0"/>
                </a:rPr>
                <a:t> to set capacity to </a:t>
              </a:r>
              <a:r>
                <a:rPr lang="en-US" altLang="en-US">
                  <a:latin typeface="Lucida Console" panose="020B0609040504020204" pitchFamily="49" charset="0"/>
                </a:rPr>
                <a:t>75</a:t>
              </a:r>
            </a:p>
          </p:txBody>
        </p:sp>
        <p:sp>
          <p:nvSpPr>
            <p:cNvPr id="37899" name="Line 12">
              <a:extLst>
                <a:ext uri="{FF2B5EF4-FFF2-40B4-BE49-F238E27FC236}">
                  <a16:creationId xmlns:a16="http://schemas.microsoft.com/office/drawing/2014/main" id="{95A9A57A-F78A-4544-861D-ECFB851FF2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64" y="1872"/>
              <a:ext cx="163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  <p:grpSp>
        <p:nvGrpSpPr>
          <p:cNvPr id="47123" name="Group 19">
            <a:extLst>
              <a:ext uri="{FF2B5EF4-FFF2-40B4-BE49-F238E27FC236}">
                <a16:creationId xmlns:a16="http://schemas.microsoft.com/office/drawing/2014/main" id="{A6F964A8-D8C2-4D20-A075-FEEE352855B7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581400"/>
            <a:ext cx="5791200" cy="819150"/>
            <a:chOff x="1824" y="2256"/>
            <a:chExt cx="3648" cy="516"/>
          </a:xfrm>
        </p:grpSpPr>
        <p:sp>
          <p:nvSpPr>
            <p:cNvPr id="37896" name="Text Box 14">
              <a:extLst>
                <a:ext uri="{FF2B5EF4-FFF2-40B4-BE49-F238E27FC236}">
                  <a16:creationId xmlns:a16="http://schemas.microsoft.com/office/drawing/2014/main" id="{9EADA979-790C-4F7E-94A3-A462CF020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400"/>
              <a:ext cx="1488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Use method </a:t>
              </a:r>
              <a:r>
                <a:rPr lang="en-US" altLang="en-US">
                  <a:latin typeface="Lucida Console" panose="020B0609040504020204" pitchFamily="49" charset="0"/>
                </a:rPr>
                <a:t>setLength</a:t>
              </a:r>
              <a:r>
                <a:rPr lang="en-US" altLang="en-US">
                  <a:latin typeface="Times New Roman" panose="02020603050405020304" pitchFamily="18" charset="0"/>
                </a:rPr>
                <a:t> to set length to </a:t>
              </a:r>
              <a:r>
                <a:rPr lang="en-US" altLang="en-US">
                  <a:latin typeface="Lucida Console" panose="020B0609040504020204" pitchFamily="49" charset="0"/>
                </a:rPr>
                <a:t>10</a:t>
              </a:r>
            </a:p>
          </p:txBody>
        </p:sp>
        <p:sp>
          <p:nvSpPr>
            <p:cNvPr id="37897" name="Line 15">
              <a:extLst>
                <a:ext uri="{FF2B5EF4-FFF2-40B4-BE49-F238E27FC236}">
                  <a16:creationId xmlns:a16="http://schemas.microsoft.com/office/drawing/2014/main" id="{83B76F08-0662-41C1-AE40-3BAF61CD82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4" y="2256"/>
              <a:ext cx="216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A5CF2509-6C3A-49BB-8A0E-8B3DB05F0F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9862" y="152400"/>
            <a:ext cx="6937375" cy="992187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System.exit( </a:t>
            </a:r>
            <a:r>
              <a:rPr lang="en-US" altLang="en-US" b="1">
                <a:solidFill>
                  <a:srgbClr val="0099FF"/>
                </a:solidFill>
                <a:cs typeface="Times New Roman" panose="02020603050405020304" pitchFamily="18" charset="0"/>
              </a:rPr>
              <a:t>0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);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}</a:t>
            </a: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   </a:t>
            </a:r>
            <a:endParaRPr lang="en-US" altLang="en-US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  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} </a:t>
            </a:r>
            <a:r>
              <a:rPr lang="en-US" altLang="en-US" b="1">
                <a:solidFill>
                  <a:srgbClr val="008000"/>
                </a:solidFill>
                <a:cs typeface="Times New Roman" panose="02020603050405020304" pitchFamily="18" charset="0"/>
              </a:rPr>
              <a:t>// end class StringBufferCapLen</a:t>
            </a:r>
            <a:endParaRPr lang="en-US" altLang="en-US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en-US" altLang="en-US"/>
          </a:p>
        </p:txBody>
      </p:sp>
      <p:pic>
        <p:nvPicPr>
          <p:cNvPr id="38916" name="Picture 4" descr="11_11">
            <a:extLst>
              <a:ext uri="{FF2B5EF4-FFF2-40B4-BE49-F238E27FC236}">
                <a16:creationId xmlns:a16="http://schemas.microsoft.com/office/drawing/2014/main" id="{D5FFA2A2-16FA-486C-899D-B273700FB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67000"/>
            <a:ext cx="25527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33" name="Group 5">
            <a:extLst>
              <a:ext uri="{FF2B5EF4-FFF2-40B4-BE49-F238E27FC236}">
                <a16:creationId xmlns:a16="http://schemas.microsoft.com/office/drawing/2014/main" id="{755459B6-6367-48AD-8D2F-DD8D7FDD2D3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3200400"/>
            <a:ext cx="4648200" cy="990600"/>
            <a:chOff x="2736" y="1440"/>
            <a:chExt cx="2496" cy="624"/>
          </a:xfrm>
        </p:grpSpPr>
        <p:sp>
          <p:nvSpPr>
            <p:cNvPr id="38918" name="Text Box 6">
              <a:extLst>
                <a:ext uri="{FF2B5EF4-FFF2-40B4-BE49-F238E27FC236}">
                  <a16:creationId xmlns:a16="http://schemas.microsoft.com/office/drawing/2014/main" id="{1AA0FF72-F6C4-4560-A179-1CDE27AD5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440"/>
              <a:ext cx="1440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algn="ctr">
                <a:spcBef>
                  <a:spcPct val="50000"/>
                </a:spcBef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Only </a:t>
              </a:r>
              <a:r>
                <a:rPr lang="en-US" altLang="en-US">
                  <a:latin typeface="Lucida Console" panose="020B0609040504020204" pitchFamily="49" charset="0"/>
                </a:rPr>
                <a:t>10</a:t>
              </a:r>
              <a:r>
                <a:rPr lang="en-US" altLang="en-US">
                  <a:latin typeface="Times New Roman" panose="02020603050405020304" pitchFamily="18" charset="0"/>
                </a:rPr>
                <a:t> characters from </a:t>
              </a:r>
              <a:r>
                <a:rPr lang="en-US" altLang="en-US">
                  <a:latin typeface="Lucida Console" panose="020B0609040504020204" pitchFamily="49" charset="0"/>
                </a:rPr>
                <a:t>StringBuffer</a:t>
              </a:r>
              <a:r>
                <a:rPr lang="en-US" altLang="en-US">
                  <a:latin typeface="Times New Roman" panose="02020603050405020304" pitchFamily="18" charset="0"/>
                </a:rPr>
                <a:t> are printed</a:t>
              </a:r>
            </a:p>
          </p:txBody>
        </p:sp>
        <p:sp>
          <p:nvSpPr>
            <p:cNvPr id="38919" name="Line 7">
              <a:extLst>
                <a:ext uri="{FF2B5EF4-FFF2-40B4-BE49-F238E27FC236}">
                  <a16:creationId xmlns:a16="http://schemas.microsoft.com/office/drawing/2014/main" id="{8327C6A5-B99F-498E-AE79-BE32D53AC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1632"/>
              <a:ext cx="105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>
            <a:extLst>
              <a:ext uri="{FF2B5EF4-FFF2-40B4-BE49-F238E27FC236}">
                <a16:creationId xmlns:a16="http://schemas.microsoft.com/office/drawing/2014/main" id="{2B9C6C16-245B-49AD-9E43-E3CA45E36E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Manipulating </a:t>
            </a:r>
            <a:r>
              <a:rPr lang="en-US" altLang="en-US" dirty="0" err="1">
                <a:latin typeface="Lucida Console" panose="020B0609040504020204" pitchFamily="49" charset="0"/>
              </a:rPr>
              <a:t>StringBuffer</a:t>
            </a:r>
            <a:r>
              <a:rPr lang="en-US" altLang="en-US" dirty="0"/>
              <a:t> characters</a:t>
            </a:r>
          </a:p>
          <a:p>
            <a:pPr lvl="1" eaLnBrk="1" hangingPunct="1"/>
            <a:r>
              <a:rPr lang="en-US" altLang="en-US" dirty="0"/>
              <a:t>Method </a:t>
            </a:r>
            <a:r>
              <a:rPr lang="en-US" alt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charAt</a:t>
            </a:r>
            <a:endParaRPr lang="en-US" alt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2" eaLnBrk="1" hangingPunct="1"/>
            <a:r>
              <a:rPr lang="en-US" altLang="en-US" dirty="0"/>
              <a:t>Return </a:t>
            </a:r>
            <a:r>
              <a:rPr lang="en-US" altLang="en-US" dirty="0" err="1">
                <a:latin typeface="Lucida Console" panose="020B0609040504020204" pitchFamily="49" charset="0"/>
              </a:rPr>
              <a:t>StringBuffer</a:t>
            </a:r>
            <a:r>
              <a:rPr lang="en-US" altLang="en-US" dirty="0"/>
              <a:t> character at specified index</a:t>
            </a:r>
          </a:p>
          <a:p>
            <a:pPr lvl="1" eaLnBrk="1" hangingPunct="1"/>
            <a:r>
              <a:rPr lang="en-US" altLang="en-US" dirty="0"/>
              <a:t>Method </a:t>
            </a:r>
            <a:r>
              <a:rPr lang="en-US" alt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setCharAt</a:t>
            </a:r>
            <a:endParaRPr lang="en-US" alt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2" eaLnBrk="1" hangingPunct="1"/>
            <a:r>
              <a:rPr lang="en-US" altLang="en-US" dirty="0"/>
              <a:t>Set </a:t>
            </a:r>
            <a:r>
              <a:rPr lang="en-US" altLang="en-US" dirty="0" err="1">
                <a:latin typeface="Lucida Console" panose="020B0609040504020204" pitchFamily="49" charset="0"/>
              </a:rPr>
              <a:t>StringBuffer</a:t>
            </a:r>
            <a:r>
              <a:rPr lang="en-US" altLang="en-US" dirty="0"/>
              <a:t> character at specified index</a:t>
            </a:r>
          </a:p>
          <a:p>
            <a:pPr lvl="1" eaLnBrk="1" hangingPunct="1"/>
            <a:r>
              <a:rPr lang="en-US" altLang="en-US" dirty="0"/>
              <a:t>Method </a:t>
            </a:r>
            <a:r>
              <a:rPr lang="en-US" alt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getChars</a:t>
            </a:r>
            <a:endParaRPr lang="en-US" alt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2" eaLnBrk="1" hangingPunct="1"/>
            <a:r>
              <a:rPr lang="en-US" altLang="en-US" dirty="0"/>
              <a:t>Return character array from </a:t>
            </a:r>
            <a:r>
              <a:rPr lang="en-US" altLang="en-US" dirty="0" err="1">
                <a:latin typeface="Lucida Console" panose="020B0609040504020204" pitchFamily="49" charset="0"/>
              </a:rPr>
              <a:t>StringBuffer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Method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reverse</a:t>
            </a:r>
          </a:p>
          <a:p>
            <a:pPr lvl="2" eaLnBrk="1" hangingPunct="1"/>
            <a:r>
              <a:rPr lang="en-US" altLang="en-US" dirty="0"/>
              <a:t>Reverse </a:t>
            </a:r>
            <a:r>
              <a:rPr lang="en-US" altLang="en-US" dirty="0" err="1">
                <a:latin typeface="Lucida Console" panose="020B0609040504020204" pitchFamily="49" charset="0"/>
              </a:rPr>
              <a:t>StringBuffer</a:t>
            </a:r>
            <a:r>
              <a:rPr lang="en-US" altLang="en-US" dirty="0"/>
              <a:t> contents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F3863E-38D0-4CAF-BFDB-DC27ECE3E0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338371"/>
            <a:ext cx="6324600" cy="363845"/>
          </a:xfrm>
        </p:spPr>
        <p:txBody>
          <a:bodyPr>
            <a:normAutofit fontScale="25000" lnSpcReduction="20000"/>
          </a:bodyPr>
          <a:lstStyle/>
          <a:p>
            <a:r>
              <a:rPr lang="en-US" altLang="en-US" sz="14400" b="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StringBuffer</a:t>
            </a:r>
            <a:r>
              <a:rPr lang="en-US" altLang="en-US" sz="14400" dirty="0">
                <a:cs typeface="Times New Roman" panose="02020603050405020304" pitchFamily="18" charset="0"/>
              </a:rPr>
              <a:t> Methods</a:t>
            </a:r>
            <a:endParaRPr lang="en-GB" sz="14400" dirty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</TotalTime>
  <Words>2111</Words>
  <Application>Microsoft Office PowerPoint</Application>
  <PresentationFormat>On-screen Show (4:3)</PresentationFormat>
  <Paragraphs>327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AvantGarde</vt:lpstr>
      <vt:lpstr>Calibri</vt:lpstr>
      <vt:lpstr>Courier New</vt:lpstr>
      <vt:lpstr>Lucida Console</vt:lpstr>
      <vt:lpstr>Times New Roman</vt:lpstr>
      <vt:lpstr>Office Theme</vt:lpstr>
      <vt:lpstr>Object Oriented Programming  CS F213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240</cp:revision>
  <dcterms:created xsi:type="dcterms:W3CDTF">2011-09-14T09:42:05Z</dcterms:created>
  <dcterms:modified xsi:type="dcterms:W3CDTF">2021-10-05T09:07:32Z</dcterms:modified>
</cp:coreProperties>
</file>