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0" r:id="rId2"/>
    <p:sldId id="313" r:id="rId3"/>
    <p:sldId id="324" r:id="rId4"/>
    <p:sldId id="306" r:id="rId5"/>
    <p:sldId id="325" r:id="rId6"/>
    <p:sldId id="326" r:id="rId7"/>
    <p:sldId id="327" r:id="rId8"/>
    <p:sldId id="334" r:id="rId9"/>
    <p:sldId id="328" r:id="rId10"/>
    <p:sldId id="329" r:id="rId11"/>
    <p:sldId id="330" r:id="rId12"/>
    <p:sldId id="331" r:id="rId13"/>
    <p:sldId id="332" r:id="rId14"/>
    <p:sldId id="333" r:id="rId15"/>
    <p:sldId id="25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5D780-9A2E-4B0A-9BC0-EB98530F16B7}" type="datetimeFigureOut">
              <a:rPr lang="en-US" smtClean="0"/>
              <a:t>9/20/2021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6D650-78DF-4806-9D67-9002F9D556AA}" type="slidenum">
              <a:rPr lang="en-US" smtClean="0"/>
              <a:t>‹#›</a:t>
            </a:fld>
            <a:endParaRPr lang="en-US"/>
          </a:p>
        </p:txBody>
      </p:sp>
    </p:spTree>
    <p:extLst>
      <p:ext uri="{BB962C8B-B14F-4D97-AF65-F5344CB8AC3E}">
        <p14:creationId xmlns:p14="http://schemas.microsoft.com/office/powerpoint/2010/main" val="1544667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799378"/>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356859" y="2567941"/>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Dubai</a:t>
            </a:r>
            <a:r>
              <a:rPr lang="en-US" sz="900" baseline="0" dirty="0">
                <a:solidFill>
                  <a:srgbClr val="101141"/>
                </a:solidFill>
                <a:latin typeface="Arial"/>
                <a:cs typeface="Arial"/>
              </a:rPr>
              <a:t> </a:t>
            </a:r>
            <a:r>
              <a:rPr lang="en-US" sz="900" dirty="0">
                <a:solidFill>
                  <a:srgbClr val="101141"/>
                </a:solidFill>
                <a:latin typeface="Arial"/>
                <a:cs typeface="Arial"/>
              </a:rPr>
              <a:t>Campus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6" name="TextBox 15"/>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1928" y="789337"/>
            <a:ext cx="8779672" cy="5707884"/>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700427"/>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211928" y="169555"/>
            <a:ext cx="6324600" cy="363845"/>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304800" y="845097"/>
            <a:ext cx="4038600" cy="555570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610100" y="851887"/>
            <a:ext cx="4381500" cy="554891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735886"/>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TextBox 3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0405" y="832066"/>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50405" y="1668596"/>
            <a:ext cx="4040188" cy="46255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95800" y="885966"/>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11" y="1838927"/>
            <a:ext cx="4041775" cy="44551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8299" y="735886"/>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4" name="TextBox 2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7848"/>
            <a:ext cx="6324600" cy="700544"/>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737092"/>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753658"/>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3" name="TextBox 2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11317" y="735886"/>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com/java/java_packages.asp" TargetMode="External"/><Relationship Id="rId2" Type="http://schemas.openxmlformats.org/officeDocument/2006/relationships/hyperlink" Target="https://www.geeksforgeeks.org/packages-in-java/"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0" y="3810000"/>
            <a:ext cx="6248400" cy="1524000"/>
          </a:xfrm>
        </p:spPr>
        <p:txBody>
          <a:bodyPr/>
          <a:lstStyle/>
          <a:p>
            <a:pPr algn="ctr"/>
            <a:r>
              <a:rPr lang="en-US" dirty="0"/>
              <a:t>Object Oriented Programming</a:t>
            </a:r>
            <a:br>
              <a:rPr lang="en-US" dirty="0"/>
            </a:br>
            <a:br>
              <a:rPr lang="en-US" dirty="0"/>
            </a:br>
            <a:r>
              <a:rPr lang="en-US" dirty="0"/>
              <a:t>CS F213</a:t>
            </a:r>
          </a:p>
        </p:txBody>
      </p:sp>
      <p:sp>
        <p:nvSpPr>
          <p:cNvPr id="6" name="Content Placeholder 5"/>
          <p:cNvSpPr>
            <a:spLocks noGrp="1"/>
          </p:cNvSpPr>
          <p:nvPr>
            <p:ph sz="quarter" idx="13"/>
          </p:nvPr>
        </p:nvSpPr>
        <p:spPr/>
        <p:txBody>
          <a:bodyPr/>
          <a:lstStyle/>
          <a:p>
            <a:r>
              <a:rPr lang="en-US" dirty="0"/>
              <a:t>Dr Pranav M. Pawar</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3E80E-B205-45E9-A8E2-CC7CD3538A58}"/>
              </a:ext>
            </a:extLst>
          </p:cNvPr>
          <p:cNvSpPr>
            <a:spLocks noGrp="1"/>
          </p:cNvSpPr>
          <p:nvPr>
            <p:ph sz="quarter" idx="10"/>
          </p:nvPr>
        </p:nvSpPr>
        <p:spPr/>
        <p:txBody>
          <a:bodyPr>
            <a:noAutofit/>
          </a:bodyPr>
          <a:lstStyle/>
          <a:p>
            <a:r>
              <a:rPr lang="en-GB" dirty="0"/>
              <a:t>Access Modifier</a:t>
            </a:r>
          </a:p>
        </p:txBody>
      </p:sp>
      <p:sp>
        <p:nvSpPr>
          <p:cNvPr id="4" name="Content Placeholder 5">
            <a:extLst>
              <a:ext uri="{FF2B5EF4-FFF2-40B4-BE49-F238E27FC236}">
                <a16:creationId xmlns:a16="http://schemas.microsoft.com/office/drawing/2014/main" id="{E39C090A-145D-4B28-BC47-D62A30FD071E}"/>
              </a:ext>
            </a:extLst>
          </p:cNvPr>
          <p:cNvSpPr txBox="1">
            <a:spLocks/>
          </p:cNvSpPr>
          <p:nvPr/>
        </p:nvSpPr>
        <p:spPr>
          <a:xfrm>
            <a:off x="152400" y="845097"/>
            <a:ext cx="4191000" cy="5555703"/>
          </a:xfrm>
          <a:prstGeom prst="rect">
            <a:avLst/>
          </a:prstGeom>
          <a:ln>
            <a:solidFill>
              <a:srgbClr val="101141"/>
            </a:solidFill>
          </a:ln>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pPr>
            <a:r>
              <a:rPr lang="en-US" sz="2000" dirty="0">
                <a:latin typeface="Times New Roman" panose="02020603050405020304" pitchFamily="18" charset="0"/>
                <a:cs typeface="Times New Roman" panose="02020603050405020304" pitchFamily="18" charset="0"/>
              </a:rPr>
              <a:t>Java program to illustrate error while using class from different package with private modifier</a:t>
            </a:r>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package p1; </a:t>
            </a: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 A </a:t>
            </a: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private void display() </a:t>
            </a: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p>
          <a:p>
            <a:pPr marL="0" indent="0">
              <a:lnSpc>
                <a:spcPct val="107000"/>
              </a:lnSpc>
              <a:spcBef>
                <a:spcPts val="0"/>
              </a:spcBef>
            </a:pP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System.out.println</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(“HelloWorld!"); </a:t>
            </a: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6">
            <a:extLst>
              <a:ext uri="{FF2B5EF4-FFF2-40B4-BE49-F238E27FC236}">
                <a16:creationId xmlns:a16="http://schemas.microsoft.com/office/drawing/2014/main" id="{BB195395-CB0F-41A0-8A65-10C586A83858}"/>
              </a:ext>
            </a:extLst>
          </p:cNvPr>
          <p:cNvSpPr txBox="1">
            <a:spLocks/>
          </p:cNvSpPr>
          <p:nvPr/>
        </p:nvSpPr>
        <p:spPr>
          <a:xfrm>
            <a:off x="4610100" y="851887"/>
            <a:ext cx="4381500" cy="5548913"/>
          </a:xfrm>
          <a:prstGeom prst="rect">
            <a:avLst/>
          </a:prstGeom>
          <a:ln>
            <a:solidFill>
              <a:srgbClr val="101141"/>
            </a:solidFill>
          </a:ln>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latin typeface="Times New Roman" panose="02020603050405020304" pitchFamily="18" charset="0"/>
                <a:cs typeface="Times New Roman" panose="02020603050405020304" pitchFamily="18" charset="0"/>
              </a:rPr>
              <a:t>class B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public static void main(String </a:t>
            </a:r>
            <a:r>
              <a:rPr lang="en-US" sz="2200" dirty="0" err="1">
                <a:latin typeface="Times New Roman" panose="02020603050405020304" pitchFamily="18" charset="0"/>
                <a:cs typeface="Times New Roman" panose="02020603050405020304" pitchFamily="18" charset="0"/>
              </a:rPr>
              <a:t>args</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 </a:t>
            </a:r>
          </a:p>
          <a:p>
            <a:pPr marL="0" indent="0">
              <a:buNone/>
            </a:pPr>
            <a:r>
              <a:rPr lang="en-US" sz="2200" dirty="0">
                <a:latin typeface="Times New Roman" panose="02020603050405020304" pitchFamily="18" charset="0"/>
                <a:cs typeface="Times New Roman" panose="02020603050405020304" pitchFamily="18" charset="0"/>
              </a:rPr>
              <a:t>          A obj = new A(); </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//trying to access private method of //another class </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obj.display</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 </a:t>
            </a:r>
          </a:p>
          <a:p>
            <a:pPr marL="0" indent="0">
              <a:buNone/>
            </a:pPr>
            <a:r>
              <a:rPr lang="en-US" sz="2200" dirty="0">
                <a:latin typeface="Times New Roman" panose="02020603050405020304" pitchFamily="18" charset="0"/>
                <a:cs typeface="Times New Roman" panose="02020603050405020304" pitchFamily="18" charset="0"/>
              </a:rPr>
              <a:t>}</a:t>
            </a:r>
            <a:r>
              <a:rPr lang="en-US" dirty="0"/>
              <a:t> </a:t>
            </a:r>
          </a:p>
          <a:p>
            <a:pPr marL="0" indent="0">
              <a:buNone/>
            </a:pPr>
            <a:r>
              <a:rPr lang="en-US" sz="1700" b="1"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Output:</a:t>
            </a:r>
          </a:p>
          <a:p>
            <a:pPr marL="0" indent="0">
              <a:lnSpc>
                <a:spcPct val="107000"/>
              </a:lnSpc>
              <a:spcBef>
                <a:spcPts val="0"/>
              </a:spcBef>
              <a:buNone/>
            </a:pPr>
            <a:r>
              <a:rPr lang="en-US" sz="2100" dirty="0">
                <a:latin typeface="Times New Roman" panose="02020603050405020304" pitchFamily="18" charset="0"/>
                <a:cs typeface="Times New Roman" panose="02020603050405020304" pitchFamily="18" charset="0"/>
              </a:rPr>
              <a:t>error: display() has private access in A</a:t>
            </a:r>
            <a:endParaRPr lang="en-US" sz="2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dirty="0"/>
          </a:p>
        </p:txBody>
      </p:sp>
      <p:cxnSp>
        <p:nvCxnSpPr>
          <p:cNvPr id="6" name="Straight Connector 5">
            <a:extLst>
              <a:ext uri="{FF2B5EF4-FFF2-40B4-BE49-F238E27FC236}">
                <a16:creationId xmlns:a16="http://schemas.microsoft.com/office/drawing/2014/main" id="{0A321C4D-765A-42E1-9527-C87D61033F1E}"/>
              </a:ext>
            </a:extLst>
          </p:cNvPr>
          <p:cNvCxnSpPr/>
          <p:nvPr/>
        </p:nvCxnSpPr>
        <p:spPr>
          <a:xfrm>
            <a:off x="152400" y="1905000"/>
            <a:ext cx="419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0F78E7-A7FE-4E1F-B672-C876C9ABA5CF}"/>
              </a:ext>
            </a:extLst>
          </p:cNvPr>
          <p:cNvCxnSpPr/>
          <p:nvPr/>
        </p:nvCxnSpPr>
        <p:spPr>
          <a:xfrm>
            <a:off x="4610100" y="4876800"/>
            <a:ext cx="4381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36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1C8EFE-ADBB-4A8D-B685-C22091EB1869}"/>
              </a:ext>
            </a:extLst>
          </p:cNvPr>
          <p:cNvSpPr>
            <a:spLocks noGrp="1"/>
          </p:cNvSpPr>
          <p:nvPr>
            <p:ph idx="1"/>
          </p:nvPr>
        </p:nvSpPr>
        <p:spPr/>
        <p:txBody>
          <a:bodyPr/>
          <a:lstStyle/>
          <a:p>
            <a:pPr>
              <a:buFont typeface="Arial" panose="020B0604020202020204" pitchFamily="34" charset="0"/>
              <a:buChar char="•"/>
            </a:pPr>
            <a:r>
              <a:rPr lang="en-GB" dirty="0">
                <a:solidFill>
                  <a:srgbClr val="FF0000"/>
                </a:solidFill>
              </a:rPr>
              <a:t>Protected</a:t>
            </a:r>
          </a:p>
          <a:p>
            <a:pPr lvl="1">
              <a:buFont typeface="Arial" panose="020B0604020202020204" pitchFamily="34" charset="0"/>
              <a:buChar char="•"/>
            </a:pPr>
            <a:r>
              <a:rPr lang="en-GB" sz="2200" dirty="0"/>
              <a:t>The protected access modifier is specified using the keyword protected.</a:t>
            </a:r>
          </a:p>
          <a:p>
            <a:pPr lvl="1">
              <a:buFont typeface="Arial" panose="020B0604020202020204" pitchFamily="34" charset="0"/>
              <a:buChar char="•"/>
            </a:pPr>
            <a:r>
              <a:rPr lang="en-GB" sz="2200" dirty="0"/>
              <a:t>The methods or data members declared as protected are accessible within same package or sub classes in different package.</a:t>
            </a:r>
          </a:p>
          <a:p>
            <a:pPr lvl="1">
              <a:buFont typeface="Arial" panose="020B0604020202020204" pitchFamily="34" charset="0"/>
              <a:buChar char="•"/>
            </a:pPr>
            <a:r>
              <a:rPr lang="en-GB" sz="2200" dirty="0"/>
              <a:t>Ex. Create two packages p1 and p2. Class A in p1 is made public, to access it in p2. The method display in class A is protected and class B is inherited from class A and this protected method is then accessed by creating an object of class B.</a:t>
            </a:r>
          </a:p>
          <a:p>
            <a:pPr>
              <a:buFont typeface="Arial" panose="020B0604020202020204" pitchFamily="34" charset="0"/>
              <a:buChar char="•"/>
            </a:pPr>
            <a:r>
              <a:rPr lang="en-GB" dirty="0">
                <a:solidFill>
                  <a:srgbClr val="7030A0"/>
                </a:solidFill>
              </a:rPr>
              <a:t>Example 4: </a:t>
            </a:r>
            <a:r>
              <a:rPr lang="en-GB" dirty="0"/>
              <a:t>Next slides</a:t>
            </a:r>
          </a:p>
          <a:p>
            <a:pPr>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F2B8EC2F-2E4E-43AF-8658-F7928D3EFC2C}"/>
              </a:ext>
            </a:extLst>
          </p:cNvPr>
          <p:cNvSpPr>
            <a:spLocks noGrp="1"/>
          </p:cNvSpPr>
          <p:nvPr>
            <p:ph sz="quarter" idx="10"/>
          </p:nvPr>
        </p:nvSpPr>
        <p:spPr/>
        <p:txBody>
          <a:bodyPr>
            <a:noAutofit/>
          </a:bodyPr>
          <a:lstStyle/>
          <a:p>
            <a:r>
              <a:rPr lang="en-GB" dirty="0"/>
              <a:t>Access Modifier</a:t>
            </a:r>
          </a:p>
        </p:txBody>
      </p:sp>
    </p:spTree>
    <p:extLst>
      <p:ext uri="{BB962C8B-B14F-4D97-AF65-F5344CB8AC3E}">
        <p14:creationId xmlns:p14="http://schemas.microsoft.com/office/powerpoint/2010/main" val="231922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D781AA-9C24-48BC-A71F-07299467B6D6}"/>
              </a:ext>
            </a:extLst>
          </p:cNvPr>
          <p:cNvSpPr>
            <a:spLocks noGrp="1"/>
          </p:cNvSpPr>
          <p:nvPr>
            <p:ph idx="1"/>
          </p:nvPr>
        </p:nvSpPr>
        <p:spPr/>
        <p:txBody>
          <a:bodyPr/>
          <a:lstStyle/>
          <a:p>
            <a:endParaRPr lang="en-GB" dirty="0"/>
          </a:p>
        </p:txBody>
      </p:sp>
      <p:sp>
        <p:nvSpPr>
          <p:cNvPr id="3" name="Content Placeholder 2">
            <a:extLst>
              <a:ext uri="{FF2B5EF4-FFF2-40B4-BE49-F238E27FC236}">
                <a16:creationId xmlns:a16="http://schemas.microsoft.com/office/drawing/2014/main" id="{59D38647-2B6E-40A8-A73B-FCCFBCA1ED46}"/>
              </a:ext>
            </a:extLst>
          </p:cNvPr>
          <p:cNvSpPr>
            <a:spLocks noGrp="1"/>
          </p:cNvSpPr>
          <p:nvPr>
            <p:ph sz="quarter" idx="10"/>
          </p:nvPr>
        </p:nvSpPr>
        <p:spPr/>
        <p:txBody>
          <a:bodyPr>
            <a:noAutofit/>
          </a:bodyPr>
          <a:lstStyle/>
          <a:p>
            <a:r>
              <a:rPr lang="en-GB" dirty="0"/>
              <a:t>Access Modifier</a:t>
            </a:r>
          </a:p>
        </p:txBody>
      </p:sp>
      <p:sp>
        <p:nvSpPr>
          <p:cNvPr id="4" name="Content Placeholder 5">
            <a:extLst>
              <a:ext uri="{FF2B5EF4-FFF2-40B4-BE49-F238E27FC236}">
                <a16:creationId xmlns:a16="http://schemas.microsoft.com/office/drawing/2014/main" id="{125A59BE-8B9D-4E0D-9E26-5B6C185465FF}"/>
              </a:ext>
            </a:extLst>
          </p:cNvPr>
          <p:cNvSpPr txBox="1">
            <a:spLocks/>
          </p:cNvSpPr>
          <p:nvPr/>
        </p:nvSpPr>
        <p:spPr>
          <a:xfrm>
            <a:off x="152400" y="845097"/>
            <a:ext cx="4191000" cy="5555703"/>
          </a:xfrm>
          <a:prstGeom prst="rect">
            <a:avLst/>
          </a:prstGeom>
          <a:ln>
            <a:solidFill>
              <a:srgbClr val="101141"/>
            </a:solidFill>
          </a:ln>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pPr>
            <a:r>
              <a:rPr lang="en-US" sz="2000">
                <a:latin typeface="Times New Roman" panose="02020603050405020304" pitchFamily="18" charset="0"/>
                <a:cs typeface="Times New Roman" panose="02020603050405020304" pitchFamily="18" charset="0"/>
              </a:rPr>
              <a:t>Java program to illustrate protected modifier </a:t>
            </a:r>
          </a:p>
          <a:p>
            <a:pPr marL="0" indent="0">
              <a:lnSpc>
                <a:spcPct val="107000"/>
              </a:lnSpc>
              <a:spcBef>
                <a:spcPts val="0"/>
              </a:spcBef>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Content Placeholder 6">
            <a:extLst>
              <a:ext uri="{FF2B5EF4-FFF2-40B4-BE49-F238E27FC236}">
                <a16:creationId xmlns:a16="http://schemas.microsoft.com/office/drawing/2014/main" id="{3ABE711F-4E73-4616-ABCC-4FC6BF4EA6D8}"/>
              </a:ext>
            </a:extLst>
          </p:cNvPr>
          <p:cNvSpPr txBox="1">
            <a:spLocks/>
          </p:cNvSpPr>
          <p:nvPr/>
        </p:nvSpPr>
        <p:spPr>
          <a:xfrm>
            <a:off x="4610100" y="851887"/>
            <a:ext cx="4381500" cy="5548913"/>
          </a:xfrm>
          <a:prstGeom prst="rect">
            <a:avLst/>
          </a:prstGeom>
          <a:ln>
            <a:solidFill>
              <a:srgbClr val="101141"/>
            </a:solidFill>
          </a:ln>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package p2;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import p1.*; </a:t>
            </a:r>
          </a:p>
          <a:p>
            <a:pPr marL="0" indent="0">
              <a:lnSpc>
                <a:spcPct val="107000"/>
              </a:lnSpc>
              <a:spcBef>
                <a:spcPts val="0"/>
              </a:spcBef>
              <a:buNone/>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importing all files from package p1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0"/>
              </a:spcBef>
              <a:buNone/>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 B is subclass of A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 B extends A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public static void main(String args[])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 obj = new B();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obj.display();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700" b="1" u="sng">
                <a:solidFill>
                  <a:srgbClr val="000000"/>
                </a:solidFill>
                <a:latin typeface="Times New Roman" panose="02020603050405020304" pitchFamily="18" charset="0"/>
                <a:ea typeface="Calibri" panose="020F0502020204030204" pitchFamily="34" charset="0"/>
                <a:cs typeface="Times New Roman" panose="02020603050405020304" pitchFamily="18" charset="0"/>
              </a:rPr>
              <a:t>Output:</a:t>
            </a:r>
          </a:p>
          <a:p>
            <a:pPr marL="0" indent="0">
              <a:lnSpc>
                <a:spcPct val="107000"/>
              </a:lnSpc>
              <a:spcBef>
                <a:spcPts val="0"/>
              </a:spcBef>
              <a:buNone/>
            </a:pPr>
            <a:r>
              <a:rPr lang="en-US" sz="2100">
                <a:solidFill>
                  <a:prstClr val="black"/>
                </a:solidFill>
                <a:latin typeface="Times New Roman" panose="02020603050405020304" pitchFamily="18" charset="0"/>
                <a:cs typeface="Times New Roman" panose="02020603050405020304" pitchFamily="18" charset="0"/>
              </a:rPr>
              <a:t>In class A</a:t>
            </a:r>
            <a:endParaRPr lang="en-US" sz="20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E281EC95-3CA9-4B85-9C9A-41553E3EF4F7}"/>
              </a:ext>
            </a:extLst>
          </p:cNvPr>
          <p:cNvCxnSpPr/>
          <p:nvPr/>
        </p:nvCxnSpPr>
        <p:spPr>
          <a:xfrm>
            <a:off x="152400" y="1524000"/>
            <a:ext cx="419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CD07AED-43FF-4750-9EE2-D36F85364820}"/>
              </a:ext>
            </a:extLst>
          </p:cNvPr>
          <p:cNvCxnSpPr/>
          <p:nvPr/>
        </p:nvCxnSpPr>
        <p:spPr>
          <a:xfrm>
            <a:off x="4610100" y="5181600"/>
            <a:ext cx="43815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E4F2B7B-89E6-4187-ABC1-37F9F2FF0B5E}"/>
              </a:ext>
            </a:extLst>
          </p:cNvPr>
          <p:cNvSpPr/>
          <p:nvPr/>
        </p:nvSpPr>
        <p:spPr>
          <a:xfrm>
            <a:off x="152400" y="1665667"/>
            <a:ext cx="4038600" cy="2704651"/>
          </a:xfrm>
          <a:prstGeom prst="rect">
            <a:avLst/>
          </a:prstGeom>
        </p:spPr>
        <p:txBody>
          <a:bodyPr wrap="square">
            <a:spAutoFit/>
          </a:bodyPr>
          <a:lstStyle/>
          <a:p>
            <a:pPr>
              <a:lnSpc>
                <a:spcPct val="107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package p1;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public class A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protected void display() </a:t>
            </a:r>
            <a:endPar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("In class A");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327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013295-CA69-4E0A-9D73-48AF82FCED07}"/>
              </a:ext>
            </a:extLst>
          </p:cNvPr>
          <p:cNvSpPr>
            <a:spLocks noGrp="1"/>
          </p:cNvSpPr>
          <p:nvPr>
            <p:ph idx="1"/>
          </p:nvPr>
        </p:nvSpPr>
        <p:spPr/>
        <p:txBody>
          <a:bodyPr/>
          <a:lstStyle/>
          <a:p>
            <a:pPr>
              <a:buFont typeface="Arial" panose="020B0604020202020204" pitchFamily="34" charset="0"/>
              <a:buChar char="•"/>
            </a:pPr>
            <a:r>
              <a:rPr lang="en-GB" dirty="0">
                <a:solidFill>
                  <a:srgbClr val="FF0000"/>
                </a:solidFill>
              </a:rPr>
              <a:t>Public</a:t>
            </a:r>
          </a:p>
          <a:p>
            <a:pPr lvl="1">
              <a:buFont typeface="Arial" panose="020B0604020202020204" pitchFamily="34" charset="0"/>
              <a:buChar char="•"/>
            </a:pPr>
            <a:r>
              <a:rPr lang="en-GB" sz="2200" dirty="0"/>
              <a:t>The public access modifier is specified using the keyword public.</a:t>
            </a:r>
          </a:p>
          <a:p>
            <a:pPr lvl="1">
              <a:buFont typeface="Arial" panose="020B0604020202020204" pitchFamily="34" charset="0"/>
              <a:buChar char="•"/>
            </a:pPr>
            <a:r>
              <a:rPr lang="en-GB" sz="2200" dirty="0"/>
              <a:t>The public access modifier has the widest scope among all other access modifiers.</a:t>
            </a:r>
          </a:p>
          <a:p>
            <a:pPr lvl="1">
              <a:buFont typeface="Arial" panose="020B0604020202020204" pitchFamily="34" charset="0"/>
              <a:buChar char="•"/>
            </a:pPr>
            <a:r>
              <a:rPr lang="en-GB" sz="2200" dirty="0"/>
              <a:t>Classes, methods or data members which are declared as public are accessible from every where in the program. There is no restriction on the scope of a public data members.</a:t>
            </a:r>
          </a:p>
          <a:p>
            <a:pPr>
              <a:buFont typeface="Arial" panose="020B0604020202020204" pitchFamily="34" charset="0"/>
              <a:buChar char="•"/>
            </a:pPr>
            <a:r>
              <a:rPr lang="en-GB" dirty="0">
                <a:solidFill>
                  <a:srgbClr val="7030A0"/>
                </a:solidFill>
              </a:rPr>
              <a:t>Example 5: </a:t>
            </a:r>
            <a:r>
              <a:rPr lang="en-GB" dirty="0"/>
              <a:t>Next slides</a:t>
            </a:r>
          </a:p>
          <a:p>
            <a:pPr>
              <a:buFont typeface="Arial" panose="020B0604020202020204" pitchFamily="34" charset="0"/>
              <a:buChar char="•"/>
            </a:pPr>
            <a:endParaRPr lang="en-GB" sz="3000" dirty="0"/>
          </a:p>
          <a:p>
            <a:pPr>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DD0FB764-AFA8-4D28-B985-43E1689EF1D6}"/>
              </a:ext>
            </a:extLst>
          </p:cNvPr>
          <p:cNvSpPr>
            <a:spLocks noGrp="1"/>
          </p:cNvSpPr>
          <p:nvPr>
            <p:ph sz="quarter" idx="10"/>
          </p:nvPr>
        </p:nvSpPr>
        <p:spPr/>
        <p:txBody>
          <a:bodyPr>
            <a:noAutofit/>
          </a:bodyPr>
          <a:lstStyle/>
          <a:p>
            <a:r>
              <a:rPr lang="en-GB" dirty="0"/>
              <a:t>Access Modifier</a:t>
            </a:r>
          </a:p>
        </p:txBody>
      </p:sp>
    </p:spTree>
    <p:extLst>
      <p:ext uri="{BB962C8B-B14F-4D97-AF65-F5344CB8AC3E}">
        <p14:creationId xmlns:p14="http://schemas.microsoft.com/office/powerpoint/2010/main" val="162673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69DCF3-1650-4ECE-BDA3-EEA9DFF62AEE}"/>
              </a:ext>
            </a:extLst>
          </p:cNvPr>
          <p:cNvSpPr>
            <a:spLocks noGrp="1"/>
          </p:cNvSpPr>
          <p:nvPr>
            <p:ph idx="1"/>
          </p:nvPr>
        </p:nvSpPr>
        <p:spPr/>
        <p:txBody>
          <a:bodyPr/>
          <a:lstStyle/>
          <a:p>
            <a:endParaRPr lang="en-GB"/>
          </a:p>
        </p:txBody>
      </p:sp>
      <p:sp>
        <p:nvSpPr>
          <p:cNvPr id="3" name="Content Placeholder 2">
            <a:extLst>
              <a:ext uri="{FF2B5EF4-FFF2-40B4-BE49-F238E27FC236}">
                <a16:creationId xmlns:a16="http://schemas.microsoft.com/office/drawing/2014/main" id="{72E8A838-16F3-48A9-BECE-D9430ECA261E}"/>
              </a:ext>
            </a:extLst>
          </p:cNvPr>
          <p:cNvSpPr>
            <a:spLocks noGrp="1"/>
          </p:cNvSpPr>
          <p:nvPr>
            <p:ph sz="quarter" idx="10"/>
          </p:nvPr>
        </p:nvSpPr>
        <p:spPr/>
        <p:txBody>
          <a:bodyPr>
            <a:normAutofit fontScale="25000" lnSpcReduction="20000"/>
          </a:bodyPr>
          <a:lstStyle/>
          <a:p>
            <a:r>
              <a:rPr lang="en-GB" sz="14400" dirty="0"/>
              <a:t>Access Modifier</a:t>
            </a:r>
            <a:endParaRPr lang="en-GB" dirty="0"/>
          </a:p>
        </p:txBody>
      </p:sp>
      <p:sp>
        <p:nvSpPr>
          <p:cNvPr id="4" name="Content Placeholder 5">
            <a:extLst>
              <a:ext uri="{FF2B5EF4-FFF2-40B4-BE49-F238E27FC236}">
                <a16:creationId xmlns:a16="http://schemas.microsoft.com/office/drawing/2014/main" id="{D42B1755-F7FE-47F5-8B01-3DBFEAA53BC1}"/>
              </a:ext>
            </a:extLst>
          </p:cNvPr>
          <p:cNvSpPr txBox="1">
            <a:spLocks/>
          </p:cNvSpPr>
          <p:nvPr/>
        </p:nvSpPr>
        <p:spPr>
          <a:xfrm>
            <a:off x="152400" y="845097"/>
            <a:ext cx="4191000" cy="5555703"/>
          </a:xfrm>
          <a:prstGeom prst="rect">
            <a:avLst/>
          </a:prstGeom>
          <a:ln>
            <a:solidFill>
              <a:srgbClr val="101141"/>
            </a:solidFill>
          </a:ln>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r>
              <a:rPr lang="en-US" sz="2000">
                <a:latin typeface="Times New Roman" panose="02020603050405020304" pitchFamily="18" charset="0"/>
                <a:cs typeface="Times New Roman" panose="02020603050405020304" pitchFamily="18" charset="0"/>
              </a:rPr>
              <a:t>Java program to illustrate public modifier</a:t>
            </a:r>
          </a:p>
          <a:p>
            <a:pPr marL="0" indent="0" algn="just">
              <a:lnSpc>
                <a:spcPct val="107000"/>
              </a:lnSpc>
              <a:spcBef>
                <a:spcPts val="0"/>
              </a:spcBef>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Content Placeholder 6">
            <a:extLst>
              <a:ext uri="{FF2B5EF4-FFF2-40B4-BE49-F238E27FC236}">
                <a16:creationId xmlns:a16="http://schemas.microsoft.com/office/drawing/2014/main" id="{78928CD7-EA3A-4BB0-B1C0-E7174FAA7D6F}"/>
              </a:ext>
            </a:extLst>
          </p:cNvPr>
          <p:cNvSpPr txBox="1">
            <a:spLocks/>
          </p:cNvSpPr>
          <p:nvPr/>
        </p:nvSpPr>
        <p:spPr>
          <a:xfrm>
            <a:off x="4610100" y="851887"/>
            <a:ext cx="4381500" cy="5548913"/>
          </a:xfrm>
          <a:prstGeom prst="rect">
            <a:avLst/>
          </a:prstGeom>
          <a:ln>
            <a:solidFill>
              <a:srgbClr val="101141"/>
            </a:solidFill>
          </a:ln>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latin typeface="Times New Roman" panose="02020603050405020304" pitchFamily="18" charset="0"/>
                <a:cs typeface="Times New Roman" panose="02020603050405020304" pitchFamily="18" charset="0"/>
              </a:rPr>
              <a:t>package p2; </a:t>
            </a:r>
          </a:p>
          <a:p>
            <a:pPr marL="0" indent="0">
              <a:buNone/>
            </a:pPr>
            <a:r>
              <a:rPr lang="en-US" sz="2000">
                <a:latin typeface="Times New Roman" panose="02020603050405020304" pitchFamily="18" charset="0"/>
                <a:cs typeface="Times New Roman" panose="02020603050405020304" pitchFamily="18" charset="0"/>
              </a:rPr>
              <a:t>import p1.*; </a:t>
            </a:r>
          </a:p>
          <a:p>
            <a:pPr marL="0" indent="0">
              <a:lnSpc>
                <a:spcPct val="107000"/>
              </a:lnSpc>
              <a:spcBef>
                <a:spcPts val="0"/>
              </a:spcBef>
              <a:buNone/>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importing all files from package p1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0"/>
              </a:spcBef>
              <a:buNone/>
            </a:pP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 B is subclass of A </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class B </a:t>
            </a:r>
          </a:p>
          <a:p>
            <a:pPr marL="0" indent="0">
              <a:buNone/>
            </a:pPr>
            <a:r>
              <a:rPr lang="en-US" sz="2000">
                <a:latin typeface="Times New Roman" panose="02020603050405020304" pitchFamily="18" charset="0"/>
                <a:cs typeface="Times New Roman" panose="02020603050405020304" pitchFamily="18" charset="0"/>
              </a:rPr>
              <a:t>{ </a:t>
            </a:r>
          </a:p>
          <a:p>
            <a:pPr marL="0" indent="0">
              <a:buNone/>
            </a:pPr>
            <a:r>
              <a:rPr lang="en-US" sz="2000">
                <a:latin typeface="Times New Roman" panose="02020603050405020304" pitchFamily="18" charset="0"/>
                <a:cs typeface="Times New Roman" panose="02020603050405020304" pitchFamily="18" charset="0"/>
              </a:rPr>
              <a:t>    public static void main(String args[]) </a:t>
            </a:r>
          </a:p>
          <a:p>
            <a:pPr marL="0" indent="0">
              <a:buNone/>
            </a:pPr>
            <a:r>
              <a:rPr lang="en-US" sz="2000">
                <a:latin typeface="Times New Roman" panose="02020603050405020304" pitchFamily="18" charset="0"/>
                <a:cs typeface="Times New Roman" panose="02020603050405020304" pitchFamily="18" charset="0"/>
              </a:rPr>
              <a:t>      { </a:t>
            </a:r>
          </a:p>
          <a:p>
            <a:pPr marL="0" indent="0">
              <a:buNone/>
            </a:pPr>
            <a:r>
              <a:rPr lang="en-US" sz="2000">
                <a:latin typeface="Times New Roman" panose="02020603050405020304" pitchFamily="18" charset="0"/>
                <a:cs typeface="Times New Roman" panose="02020603050405020304" pitchFamily="18" charset="0"/>
              </a:rPr>
              <a:t>          A obj = new A; </a:t>
            </a:r>
          </a:p>
          <a:p>
            <a:pPr marL="0" indent="0">
              <a:buNone/>
            </a:pPr>
            <a:r>
              <a:rPr lang="en-US" sz="2000">
                <a:latin typeface="Times New Roman" panose="02020603050405020304" pitchFamily="18" charset="0"/>
                <a:cs typeface="Times New Roman" panose="02020603050405020304" pitchFamily="18" charset="0"/>
              </a:rPr>
              <a:t>          obj.display(); </a:t>
            </a:r>
          </a:p>
          <a:p>
            <a:pPr marL="0" indent="0">
              <a:buNone/>
            </a:pPr>
            <a:r>
              <a:rPr lang="en-US" sz="2000">
                <a:latin typeface="Times New Roman" panose="02020603050405020304" pitchFamily="18" charset="0"/>
                <a:cs typeface="Times New Roman" panose="02020603050405020304" pitchFamily="18" charset="0"/>
              </a:rPr>
              <a:t>      } </a:t>
            </a:r>
          </a:p>
          <a:p>
            <a:pPr marL="0" indent="0">
              <a:buNone/>
            </a:pPr>
            <a:r>
              <a:rPr lang="en-US" sz="2000">
                <a:latin typeface="Times New Roman" panose="02020603050405020304" pitchFamily="18" charset="0"/>
                <a:cs typeface="Times New Roman" panose="02020603050405020304" pitchFamily="18" charset="0"/>
              </a:rPr>
              <a:t>}</a:t>
            </a:r>
          </a:p>
          <a:p>
            <a:pPr marL="0" indent="0">
              <a:buNone/>
            </a:pPr>
            <a:endParaRPr lang="en-US" sz="1600" b="1" u="sng">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b="1" u="sng">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b="1" u="sng">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600" b="1" u="sng">
                <a:solidFill>
                  <a:srgbClr val="000000"/>
                </a:solidFill>
                <a:latin typeface="Times New Roman" panose="02020603050405020304" pitchFamily="18" charset="0"/>
                <a:ea typeface="Calibri" panose="020F0502020204030204" pitchFamily="34" charset="0"/>
                <a:cs typeface="Times New Roman" panose="02020603050405020304" pitchFamily="18" charset="0"/>
              </a:rPr>
              <a:t>Output:</a:t>
            </a:r>
          </a:p>
          <a:p>
            <a:pPr marL="0" indent="0">
              <a:lnSpc>
                <a:spcPct val="107000"/>
              </a:lnSpc>
              <a:spcBef>
                <a:spcPts val="0"/>
              </a:spcBef>
              <a:buNone/>
            </a:pPr>
            <a:r>
              <a:rPr lang="en-US" sz="2000">
                <a:solidFill>
                  <a:prstClr val="black"/>
                </a:solidFill>
                <a:latin typeface="Times New Roman" panose="02020603050405020304" pitchFamily="18" charset="0"/>
                <a:cs typeface="Times New Roman" panose="02020603050405020304" pitchFamily="18" charset="0"/>
              </a:rPr>
              <a:t>In class A</a:t>
            </a:r>
            <a:endParaRPr lang="en-US" sz="18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E476E723-CA52-4B4D-8286-C06D2C236BDE}"/>
              </a:ext>
            </a:extLst>
          </p:cNvPr>
          <p:cNvCxnSpPr/>
          <p:nvPr/>
        </p:nvCxnSpPr>
        <p:spPr>
          <a:xfrm>
            <a:off x="152400" y="1524000"/>
            <a:ext cx="419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172FB2-4EE9-442A-B521-027B9D2F8898}"/>
              </a:ext>
            </a:extLst>
          </p:cNvPr>
          <p:cNvCxnSpPr/>
          <p:nvPr/>
        </p:nvCxnSpPr>
        <p:spPr>
          <a:xfrm>
            <a:off x="4610100" y="4953000"/>
            <a:ext cx="43815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977F60D-80C5-49E4-AAF0-1D18B928BE66}"/>
              </a:ext>
            </a:extLst>
          </p:cNvPr>
          <p:cNvSpPr/>
          <p:nvPr/>
        </p:nvSpPr>
        <p:spPr>
          <a:xfrm>
            <a:off x="152400" y="1665667"/>
            <a:ext cx="4038600"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package p1; </a:t>
            </a:r>
          </a:p>
          <a:p>
            <a:r>
              <a:rPr lang="en-US" sz="2000" dirty="0">
                <a:latin typeface="Times New Roman" panose="02020603050405020304" pitchFamily="18" charset="0"/>
                <a:cs typeface="Times New Roman" panose="02020603050405020304" pitchFamily="18" charset="0"/>
              </a:rPr>
              <a:t>public class A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public void display()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("In class A");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5134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5105400"/>
            <a:ext cx="8458200" cy="685800"/>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A0ADA7-3883-41F3-8105-810B7C22CCD6}"/>
              </a:ext>
            </a:extLst>
          </p:cNvPr>
          <p:cNvSpPr>
            <a:spLocks noGrp="1"/>
          </p:cNvSpPr>
          <p:nvPr>
            <p:ph idx="1"/>
          </p:nvPr>
        </p:nvSpPr>
        <p:spPr/>
        <p:txBody>
          <a:bodyPr/>
          <a:lstStyle/>
          <a:p>
            <a:pPr marL="457200" indent="-457200">
              <a:buFont typeface="Arial" pitchFamily="34" charset="0"/>
              <a:buChar char="•"/>
              <a:defRPr/>
            </a:pPr>
            <a:r>
              <a:rPr lang="en-US" sz="3000" dirty="0"/>
              <a:t>Packages </a:t>
            </a:r>
          </a:p>
          <a:p>
            <a:pPr marL="857250" lvl="1" indent="-457200">
              <a:buFont typeface="Arial" pitchFamily="34" charset="0"/>
              <a:buChar char="•"/>
              <a:defRPr/>
            </a:pPr>
            <a:r>
              <a:rPr lang="en-US" sz="2200" dirty="0"/>
              <a:t>Types of packages</a:t>
            </a:r>
          </a:p>
          <a:p>
            <a:pPr marL="857250" lvl="1" indent="-457200">
              <a:buFont typeface="Arial" pitchFamily="34" charset="0"/>
              <a:buChar char="•"/>
              <a:defRPr/>
            </a:pPr>
            <a:r>
              <a:rPr lang="en-US" sz="2200" dirty="0"/>
              <a:t>Examples</a:t>
            </a:r>
          </a:p>
          <a:p>
            <a:pPr marL="457200" indent="-457200">
              <a:buFont typeface="Arial" pitchFamily="34" charset="0"/>
              <a:buChar char="•"/>
              <a:defRPr/>
            </a:pPr>
            <a:r>
              <a:rPr lang="en-US" sz="3000" dirty="0"/>
              <a:t>Access Modifiers</a:t>
            </a:r>
          </a:p>
          <a:p>
            <a:pPr marL="857250" lvl="1" indent="-457200">
              <a:buFont typeface="Arial" pitchFamily="34" charset="0"/>
              <a:buChar char="•"/>
              <a:defRPr/>
            </a:pPr>
            <a:r>
              <a:rPr lang="en-US" sz="2200" dirty="0"/>
              <a:t>Examples</a:t>
            </a:r>
          </a:p>
          <a:p>
            <a:pPr marL="0" indent="0">
              <a:defRPr/>
            </a:pPr>
            <a:endParaRPr lang="en-US" dirty="0"/>
          </a:p>
          <a:p>
            <a:pPr>
              <a:buFont typeface="Arial" panose="020B0604020202020204" pitchFamily="34" charset="0"/>
              <a:buChar char="•"/>
            </a:pPr>
            <a:endParaRPr lang="en-GB" dirty="0"/>
          </a:p>
        </p:txBody>
      </p:sp>
      <p:sp>
        <p:nvSpPr>
          <p:cNvPr id="5" name="Content Placeholder 4">
            <a:extLst>
              <a:ext uri="{FF2B5EF4-FFF2-40B4-BE49-F238E27FC236}">
                <a16:creationId xmlns:a16="http://schemas.microsoft.com/office/drawing/2014/main" id="{EBE76543-22D7-42F5-AD71-14E142FE24BE}"/>
              </a:ext>
            </a:extLst>
          </p:cNvPr>
          <p:cNvSpPr>
            <a:spLocks noGrp="1"/>
          </p:cNvSpPr>
          <p:nvPr>
            <p:ph sz="quarter" idx="10"/>
          </p:nvPr>
        </p:nvSpPr>
        <p:spPr>
          <a:xfrm>
            <a:off x="211928" y="178856"/>
            <a:ext cx="6324600" cy="363845"/>
          </a:xfrm>
        </p:spPr>
        <p:txBody>
          <a:bodyPr>
            <a:noAutofit/>
          </a:bodyPr>
          <a:lstStyle/>
          <a:p>
            <a:r>
              <a:rPr lang="en-GB" dirty="0"/>
              <a:t>Contents</a:t>
            </a:r>
          </a:p>
        </p:txBody>
      </p:sp>
      <p:sp>
        <p:nvSpPr>
          <p:cNvPr id="6" name="TextBox 5">
            <a:extLst>
              <a:ext uri="{FF2B5EF4-FFF2-40B4-BE49-F238E27FC236}">
                <a16:creationId xmlns:a16="http://schemas.microsoft.com/office/drawing/2014/main" id="{BB8A3B61-3CE9-455B-9CCD-B51C32BE21F5}"/>
              </a:ext>
            </a:extLst>
          </p:cNvPr>
          <p:cNvSpPr txBox="1"/>
          <p:nvPr/>
        </p:nvSpPr>
        <p:spPr>
          <a:xfrm>
            <a:off x="127819" y="5029200"/>
            <a:ext cx="8316350" cy="830997"/>
          </a:xfrm>
          <a:prstGeom prst="rect">
            <a:avLst/>
          </a:prstGeom>
          <a:noFill/>
        </p:spPr>
        <p:txBody>
          <a:bodyPr wrap="square" rtlCol="0">
            <a:spAutoFit/>
          </a:bodyPr>
          <a:lstStyle/>
          <a:p>
            <a:r>
              <a:rPr lang="en-GB" sz="800" dirty="0"/>
              <a:t>Sources: </a:t>
            </a:r>
          </a:p>
          <a:p>
            <a:pPr marL="228600" indent="-228600">
              <a:buAutoNum type="arabicPeriod"/>
            </a:pPr>
            <a:r>
              <a:rPr lang="en-US" sz="800" dirty="0"/>
              <a:t>Chapter 1, Cay </a:t>
            </a:r>
            <a:r>
              <a:rPr lang="en-US" sz="800" dirty="0" err="1"/>
              <a:t>Horstmann</a:t>
            </a:r>
            <a:r>
              <a:rPr lang="en-US" sz="800" dirty="0"/>
              <a:t>, </a:t>
            </a:r>
            <a:r>
              <a:rPr lang="en-US" sz="800" b="1" dirty="0"/>
              <a:t>Object Oriented Design &amp; Patterns</a:t>
            </a:r>
            <a:r>
              <a:rPr lang="en-US" sz="800" dirty="0"/>
              <a:t>,  John Wiley &amp; Sons, 2006, 2</a:t>
            </a:r>
            <a:r>
              <a:rPr lang="en-US" sz="800" baseline="30000" dirty="0"/>
              <a:t>nd</a:t>
            </a:r>
            <a:r>
              <a:rPr lang="en-US" sz="800" dirty="0"/>
              <a:t> Edition</a:t>
            </a:r>
          </a:p>
          <a:p>
            <a:pPr marL="228600" indent="-228600">
              <a:buAutoNum type="arabicPeriod"/>
            </a:pPr>
            <a:r>
              <a:rPr lang="en-US" sz="800" dirty="0"/>
              <a:t>Chapter  9, </a:t>
            </a:r>
            <a:r>
              <a:rPr lang="en-GB" sz="800" dirty="0"/>
              <a:t>Herbert </a:t>
            </a:r>
            <a:r>
              <a:rPr lang="en-GB" sz="800" dirty="0" err="1"/>
              <a:t>Schildt</a:t>
            </a:r>
            <a:r>
              <a:rPr lang="en-GB" sz="800" dirty="0"/>
              <a:t>,  The complete Reference Java 2, 5th Edition, Tata McGraw Hill.</a:t>
            </a:r>
          </a:p>
          <a:p>
            <a:pPr marL="228600" indent="-228600">
              <a:buAutoNum type="arabicPeriod"/>
            </a:pPr>
            <a:r>
              <a:rPr lang="en-GB" sz="800" dirty="0">
                <a:hlinkClick r:id="rId2"/>
              </a:rPr>
              <a:t>https://www.geeksforgeeks.org/packages-in-java/</a:t>
            </a:r>
            <a:endParaRPr lang="en-GB" sz="800" dirty="0"/>
          </a:p>
          <a:p>
            <a:pPr marL="228600" indent="-228600">
              <a:buAutoNum type="arabicPeriod"/>
            </a:pPr>
            <a:r>
              <a:rPr lang="en-GB" sz="800" dirty="0">
                <a:hlinkClick r:id="rId3"/>
              </a:rPr>
              <a:t>https://www.w3schools.com/java/java_packages.asp</a:t>
            </a:r>
            <a:endParaRPr lang="en-GB" sz="800" dirty="0"/>
          </a:p>
          <a:p>
            <a:pPr marL="228600" indent="-228600">
              <a:buAutoNum type="arabicPeriod"/>
            </a:pPr>
            <a:endParaRPr lang="en-GB" sz="800" dirty="0"/>
          </a:p>
        </p:txBody>
      </p:sp>
    </p:spTree>
    <p:extLst>
      <p:ext uri="{BB962C8B-B14F-4D97-AF65-F5344CB8AC3E}">
        <p14:creationId xmlns:p14="http://schemas.microsoft.com/office/powerpoint/2010/main" val="342403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4A94D-B11D-4822-B354-73C077817180}"/>
              </a:ext>
            </a:extLst>
          </p:cNvPr>
          <p:cNvSpPr>
            <a:spLocks noGrp="1"/>
          </p:cNvSpPr>
          <p:nvPr>
            <p:ph idx="1"/>
          </p:nvPr>
        </p:nvSpPr>
        <p:spPr/>
        <p:txBody>
          <a:bodyPr>
            <a:normAutofit/>
          </a:bodyPr>
          <a:lstStyle/>
          <a:p>
            <a:endParaRPr lang="fr-FR" sz="2800" dirty="0"/>
          </a:p>
          <a:p>
            <a:pPr>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FF9B5F11-24E7-474E-B485-F302F7496D89}"/>
              </a:ext>
            </a:extLst>
          </p:cNvPr>
          <p:cNvSpPr>
            <a:spLocks noGrp="1"/>
          </p:cNvSpPr>
          <p:nvPr>
            <p:ph sz="quarter" idx="10"/>
          </p:nvPr>
        </p:nvSpPr>
        <p:spPr/>
        <p:txBody>
          <a:bodyPr>
            <a:noAutofit/>
          </a:bodyPr>
          <a:lstStyle/>
          <a:p>
            <a:r>
              <a:rPr lang="en-GB" dirty="0"/>
              <a:t>Packages</a:t>
            </a:r>
          </a:p>
        </p:txBody>
      </p:sp>
      <p:sp>
        <p:nvSpPr>
          <p:cNvPr id="5" name="TextBox 4">
            <a:extLst>
              <a:ext uri="{FF2B5EF4-FFF2-40B4-BE49-F238E27FC236}">
                <a16:creationId xmlns:a16="http://schemas.microsoft.com/office/drawing/2014/main" id="{9F7E80E7-0ACB-44AC-96AD-88AB3A9A8EB7}"/>
              </a:ext>
            </a:extLst>
          </p:cNvPr>
          <p:cNvSpPr txBox="1"/>
          <p:nvPr/>
        </p:nvSpPr>
        <p:spPr>
          <a:xfrm>
            <a:off x="236508" y="804085"/>
            <a:ext cx="8755091" cy="5016758"/>
          </a:xfrm>
          <a:prstGeom prst="rect">
            <a:avLst/>
          </a:prstGeom>
          <a:noFill/>
        </p:spPr>
        <p:txBody>
          <a:bodyPr wrap="square" rtlCol="0">
            <a:spAutoFit/>
          </a:bodyPr>
          <a:lstStyle/>
          <a:p>
            <a:pPr marL="342900" indent="-342900">
              <a:buFont typeface="Arial" panose="020B0604020202020204" pitchFamily="34" charset="0"/>
              <a:buChar char="•"/>
            </a:pPr>
            <a:r>
              <a:rPr lang="en-GB" sz="2600" dirty="0">
                <a:latin typeface="Arial" panose="020B0604020202020204" pitchFamily="34" charset="0"/>
                <a:cs typeface="Arial" panose="020B0604020202020204" pitchFamily="34" charset="0"/>
              </a:rPr>
              <a:t>Package in Java is a mechanism </a:t>
            </a:r>
            <a:r>
              <a:rPr lang="en-GB" sz="2600" dirty="0">
                <a:solidFill>
                  <a:srgbClr val="FF0000"/>
                </a:solidFill>
                <a:latin typeface="Arial" panose="020B0604020202020204" pitchFamily="34" charset="0"/>
                <a:cs typeface="Arial" panose="020B0604020202020204" pitchFamily="34" charset="0"/>
              </a:rPr>
              <a:t>to encapsulate a group of classes, sub packages and interfaces</a:t>
            </a:r>
            <a:r>
              <a:rPr lang="en-GB" sz="26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GB" sz="2600" dirty="0">
                <a:solidFill>
                  <a:srgbClr val="7030A0"/>
                </a:solidFill>
                <a:latin typeface="Arial" panose="020B0604020202020204" pitchFamily="34" charset="0"/>
                <a:cs typeface="Arial" panose="020B0604020202020204" pitchFamily="34" charset="0"/>
              </a:rPr>
              <a:t>Packages are used for</a:t>
            </a:r>
            <a:r>
              <a:rPr lang="en-GB" sz="2600" dirty="0">
                <a:latin typeface="Arial" panose="020B0604020202020204" pitchFamily="34" charset="0"/>
                <a:cs typeface="Arial" panose="020B0604020202020204" pitchFamily="34" charset="0"/>
              </a:rPr>
              <a:t>,</a:t>
            </a:r>
          </a:p>
          <a:p>
            <a:pPr marL="800100" lvl="1"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Preventing naming conflicts. For example there can be two classes with name Employee in two packages.</a:t>
            </a:r>
          </a:p>
          <a:p>
            <a:pPr marL="800100" lvl="1"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Making searching/locating and usage of classes, interfaces easier.</a:t>
            </a:r>
          </a:p>
          <a:p>
            <a:pPr marL="800100" lvl="1"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Providing controlled access: using access specifiers.</a:t>
            </a:r>
          </a:p>
          <a:p>
            <a:pPr marL="800100" lvl="1"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Packages can be considered as data encapsulation (or data-hiding).</a:t>
            </a:r>
          </a:p>
          <a:p>
            <a:pPr marL="342900" indent="-342900">
              <a:buFont typeface="Arial" panose="020B0604020202020204" pitchFamily="34" charset="0"/>
              <a:buChar char="•"/>
            </a:pPr>
            <a:r>
              <a:rPr lang="en-GB" sz="2600" dirty="0">
                <a:solidFill>
                  <a:srgbClr val="00B0F0"/>
                </a:solidFill>
                <a:latin typeface="Arial" panose="020B0604020202020204" pitchFamily="34" charset="0"/>
                <a:cs typeface="Arial" panose="020B0604020202020204" pitchFamily="34" charset="0"/>
              </a:rPr>
              <a:t>Types of Packages</a:t>
            </a:r>
          </a:p>
          <a:p>
            <a:pPr marL="800100" lvl="1"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Built in packages</a:t>
            </a:r>
          </a:p>
          <a:p>
            <a:pPr marL="800100" lvl="1"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User defined packages</a:t>
            </a:r>
          </a:p>
        </p:txBody>
      </p:sp>
    </p:spTree>
    <p:extLst>
      <p:ext uri="{BB962C8B-B14F-4D97-AF65-F5344CB8AC3E}">
        <p14:creationId xmlns:p14="http://schemas.microsoft.com/office/powerpoint/2010/main" val="127143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7EDA00-FD1A-42B6-B776-D46E6239DE88}"/>
              </a:ext>
            </a:extLst>
          </p:cNvPr>
          <p:cNvSpPr>
            <a:spLocks noGrp="1"/>
          </p:cNvSpPr>
          <p:nvPr>
            <p:ph idx="1"/>
          </p:nvPr>
        </p:nvSpPr>
        <p:spPr/>
        <p:txBody>
          <a:bodyPr>
            <a:normAutofit/>
          </a:bodyPr>
          <a:lstStyle/>
          <a:p>
            <a:pPr>
              <a:buFont typeface="Arial" panose="020B0604020202020204" pitchFamily="34" charset="0"/>
              <a:buChar char="•"/>
            </a:pPr>
            <a:r>
              <a:rPr lang="en-GB" dirty="0"/>
              <a:t>Common built in packages</a:t>
            </a:r>
          </a:p>
          <a:p>
            <a:pPr lvl="1">
              <a:buFont typeface="Arial" panose="020B0604020202020204" pitchFamily="34" charset="0"/>
              <a:buChar char="•"/>
            </a:pPr>
            <a:r>
              <a:rPr lang="en-GB" sz="2200" dirty="0" err="1">
                <a:solidFill>
                  <a:srgbClr val="7030A0"/>
                </a:solidFill>
              </a:rPr>
              <a:t>java.lang</a:t>
            </a:r>
            <a:r>
              <a:rPr lang="en-GB" sz="2200" dirty="0">
                <a:solidFill>
                  <a:srgbClr val="7030A0"/>
                </a:solidFill>
              </a:rPr>
              <a:t>:</a:t>
            </a:r>
            <a:r>
              <a:rPr lang="en-GB" sz="2200" dirty="0"/>
              <a:t> Contains language support classes(</a:t>
            </a:r>
            <a:r>
              <a:rPr lang="en-GB" sz="2200" dirty="0" err="1"/>
              <a:t>e.g</a:t>
            </a:r>
            <a:r>
              <a:rPr lang="en-GB" sz="2200" dirty="0"/>
              <a:t> classed which defines primitive data types, math operations). This package is automatically imported.</a:t>
            </a:r>
          </a:p>
          <a:p>
            <a:pPr lvl="1">
              <a:buFont typeface="Arial" panose="020B0604020202020204" pitchFamily="34" charset="0"/>
              <a:buChar char="•"/>
            </a:pPr>
            <a:r>
              <a:rPr lang="en-GB" sz="2200" dirty="0">
                <a:solidFill>
                  <a:srgbClr val="7030A0"/>
                </a:solidFill>
              </a:rPr>
              <a:t>java.io:</a:t>
            </a:r>
            <a:r>
              <a:rPr lang="en-GB" sz="2200" dirty="0"/>
              <a:t> Contains classed for supporting input / output operations.</a:t>
            </a:r>
          </a:p>
          <a:p>
            <a:pPr lvl="1">
              <a:buFont typeface="Arial" panose="020B0604020202020204" pitchFamily="34" charset="0"/>
              <a:buChar char="•"/>
            </a:pPr>
            <a:r>
              <a:rPr lang="en-GB" sz="2200" dirty="0" err="1">
                <a:solidFill>
                  <a:srgbClr val="7030A0"/>
                </a:solidFill>
              </a:rPr>
              <a:t>java.util</a:t>
            </a:r>
            <a:r>
              <a:rPr lang="en-GB" sz="2200" dirty="0">
                <a:solidFill>
                  <a:srgbClr val="7030A0"/>
                </a:solidFill>
              </a:rPr>
              <a:t>:</a:t>
            </a:r>
            <a:r>
              <a:rPr lang="en-GB" sz="2200" dirty="0"/>
              <a:t> Contains utility classes which implement data structures like Linked List, Dictionary and support ; for Date / Time operations.</a:t>
            </a:r>
          </a:p>
          <a:p>
            <a:pPr lvl="1">
              <a:buFont typeface="Arial" panose="020B0604020202020204" pitchFamily="34" charset="0"/>
              <a:buChar char="•"/>
            </a:pPr>
            <a:r>
              <a:rPr lang="en-GB" sz="2200" dirty="0" err="1">
                <a:solidFill>
                  <a:srgbClr val="7030A0"/>
                </a:solidFill>
              </a:rPr>
              <a:t>java.applet</a:t>
            </a:r>
            <a:r>
              <a:rPr lang="en-GB" sz="2200" dirty="0">
                <a:solidFill>
                  <a:srgbClr val="7030A0"/>
                </a:solidFill>
              </a:rPr>
              <a:t>: </a:t>
            </a:r>
            <a:r>
              <a:rPr lang="en-GB" sz="2200" dirty="0"/>
              <a:t>Contains classes for creating Applets.</a:t>
            </a:r>
          </a:p>
          <a:p>
            <a:pPr lvl="1">
              <a:buFont typeface="Arial" panose="020B0604020202020204" pitchFamily="34" charset="0"/>
              <a:buChar char="•"/>
            </a:pPr>
            <a:r>
              <a:rPr lang="en-GB" sz="2200" dirty="0" err="1">
                <a:solidFill>
                  <a:srgbClr val="7030A0"/>
                </a:solidFill>
              </a:rPr>
              <a:t>java.awt</a:t>
            </a:r>
            <a:r>
              <a:rPr lang="en-GB" sz="2200" dirty="0">
                <a:solidFill>
                  <a:srgbClr val="7030A0"/>
                </a:solidFill>
              </a:rPr>
              <a:t>:</a:t>
            </a:r>
            <a:r>
              <a:rPr lang="en-GB" sz="2200" dirty="0"/>
              <a:t> Contain classes for implementing the components for graphical user interfaces (like button , ;menus etc).</a:t>
            </a:r>
          </a:p>
          <a:p>
            <a:pPr lvl="1">
              <a:buFont typeface="Arial" panose="020B0604020202020204" pitchFamily="34" charset="0"/>
              <a:buChar char="•"/>
            </a:pPr>
            <a:r>
              <a:rPr lang="en-GB" sz="2200" dirty="0">
                <a:solidFill>
                  <a:srgbClr val="7030A0"/>
                </a:solidFill>
              </a:rPr>
              <a:t>java.net:</a:t>
            </a:r>
            <a:r>
              <a:rPr lang="en-GB" sz="2200" dirty="0"/>
              <a:t> Contain classes for supporting networking operations.</a:t>
            </a:r>
          </a:p>
          <a:p>
            <a:pPr>
              <a:buFont typeface="Arial" panose="020B0604020202020204" pitchFamily="34" charset="0"/>
              <a:buChar char="•"/>
            </a:pPr>
            <a:r>
              <a:rPr lang="en-GB" dirty="0">
                <a:solidFill>
                  <a:srgbClr val="C00000"/>
                </a:solidFill>
              </a:rPr>
              <a:t>How to add any packages in program? </a:t>
            </a:r>
          </a:p>
          <a:p>
            <a:pPr marL="0" indent="0"/>
            <a:endParaRPr lang="en-GB" dirty="0"/>
          </a:p>
        </p:txBody>
      </p:sp>
      <p:sp>
        <p:nvSpPr>
          <p:cNvPr id="4" name="Content Placeholder 3"/>
          <p:cNvSpPr>
            <a:spLocks noGrp="1"/>
          </p:cNvSpPr>
          <p:nvPr>
            <p:ph sz="quarter" idx="10"/>
          </p:nvPr>
        </p:nvSpPr>
        <p:spPr/>
        <p:txBody>
          <a:bodyPr>
            <a:noAutofit/>
          </a:bodyPr>
          <a:lstStyle/>
          <a:p>
            <a:r>
              <a:rPr lang="en-GB" dirty="0"/>
              <a:t>Built in Packages</a:t>
            </a:r>
          </a:p>
        </p:txBody>
      </p:sp>
      <p:sp>
        <p:nvSpPr>
          <p:cNvPr id="3" name="Rectangle 2">
            <a:extLst>
              <a:ext uri="{FF2B5EF4-FFF2-40B4-BE49-F238E27FC236}">
                <a16:creationId xmlns:a16="http://schemas.microsoft.com/office/drawing/2014/main" id="{C59DD929-C6C9-4472-94D9-EAE055EABD69}"/>
              </a:ext>
            </a:extLst>
          </p:cNvPr>
          <p:cNvSpPr/>
          <p:nvPr/>
        </p:nvSpPr>
        <p:spPr>
          <a:xfrm>
            <a:off x="6400800" y="5716537"/>
            <a:ext cx="1569660" cy="461665"/>
          </a:xfrm>
          <a:prstGeom prst="rect">
            <a:avLst/>
          </a:prstGeom>
        </p:spPr>
        <p:txBody>
          <a:bodyPr wrap="none">
            <a:spAutoFit/>
          </a:bodyPr>
          <a:lstStyle/>
          <a:p>
            <a:r>
              <a:rPr lang="en-GB" sz="2400" dirty="0">
                <a:solidFill>
                  <a:srgbClr val="C00000"/>
                </a:solidFill>
                <a:latin typeface="Arial" panose="020B0604020202020204" pitchFamily="34" charset="0"/>
                <a:cs typeface="Arial" panose="020B0604020202020204" pitchFamily="34" charset="0"/>
              </a:rPr>
              <a:t>=&gt; import </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65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38A078-E658-4945-809D-06215BACFD18}"/>
              </a:ext>
            </a:extLst>
          </p:cNvPr>
          <p:cNvSpPr>
            <a:spLocks noGrp="1"/>
          </p:cNvSpPr>
          <p:nvPr>
            <p:ph idx="1"/>
          </p:nvPr>
        </p:nvSpPr>
        <p:spPr/>
        <p:txBody>
          <a:bodyPr/>
          <a:lstStyle/>
          <a:p>
            <a:pPr>
              <a:buFont typeface="Arial" panose="020B0604020202020204" pitchFamily="34" charset="0"/>
              <a:buChar char="•"/>
            </a:pPr>
            <a:r>
              <a:rPr lang="en-GB" sz="2600" dirty="0"/>
              <a:t>These are the packages that are </a:t>
            </a:r>
            <a:r>
              <a:rPr lang="en-GB" sz="2600" dirty="0">
                <a:solidFill>
                  <a:srgbClr val="FF0000"/>
                </a:solidFill>
              </a:rPr>
              <a:t>defined by the user</a:t>
            </a:r>
            <a:r>
              <a:rPr lang="en-GB" sz="2600" dirty="0"/>
              <a:t>.</a:t>
            </a:r>
          </a:p>
          <a:p>
            <a:pPr>
              <a:buFont typeface="Arial" panose="020B0604020202020204" pitchFamily="34" charset="0"/>
              <a:buChar char="•"/>
            </a:pPr>
            <a:r>
              <a:rPr lang="en-GB" sz="2600" dirty="0">
                <a:solidFill>
                  <a:srgbClr val="FF0000"/>
                </a:solidFill>
              </a:rPr>
              <a:t>For creating packages</a:t>
            </a:r>
          </a:p>
          <a:p>
            <a:pPr lvl="1">
              <a:buFont typeface="Arial" panose="020B0604020202020204" pitchFamily="34" charset="0"/>
              <a:buChar char="•"/>
            </a:pPr>
            <a:r>
              <a:rPr lang="en-GB" sz="2200" dirty="0"/>
              <a:t>First we create a directory with name of packages. </a:t>
            </a:r>
          </a:p>
          <a:p>
            <a:pPr lvl="1">
              <a:buFont typeface="Arial" panose="020B0604020202020204" pitchFamily="34" charset="0"/>
              <a:buChar char="•"/>
            </a:pPr>
            <a:r>
              <a:rPr lang="en-GB" sz="2200" dirty="0"/>
              <a:t>Then create the class inside the directory with the first statement being the package names.</a:t>
            </a:r>
          </a:p>
          <a:p>
            <a:pPr>
              <a:buFont typeface="Arial" panose="020B0604020202020204" pitchFamily="34" charset="0"/>
              <a:buChar char="•"/>
            </a:pPr>
            <a:r>
              <a:rPr lang="en-GB" sz="2600" dirty="0">
                <a:solidFill>
                  <a:srgbClr val="7030A0"/>
                </a:solidFill>
              </a:rPr>
              <a:t>Example 1: </a:t>
            </a:r>
            <a:r>
              <a:rPr lang="en-GB" sz="2600" dirty="0" err="1"/>
              <a:t>myPackage</a:t>
            </a:r>
            <a:endParaRPr lang="en-GB" sz="2600" dirty="0"/>
          </a:p>
          <a:p>
            <a:pPr>
              <a:buFont typeface="Arial" panose="020B0604020202020204" pitchFamily="34" charset="0"/>
              <a:buChar char="•"/>
            </a:pPr>
            <a:r>
              <a:rPr lang="en-GB" sz="2600" dirty="0"/>
              <a:t>Executing created </a:t>
            </a:r>
            <a:r>
              <a:rPr lang="en-GB" sz="2600" dirty="0" err="1"/>
              <a:t>myPackage</a:t>
            </a:r>
            <a:endParaRPr lang="en-GB" sz="2600" dirty="0"/>
          </a:p>
          <a:p>
            <a:pPr lvl="1">
              <a:buFont typeface="Arial" panose="020B0604020202020204" pitchFamily="34" charset="0"/>
              <a:buChar char="•"/>
            </a:pPr>
            <a:r>
              <a:rPr lang="en-GB" sz="2200" dirty="0" err="1"/>
              <a:t>javac</a:t>
            </a:r>
            <a:r>
              <a:rPr lang="en-GB" sz="2200" dirty="0"/>
              <a:t> MyClass.java </a:t>
            </a:r>
            <a:r>
              <a:rPr lang="en-GB" sz="2200" dirty="0">
                <a:solidFill>
                  <a:srgbClr val="FF0000"/>
                </a:solidFill>
              </a:rPr>
              <a:t>//Compile the class</a:t>
            </a:r>
          </a:p>
          <a:p>
            <a:pPr lvl="1">
              <a:buFont typeface="Arial" panose="020B0604020202020204" pitchFamily="34" charset="0"/>
              <a:buChar char="•"/>
            </a:pPr>
            <a:r>
              <a:rPr lang="en-GB" sz="2200" dirty="0" err="1"/>
              <a:t>javac</a:t>
            </a:r>
            <a:r>
              <a:rPr lang="en-GB" sz="2200" dirty="0"/>
              <a:t> -d . MyClass.java </a:t>
            </a:r>
            <a:r>
              <a:rPr lang="en-GB" sz="2200" dirty="0">
                <a:solidFill>
                  <a:srgbClr val="7030A0"/>
                </a:solidFill>
              </a:rPr>
              <a:t>//Compile class and package together</a:t>
            </a:r>
          </a:p>
          <a:p>
            <a:pPr lvl="1">
              <a:buFont typeface="Arial" panose="020B0604020202020204" pitchFamily="34" charset="0"/>
              <a:buChar char="•"/>
            </a:pPr>
            <a:r>
              <a:rPr lang="en-GB" sz="2200" dirty="0" err="1"/>
              <a:t>javac</a:t>
            </a:r>
            <a:r>
              <a:rPr lang="en-GB" sz="2200" dirty="0"/>
              <a:t> PrintName.java </a:t>
            </a:r>
            <a:r>
              <a:rPr lang="en-GB" sz="2200" dirty="0">
                <a:solidFill>
                  <a:srgbClr val="00B0F0"/>
                </a:solidFill>
              </a:rPr>
              <a:t>//Then compile a class where package is 				used</a:t>
            </a:r>
          </a:p>
          <a:p>
            <a:pPr lvl="1">
              <a:buFont typeface="Arial" panose="020B0604020202020204" pitchFamily="34" charset="0"/>
              <a:buChar char="•"/>
            </a:pPr>
            <a:r>
              <a:rPr lang="en-GB" sz="2200" dirty="0"/>
              <a:t>java </a:t>
            </a:r>
            <a:r>
              <a:rPr lang="en-GB" sz="2200" dirty="0" err="1"/>
              <a:t>PrintName</a:t>
            </a:r>
            <a:endParaRPr lang="en-GB" sz="2200" dirty="0"/>
          </a:p>
          <a:p>
            <a:pPr lvl="1">
              <a:buFont typeface="Arial" panose="020B0604020202020204" pitchFamily="34" charset="0"/>
              <a:buChar char="•"/>
            </a:pPr>
            <a:endParaRPr lang="en-GB" sz="1800" dirty="0"/>
          </a:p>
          <a:p>
            <a:endParaRPr lang="en-GB" dirty="0"/>
          </a:p>
        </p:txBody>
      </p:sp>
      <p:sp>
        <p:nvSpPr>
          <p:cNvPr id="3" name="Content Placeholder 2">
            <a:extLst>
              <a:ext uri="{FF2B5EF4-FFF2-40B4-BE49-F238E27FC236}">
                <a16:creationId xmlns:a16="http://schemas.microsoft.com/office/drawing/2014/main" id="{A84E64BA-924E-4541-A4D4-597C219CFFD8}"/>
              </a:ext>
            </a:extLst>
          </p:cNvPr>
          <p:cNvSpPr>
            <a:spLocks noGrp="1"/>
          </p:cNvSpPr>
          <p:nvPr>
            <p:ph sz="quarter" idx="10"/>
          </p:nvPr>
        </p:nvSpPr>
        <p:spPr/>
        <p:txBody>
          <a:bodyPr>
            <a:noAutofit/>
          </a:bodyPr>
          <a:lstStyle/>
          <a:p>
            <a:r>
              <a:rPr lang="en-GB" dirty="0"/>
              <a:t>User defined packages</a:t>
            </a:r>
          </a:p>
        </p:txBody>
      </p:sp>
    </p:spTree>
    <p:extLst>
      <p:ext uri="{BB962C8B-B14F-4D97-AF65-F5344CB8AC3E}">
        <p14:creationId xmlns:p14="http://schemas.microsoft.com/office/powerpoint/2010/main" val="306167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CEA574-A6E0-452F-A0B6-305FFE37E12C}"/>
              </a:ext>
            </a:extLst>
          </p:cNvPr>
          <p:cNvSpPr>
            <a:spLocks noGrp="1"/>
          </p:cNvSpPr>
          <p:nvPr>
            <p:ph idx="1"/>
          </p:nvPr>
        </p:nvSpPr>
        <p:spPr/>
        <p:txBody>
          <a:bodyPr/>
          <a:lstStyle/>
          <a:p>
            <a:pPr algn="just" fontAlgn="base">
              <a:lnSpc>
                <a:spcPct val="107000"/>
              </a:lnSpc>
              <a:spcBef>
                <a:spcPts val="0"/>
              </a:spcBef>
              <a:buFont typeface="Arial" panose="020B0604020202020204" pitchFamily="34" charset="0"/>
              <a:buChar char="•"/>
            </a:pPr>
            <a:r>
              <a:rPr lang="en-US" sz="2600" dirty="0">
                <a:solidFill>
                  <a:srgbClr val="000000"/>
                </a:solidFill>
                <a:ea typeface="Times New Roman" panose="02020603050405020304" pitchFamily="18" charset="0"/>
              </a:rPr>
              <a:t>Access modifiers in Java helps to </a:t>
            </a:r>
            <a:r>
              <a:rPr lang="en-US" sz="2600" dirty="0">
                <a:solidFill>
                  <a:srgbClr val="FF0000"/>
                </a:solidFill>
                <a:ea typeface="Times New Roman" panose="02020603050405020304" pitchFamily="18" charset="0"/>
              </a:rPr>
              <a:t>restrict the scope of a class, constructor, variable, method or data member</a:t>
            </a:r>
            <a:r>
              <a:rPr lang="en-US" sz="2600" dirty="0">
                <a:solidFill>
                  <a:srgbClr val="000000"/>
                </a:solidFill>
                <a:ea typeface="Times New Roman" panose="02020603050405020304" pitchFamily="18" charset="0"/>
              </a:rPr>
              <a:t>. </a:t>
            </a:r>
          </a:p>
          <a:p>
            <a:pPr marL="0" algn="just" fontAlgn="base">
              <a:lnSpc>
                <a:spcPct val="107000"/>
              </a:lnSpc>
              <a:spcBef>
                <a:spcPts val="0"/>
              </a:spcBef>
              <a:buFont typeface="Arial" panose="020B0604020202020204" pitchFamily="34" charset="0"/>
              <a:buChar char="•"/>
            </a:pPr>
            <a:r>
              <a:rPr lang="en-US" sz="2600" dirty="0">
                <a:solidFill>
                  <a:srgbClr val="000000"/>
                </a:solidFill>
                <a:ea typeface="Times New Roman" panose="02020603050405020304" pitchFamily="18" charset="0"/>
              </a:rPr>
              <a:t>Four types of access modifiers available in java:</a:t>
            </a:r>
            <a:endParaRPr lang="en-US" sz="2600" dirty="0">
              <a:ea typeface="Calibri" panose="020F0502020204030204" pitchFamily="34" charset="0"/>
            </a:endParaRPr>
          </a:p>
          <a:p>
            <a:pPr lvl="1" algn="just" fontAlgn="base">
              <a:lnSpc>
                <a:spcPct val="107000"/>
              </a:lnSpc>
              <a:spcBef>
                <a:spcPts val="0"/>
              </a:spcBef>
              <a:buFont typeface="Arial" panose="020B0604020202020204" pitchFamily="34" charset="0"/>
              <a:buChar char="•"/>
              <a:tabLst>
                <a:tab pos="457200" algn="l"/>
              </a:tabLst>
            </a:pPr>
            <a:r>
              <a:rPr lang="en-US" sz="2200" dirty="0">
                <a:solidFill>
                  <a:srgbClr val="FF0000"/>
                </a:solidFill>
                <a:ea typeface="Times New Roman" panose="02020603050405020304" pitchFamily="18" charset="0"/>
              </a:rPr>
              <a:t>Default – No keyword required</a:t>
            </a:r>
            <a:endParaRPr lang="en-US" sz="2200" dirty="0">
              <a:solidFill>
                <a:srgbClr val="FF0000"/>
              </a:solidFill>
              <a:ea typeface="Calibri" panose="020F0502020204030204" pitchFamily="34" charset="0"/>
            </a:endParaRPr>
          </a:p>
          <a:p>
            <a:pPr lvl="1" algn="just" fontAlgn="base">
              <a:lnSpc>
                <a:spcPct val="107000"/>
              </a:lnSpc>
              <a:spcBef>
                <a:spcPts val="0"/>
              </a:spcBef>
              <a:buFont typeface="Arial" panose="020B0604020202020204" pitchFamily="34" charset="0"/>
              <a:buChar char="•"/>
              <a:tabLst>
                <a:tab pos="457200" algn="l"/>
              </a:tabLst>
            </a:pPr>
            <a:r>
              <a:rPr lang="en-US" sz="2200" dirty="0">
                <a:solidFill>
                  <a:srgbClr val="FF0000"/>
                </a:solidFill>
                <a:ea typeface="Times New Roman" panose="02020603050405020304" pitchFamily="18" charset="0"/>
              </a:rPr>
              <a:t>Private</a:t>
            </a:r>
            <a:endParaRPr lang="en-US" sz="2200" dirty="0">
              <a:solidFill>
                <a:srgbClr val="FF0000"/>
              </a:solidFill>
              <a:ea typeface="Calibri" panose="020F0502020204030204" pitchFamily="34" charset="0"/>
            </a:endParaRPr>
          </a:p>
          <a:p>
            <a:pPr lvl="1" algn="just" fontAlgn="base">
              <a:lnSpc>
                <a:spcPct val="107000"/>
              </a:lnSpc>
              <a:spcBef>
                <a:spcPts val="0"/>
              </a:spcBef>
              <a:buFont typeface="Arial" panose="020B0604020202020204" pitchFamily="34" charset="0"/>
              <a:buChar char="•"/>
              <a:tabLst>
                <a:tab pos="457200" algn="l"/>
              </a:tabLst>
            </a:pPr>
            <a:r>
              <a:rPr lang="en-US" sz="2200" dirty="0">
                <a:solidFill>
                  <a:srgbClr val="FF0000"/>
                </a:solidFill>
                <a:ea typeface="Times New Roman" panose="02020603050405020304" pitchFamily="18" charset="0"/>
              </a:rPr>
              <a:t>Protected</a:t>
            </a:r>
            <a:endParaRPr lang="en-US" sz="2200" dirty="0">
              <a:solidFill>
                <a:srgbClr val="FF0000"/>
              </a:solidFill>
              <a:ea typeface="Calibri" panose="020F0502020204030204" pitchFamily="34" charset="0"/>
            </a:endParaRPr>
          </a:p>
          <a:p>
            <a:pPr lvl="1" algn="just" fontAlgn="base">
              <a:lnSpc>
                <a:spcPct val="107000"/>
              </a:lnSpc>
              <a:spcBef>
                <a:spcPts val="0"/>
              </a:spcBef>
              <a:buFont typeface="Arial" panose="020B0604020202020204" pitchFamily="34" charset="0"/>
              <a:buChar char="•"/>
              <a:tabLst>
                <a:tab pos="457200" algn="l"/>
              </a:tabLst>
            </a:pPr>
            <a:r>
              <a:rPr lang="en-US" sz="2200" dirty="0">
                <a:solidFill>
                  <a:srgbClr val="FF0000"/>
                </a:solidFill>
                <a:ea typeface="Times New Roman" panose="02020603050405020304" pitchFamily="18" charset="0"/>
              </a:rPr>
              <a:t>Public</a:t>
            </a:r>
            <a:endParaRPr lang="en-US" sz="2200" dirty="0">
              <a:solidFill>
                <a:srgbClr val="FF0000"/>
              </a:solidFill>
              <a:ea typeface="Calibri" panose="020F0502020204030204" pitchFamily="34" charset="0"/>
            </a:endParaRPr>
          </a:p>
          <a:p>
            <a:pPr>
              <a:buFont typeface="Arial" panose="020B0604020202020204" pitchFamily="34" charset="0"/>
              <a:buChar char="•"/>
            </a:pPr>
            <a:endParaRPr lang="en-GB" sz="2200" dirty="0"/>
          </a:p>
        </p:txBody>
      </p:sp>
      <p:sp>
        <p:nvSpPr>
          <p:cNvPr id="3" name="Content Placeholder 2">
            <a:extLst>
              <a:ext uri="{FF2B5EF4-FFF2-40B4-BE49-F238E27FC236}">
                <a16:creationId xmlns:a16="http://schemas.microsoft.com/office/drawing/2014/main" id="{9B072DAB-FE83-4140-AF59-E9B6F4B03F0F}"/>
              </a:ext>
            </a:extLst>
          </p:cNvPr>
          <p:cNvSpPr>
            <a:spLocks noGrp="1"/>
          </p:cNvSpPr>
          <p:nvPr>
            <p:ph sz="quarter" idx="10"/>
          </p:nvPr>
        </p:nvSpPr>
        <p:spPr/>
        <p:txBody>
          <a:bodyPr>
            <a:noAutofit/>
          </a:bodyPr>
          <a:lstStyle/>
          <a:p>
            <a:r>
              <a:rPr lang="en-GB" dirty="0"/>
              <a:t>Access Modifier</a:t>
            </a:r>
          </a:p>
        </p:txBody>
      </p:sp>
      <p:pic>
        <p:nvPicPr>
          <p:cNvPr id="5" name="Content Placeholder 1">
            <a:extLst>
              <a:ext uri="{FF2B5EF4-FFF2-40B4-BE49-F238E27FC236}">
                <a16:creationId xmlns:a16="http://schemas.microsoft.com/office/drawing/2014/main" id="{FAA1ECB2-C8AA-47EA-BD70-4FAA65264DD6}"/>
              </a:ext>
            </a:extLst>
          </p:cNvPr>
          <p:cNvPicPr>
            <a:picLocks noGrp="1" noChangeAspect="1"/>
          </p:cNvPicPr>
          <p:nvPr/>
        </p:nvPicPr>
        <p:blipFill>
          <a:blip r:embed="rId2"/>
          <a:stretch>
            <a:fillRect/>
          </a:stretch>
        </p:blipFill>
        <p:spPr>
          <a:xfrm>
            <a:off x="2363429" y="2486399"/>
            <a:ext cx="6665042" cy="4010822"/>
          </a:xfrm>
          <a:prstGeom prst="rect">
            <a:avLst/>
          </a:prstGeom>
        </p:spPr>
      </p:pic>
    </p:spTree>
    <p:extLst>
      <p:ext uri="{BB962C8B-B14F-4D97-AF65-F5344CB8AC3E}">
        <p14:creationId xmlns:p14="http://schemas.microsoft.com/office/powerpoint/2010/main" val="71173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512C7E-33A0-4C19-9002-D5D98F179F52}"/>
              </a:ext>
            </a:extLst>
          </p:cNvPr>
          <p:cNvSpPr>
            <a:spLocks noGrp="1"/>
          </p:cNvSpPr>
          <p:nvPr>
            <p:ph idx="1"/>
          </p:nvPr>
        </p:nvSpPr>
        <p:spPr/>
        <p:txBody>
          <a:bodyPr/>
          <a:lstStyle/>
          <a:p>
            <a:pPr>
              <a:buFont typeface="Arial" panose="020B0604020202020204" pitchFamily="34" charset="0"/>
              <a:buChar char="•"/>
            </a:pPr>
            <a:r>
              <a:rPr lang="en-GB" dirty="0">
                <a:solidFill>
                  <a:srgbClr val="FF0000"/>
                </a:solidFill>
              </a:rPr>
              <a:t>Default</a:t>
            </a:r>
          </a:p>
          <a:p>
            <a:pPr lvl="1">
              <a:buFont typeface="Arial" panose="020B0604020202020204" pitchFamily="34" charset="0"/>
              <a:buChar char="•"/>
            </a:pPr>
            <a:r>
              <a:rPr lang="en-GB" sz="2200" dirty="0"/>
              <a:t>When no access modifier is specified for a class, method, or data member – It is said to be having the </a:t>
            </a:r>
            <a:r>
              <a:rPr lang="en-GB" sz="2200" dirty="0">
                <a:solidFill>
                  <a:srgbClr val="FF0000"/>
                </a:solidFill>
              </a:rPr>
              <a:t>default</a:t>
            </a:r>
            <a:r>
              <a:rPr lang="en-GB" sz="2200" dirty="0"/>
              <a:t> access modifier by default. </a:t>
            </a:r>
          </a:p>
          <a:p>
            <a:pPr lvl="1">
              <a:buFont typeface="Arial" panose="020B0604020202020204" pitchFamily="34" charset="0"/>
              <a:buChar char="•"/>
            </a:pPr>
            <a:r>
              <a:rPr lang="en-GB" sz="2200" dirty="0"/>
              <a:t>The data members, class or methods which are not declared using any access modifiers i.e. having default access modifier are accessible </a:t>
            </a:r>
            <a:r>
              <a:rPr lang="en-GB" sz="2200" dirty="0">
                <a:solidFill>
                  <a:srgbClr val="FF0000"/>
                </a:solidFill>
              </a:rPr>
              <a:t>only within the same package.</a:t>
            </a:r>
          </a:p>
          <a:p>
            <a:pPr>
              <a:buFont typeface="Arial" panose="020B0604020202020204" pitchFamily="34" charset="0"/>
              <a:buChar char="•"/>
            </a:pPr>
            <a:r>
              <a:rPr lang="en-GB" dirty="0">
                <a:solidFill>
                  <a:srgbClr val="7030A0"/>
                </a:solidFill>
              </a:rPr>
              <a:t>Example 2:</a:t>
            </a:r>
          </a:p>
          <a:p>
            <a:pPr lvl="1">
              <a:buFont typeface="Arial" panose="020B0604020202020204" pitchFamily="34" charset="0"/>
              <a:buChar char="•"/>
            </a:pPr>
            <a:r>
              <a:rPr lang="en-GB" sz="2200" dirty="0"/>
              <a:t>Here, we will create two packages (p1 and p2) and the classes (class Try1 in p1 and class Try2 in p2) in the packages will be having the default access modifiers and we will try to access a class from one package from a class of the second package.</a:t>
            </a:r>
          </a:p>
          <a:p>
            <a:pPr lvl="1">
              <a:buFont typeface="Arial" panose="020B0604020202020204" pitchFamily="34" charset="0"/>
              <a:buChar char="•"/>
            </a:pPr>
            <a:r>
              <a:rPr lang="en-GB" dirty="0">
                <a:solidFill>
                  <a:srgbClr val="00B0F0"/>
                </a:solidFill>
              </a:rPr>
              <a:t>Note: Refer to Folder p1 for p1-package and folder p2 for p2-package in course notes of Lecture 7.</a:t>
            </a:r>
          </a:p>
          <a:p>
            <a:pPr>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179A4C6C-2A74-4A26-8E69-D3CFF442BF75}"/>
              </a:ext>
            </a:extLst>
          </p:cNvPr>
          <p:cNvSpPr>
            <a:spLocks noGrp="1"/>
          </p:cNvSpPr>
          <p:nvPr>
            <p:ph sz="quarter" idx="10"/>
          </p:nvPr>
        </p:nvSpPr>
        <p:spPr/>
        <p:txBody>
          <a:bodyPr>
            <a:noAutofit/>
          </a:bodyPr>
          <a:lstStyle/>
          <a:p>
            <a:r>
              <a:rPr lang="en-GB" dirty="0"/>
              <a:t>Access Modifier</a:t>
            </a:r>
          </a:p>
        </p:txBody>
      </p:sp>
    </p:spTree>
    <p:extLst>
      <p:ext uri="{BB962C8B-B14F-4D97-AF65-F5344CB8AC3E}">
        <p14:creationId xmlns:p14="http://schemas.microsoft.com/office/powerpoint/2010/main" val="198797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18BDE9-7D53-46DD-915E-3FDF839569F1}"/>
              </a:ext>
            </a:extLst>
          </p:cNvPr>
          <p:cNvSpPr>
            <a:spLocks noGrp="1"/>
          </p:cNvSpPr>
          <p:nvPr>
            <p:ph idx="1"/>
          </p:nvPr>
        </p:nvSpPr>
        <p:spPr/>
        <p:txBody>
          <a:bodyPr/>
          <a:lstStyle/>
          <a:p>
            <a:endParaRPr lang="en-GB" dirty="0"/>
          </a:p>
        </p:txBody>
      </p:sp>
      <p:sp>
        <p:nvSpPr>
          <p:cNvPr id="3" name="Content Placeholder 2">
            <a:extLst>
              <a:ext uri="{FF2B5EF4-FFF2-40B4-BE49-F238E27FC236}">
                <a16:creationId xmlns:a16="http://schemas.microsoft.com/office/drawing/2014/main" id="{E1A634DE-7B9E-43C0-8411-83B5F54FA5E6}"/>
              </a:ext>
            </a:extLst>
          </p:cNvPr>
          <p:cNvSpPr>
            <a:spLocks noGrp="1"/>
          </p:cNvSpPr>
          <p:nvPr>
            <p:ph sz="quarter" idx="10"/>
          </p:nvPr>
        </p:nvSpPr>
        <p:spPr/>
        <p:txBody>
          <a:bodyPr>
            <a:normAutofit fontScale="25000" lnSpcReduction="20000"/>
          </a:bodyPr>
          <a:lstStyle/>
          <a:p>
            <a:r>
              <a:rPr lang="en-GB" sz="14400" dirty="0"/>
              <a:t>Access Modifier</a:t>
            </a:r>
            <a:endParaRPr lang="en-GB" dirty="0"/>
          </a:p>
        </p:txBody>
      </p:sp>
      <p:sp>
        <p:nvSpPr>
          <p:cNvPr id="4" name="Content Placeholder 5">
            <a:extLst>
              <a:ext uri="{FF2B5EF4-FFF2-40B4-BE49-F238E27FC236}">
                <a16:creationId xmlns:a16="http://schemas.microsoft.com/office/drawing/2014/main" id="{E70F18AA-C1FA-4586-AE56-A3D64267744E}"/>
              </a:ext>
            </a:extLst>
          </p:cNvPr>
          <p:cNvSpPr txBox="1">
            <a:spLocks/>
          </p:cNvSpPr>
          <p:nvPr/>
        </p:nvSpPr>
        <p:spPr>
          <a:xfrm>
            <a:off x="152400" y="845097"/>
            <a:ext cx="4191000" cy="5555703"/>
          </a:xfrm>
          <a:prstGeom prst="rect">
            <a:avLst/>
          </a:prstGeom>
          <a:ln>
            <a:solidFill>
              <a:srgbClr val="101141"/>
            </a:solidFill>
          </a:ln>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pPr>
            <a:r>
              <a:rPr lang="en-US" sz="2000" dirty="0">
                <a:solidFill>
                  <a:srgbClr val="000000"/>
                </a:solidFill>
                <a:latin typeface="Times New Roman" panose="02020603050405020304" pitchFamily="18" charset="0"/>
                <a:ea typeface="Times New Roman" panose="02020603050405020304" pitchFamily="18" charset="0"/>
              </a:rPr>
              <a:t>Java program to illustrate error while using class from different package with default modifier </a:t>
            </a:r>
            <a:endParaRPr lang="en-US" sz="2000" dirty="0"/>
          </a:p>
          <a:p>
            <a:pPr marL="0" indent="0">
              <a:lnSpc>
                <a:spcPct val="107000"/>
              </a:lnSpc>
              <a:spcBef>
                <a:spcPts val="0"/>
              </a:spcBef>
            </a:pPr>
            <a:endPar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package p1;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 Try1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void display()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pPr>
            <a:r>
              <a:rPr lang="en-US" sz="22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System.out.println</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("Hello World!");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6">
            <a:extLst>
              <a:ext uri="{FF2B5EF4-FFF2-40B4-BE49-F238E27FC236}">
                <a16:creationId xmlns:a16="http://schemas.microsoft.com/office/drawing/2014/main" id="{34B40D89-2545-46CE-B384-CF9D404B6684}"/>
              </a:ext>
            </a:extLst>
          </p:cNvPr>
          <p:cNvSpPr txBox="1">
            <a:spLocks/>
          </p:cNvSpPr>
          <p:nvPr/>
        </p:nvSpPr>
        <p:spPr>
          <a:xfrm>
            <a:off x="4610100" y="851887"/>
            <a:ext cx="4381500" cy="5548913"/>
          </a:xfrm>
          <a:prstGeom prst="rect">
            <a:avLst/>
          </a:prstGeom>
          <a:ln>
            <a:solidFill>
              <a:srgbClr val="101141"/>
            </a:solidFill>
          </a:ln>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package p2; </a:t>
            </a:r>
            <a:endParaRPr lang="en-US" sz="220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import p1.*; </a:t>
            </a:r>
            <a:endParaRPr lang="en-US" sz="220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 Try2 </a:t>
            </a:r>
            <a:endParaRPr lang="en-US" sz="220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public static void main(String args[]) </a:t>
            </a:r>
            <a:endParaRPr lang="en-US" sz="220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endParaRPr lang="en-US" sz="220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Try1 obj = new Try1(); </a:t>
            </a:r>
            <a:endParaRPr lang="en-US" sz="220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a:latin typeface="Calibri" panose="020F0502020204030204" pitchFamily="34" charset="0"/>
                <a:ea typeface="Times New Roman" panose="02020603050405020304" pitchFamily="18" charset="0"/>
                <a:cs typeface="Times New Roman" panose="02020603050405020304" pitchFamily="18" charset="0"/>
              </a:rPr>
              <a:t>	</a:t>
            </a: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obj.display(); </a:t>
            </a:r>
            <a:endParaRPr lang="en-US" sz="220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endParaRPr lang="en-US" sz="220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lnSpc>
                <a:spcPct val="107000"/>
              </a:lnSpc>
              <a:spcBef>
                <a:spcPts val="0"/>
              </a:spcBef>
              <a:buNone/>
            </a:pPr>
            <a:r>
              <a:rPr lang="en-US" sz="1700" b="1" u="sng">
                <a:solidFill>
                  <a:srgbClr val="000000"/>
                </a:solidFill>
                <a:latin typeface="Times New Roman" panose="02020603050405020304" pitchFamily="18" charset="0"/>
                <a:ea typeface="Calibri" panose="020F0502020204030204" pitchFamily="34" charset="0"/>
                <a:cs typeface="Times New Roman" panose="02020603050405020304" pitchFamily="18" charset="0"/>
              </a:rPr>
              <a:t>Output:</a:t>
            </a:r>
          </a:p>
          <a:p>
            <a:pPr marL="0" indent="0">
              <a:lnSpc>
                <a:spcPct val="107000"/>
              </a:lnSpc>
              <a:spcBef>
                <a:spcPts val="0"/>
              </a:spcBef>
              <a:buNone/>
            </a:pPr>
            <a:r>
              <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error: package p1 does not exist import p1.*; </a:t>
            </a:r>
          </a:p>
          <a:p>
            <a:pPr marL="0" indent="0">
              <a:lnSpc>
                <a:spcPct val="107000"/>
              </a:lnSpc>
              <a:spcBef>
                <a:spcPts val="0"/>
              </a:spcBef>
              <a:buNone/>
            </a:pPr>
            <a:r>
              <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error: cannot find symbol</a:t>
            </a:r>
          </a:p>
          <a:p>
            <a:pPr marL="0" indent="0">
              <a:lnSpc>
                <a:spcPct val="107000"/>
              </a:lnSpc>
              <a:spcBef>
                <a:spcPts val="0"/>
              </a:spcBef>
              <a:buNone/>
            </a:pPr>
            <a:r>
              <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Try2 obj = new Try2(); </a:t>
            </a:r>
          </a:p>
          <a:p>
            <a:pPr marL="0" indent="0">
              <a:lnSpc>
                <a:spcPct val="107000"/>
              </a:lnSpc>
              <a:spcBef>
                <a:spcPts val="0"/>
              </a:spcBef>
              <a:buNone/>
            </a:pPr>
            <a:endParaRPr lang="en-US" sz="22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22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dirty="0"/>
          </a:p>
        </p:txBody>
      </p:sp>
      <p:cxnSp>
        <p:nvCxnSpPr>
          <p:cNvPr id="6" name="Straight Connector 5">
            <a:extLst>
              <a:ext uri="{FF2B5EF4-FFF2-40B4-BE49-F238E27FC236}">
                <a16:creationId xmlns:a16="http://schemas.microsoft.com/office/drawing/2014/main" id="{530FE7EE-47B3-45A1-8A87-5899573434D0}"/>
              </a:ext>
            </a:extLst>
          </p:cNvPr>
          <p:cNvCxnSpPr/>
          <p:nvPr/>
        </p:nvCxnSpPr>
        <p:spPr>
          <a:xfrm>
            <a:off x="152400" y="2057400"/>
            <a:ext cx="419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205EED-AA6D-4150-954A-433DD83A161A}"/>
              </a:ext>
            </a:extLst>
          </p:cNvPr>
          <p:cNvCxnSpPr/>
          <p:nvPr/>
        </p:nvCxnSpPr>
        <p:spPr>
          <a:xfrm>
            <a:off x="4610100" y="4876800"/>
            <a:ext cx="4381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33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anim calcmode="lin" valueType="num">
                                      <p:cBhvr additive="base">
                                        <p:cTn id="1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anim calcmode="lin" valueType="num">
                                      <p:cBhvr additive="base">
                                        <p:cTn id="1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12" end="12"/>
                                            </p:txEl>
                                          </p:spTgt>
                                        </p:tgtEl>
                                        <p:attrNameLst>
                                          <p:attrName>style.visibility</p:attrName>
                                        </p:attrNameLst>
                                      </p:cBhvr>
                                      <p:to>
                                        <p:strVal val="visible"/>
                                      </p:to>
                                    </p:set>
                                    <p:anim calcmode="lin" valueType="num">
                                      <p:cBhvr additive="base">
                                        <p:cTn id="2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anim calcmode="lin" valueType="num">
                                      <p:cBhvr additive="base">
                                        <p:cTn id="2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EC5F2F-BEF9-47D6-955B-E8AE8D87FC08}"/>
              </a:ext>
            </a:extLst>
          </p:cNvPr>
          <p:cNvSpPr>
            <a:spLocks noGrp="1"/>
          </p:cNvSpPr>
          <p:nvPr>
            <p:ph idx="1"/>
          </p:nvPr>
        </p:nvSpPr>
        <p:spPr/>
        <p:txBody>
          <a:bodyPr/>
          <a:lstStyle/>
          <a:p>
            <a:pPr>
              <a:buFont typeface="Arial" panose="020B0604020202020204" pitchFamily="34" charset="0"/>
              <a:buChar char="•"/>
            </a:pPr>
            <a:r>
              <a:rPr lang="en-GB" dirty="0">
                <a:solidFill>
                  <a:srgbClr val="FF0000"/>
                </a:solidFill>
              </a:rPr>
              <a:t>Private</a:t>
            </a:r>
          </a:p>
          <a:p>
            <a:pPr lvl="1">
              <a:buFont typeface="Arial" panose="020B0604020202020204" pitchFamily="34" charset="0"/>
              <a:buChar char="•"/>
            </a:pPr>
            <a:r>
              <a:rPr lang="en-GB" sz="2200" dirty="0"/>
              <a:t>The private access modifier is specified using the keyword private.</a:t>
            </a:r>
          </a:p>
          <a:p>
            <a:pPr lvl="1">
              <a:buFont typeface="Arial" panose="020B0604020202020204" pitchFamily="34" charset="0"/>
              <a:buChar char="•"/>
            </a:pPr>
            <a:r>
              <a:rPr lang="en-GB" sz="2200" dirty="0"/>
              <a:t>The methods or data members declared as private are accessible only within the class in which they are declared.</a:t>
            </a:r>
          </a:p>
          <a:p>
            <a:pPr lvl="1">
              <a:buFont typeface="Arial" panose="020B0604020202020204" pitchFamily="34" charset="0"/>
              <a:buChar char="•"/>
            </a:pPr>
            <a:r>
              <a:rPr lang="en-GB" sz="2200" dirty="0"/>
              <a:t>Any other class of same package will not be able to access these members.</a:t>
            </a:r>
          </a:p>
          <a:p>
            <a:pPr lvl="1">
              <a:buFont typeface="Arial" panose="020B0604020202020204" pitchFamily="34" charset="0"/>
              <a:buChar char="•"/>
            </a:pPr>
            <a:r>
              <a:rPr lang="en-GB" sz="2200" dirty="0"/>
              <a:t>Classes or interface cannot be declared as private.</a:t>
            </a:r>
          </a:p>
          <a:p>
            <a:pPr lvl="1">
              <a:buFont typeface="Arial" panose="020B0604020202020204" pitchFamily="34" charset="0"/>
              <a:buChar char="•"/>
            </a:pPr>
            <a:r>
              <a:rPr lang="en-GB" sz="2200" dirty="0" err="1"/>
              <a:t>Eg.</a:t>
            </a:r>
            <a:r>
              <a:rPr lang="en-GB" sz="2200" dirty="0"/>
              <a:t> Create two classes A and B within same package p1. We will declare a method in class A as private and try to access this method from class B and see the result.</a:t>
            </a:r>
          </a:p>
          <a:p>
            <a:pPr>
              <a:buFont typeface="Arial" panose="020B0604020202020204" pitchFamily="34" charset="0"/>
              <a:buChar char="•"/>
            </a:pPr>
            <a:r>
              <a:rPr lang="en-GB" dirty="0">
                <a:solidFill>
                  <a:srgbClr val="7030A0"/>
                </a:solidFill>
              </a:rPr>
              <a:t>Example 3: </a:t>
            </a:r>
            <a:r>
              <a:rPr lang="en-GB" dirty="0"/>
              <a:t>Next slide</a:t>
            </a:r>
          </a:p>
          <a:p>
            <a:pPr>
              <a:buFont typeface="Arial" panose="020B0604020202020204" pitchFamily="34" charset="0"/>
              <a:buChar char="•"/>
            </a:pPr>
            <a:endParaRPr lang="en-GB" sz="2200" dirty="0"/>
          </a:p>
        </p:txBody>
      </p:sp>
      <p:sp>
        <p:nvSpPr>
          <p:cNvPr id="3" name="Content Placeholder 2">
            <a:extLst>
              <a:ext uri="{FF2B5EF4-FFF2-40B4-BE49-F238E27FC236}">
                <a16:creationId xmlns:a16="http://schemas.microsoft.com/office/drawing/2014/main" id="{3CBAAAC7-3509-4E7B-8B32-769EB36B3558}"/>
              </a:ext>
            </a:extLst>
          </p:cNvPr>
          <p:cNvSpPr>
            <a:spLocks noGrp="1"/>
          </p:cNvSpPr>
          <p:nvPr>
            <p:ph sz="quarter" idx="10"/>
          </p:nvPr>
        </p:nvSpPr>
        <p:spPr/>
        <p:txBody>
          <a:bodyPr>
            <a:noAutofit/>
          </a:bodyPr>
          <a:lstStyle/>
          <a:p>
            <a:r>
              <a:rPr lang="en-GB" dirty="0"/>
              <a:t>Access Modifier</a:t>
            </a:r>
          </a:p>
        </p:txBody>
      </p:sp>
    </p:spTree>
    <p:extLst>
      <p:ext uri="{BB962C8B-B14F-4D97-AF65-F5344CB8AC3E}">
        <p14:creationId xmlns:p14="http://schemas.microsoft.com/office/powerpoint/2010/main" val="1021794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3428</TotalTime>
  <Words>1409</Words>
  <Application>Microsoft Office PowerPoint</Application>
  <PresentationFormat>On-screen Show (4:3)</PresentationFormat>
  <Paragraphs>181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Object Oriented Programming  CS F213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Nand Kumar</dc:creator>
  <cp:lastModifiedBy>Pranav Mothabhau Pawar</cp:lastModifiedBy>
  <cp:revision>556</cp:revision>
  <dcterms:created xsi:type="dcterms:W3CDTF">2011-09-14T09:42:05Z</dcterms:created>
  <dcterms:modified xsi:type="dcterms:W3CDTF">2021-09-20T09:31:59Z</dcterms:modified>
</cp:coreProperties>
</file>