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13" r:id="rId3"/>
    <p:sldId id="324" r:id="rId4"/>
    <p:sldId id="306" r:id="rId5"/>
    <p:sldId id="325" r:id="rId6"/>
    <p:sldId id="326" r:id="rId7"/>
    <p:sldId id="327" r:id="rId8"/>
    <p:sldId id="335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arrays.html" TargetMode="External"/><Relationship Id="rId2" Type="http://schemas.openxmlformats.org/officeDocument/2006/relationships/hyperlink" Target="https://www.c-sharpcorner.com/UploadFile/3614a6/accessors-and-mutators-in-java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ArrayDemo.java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Accessor and Mutator 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400" dirty="0"/>
              <a:t>Examples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3000" dirty="0"/>
              <a:t>Arrays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Introduction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Declaration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200" dirty="0"/>
              <a:t>Example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sz="600" dirty="0">
              <a:solidFill>
                <a:prstClr val="black"/>
              </a:solidFill>
            </a:endParaRPr>
          </a:p>
          <a:p>
            <a:pPr marL="857250" lvl="1" indent="-457200">
              <a:defRPr/>
            </a:pPr>
            <a:endParaRPr lang="en-US" sz="2200" dirty="0"/>
          </a:p>
          <a:p>
            <a:pPr marL="0" indent="0"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A3B61-3CE9-455B-9CCD-B51C32BE21F5}"/>
              </a:ext>
            </a:extLst>
          </p:cNvPr>
          <p:cNvSpPr txBox="1"/>
          <p:nvPr/>
        </p:nvSpPr>
        <p:spPr>
          <a:xfrm>
            <a:off x="127819" y="5029200"/>
            <a:ext cx="8316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Sources: </a:t>
            </a:r>
          </a:p>
          <a:p>
            <a:pPr marL="228600" indent="-228600">
              <a:buAutoNum type="arabicPeriod"/>
            </a:pPr>
            <a:r>
              <a:rPr lang="en-US" sz="800" dirty="0"/>
              <a:t>Chapter 1, Cay </a:t>
            </a:r>
            <a:r>
              <a:rPr lang="en-US" sz="800" dirty="0" err="1"/>
              <a:t>Horstmann</a:t>
            </a:r>
            <a:r>
              <a:rPr lang="en-US" sz="800" dirty="0"/>
              <a:t>, </a:t>
            </a:r>
            <a:r>
              <a:rPr lang="en-US" sz="800" b="1" dirty="0"/>
              <a:t>Object Oriented Design &amp; Patterns</a:t>
            </a:r>
            <a:r>
              <a:rPr lang="en-US" sz="800" dirty="0"/>
              <a:t>,  John Wiley &amp; Sons, 2006, 2</a:t>
            </a:r>
            <a:r>
              <a:rPr lang="en-US" sz="800" baseline="30000" dirty="0"/>
              <a:t>nd</a:t>
            </a:r>
            <a:r>
              <a:rPr lang="en-US" sz="800" dirty="0"/>
              <a:t> Edition</a:t>
            </a:r>
          </a:p>
          <a:p>
            <a:pPr marL="228600" indent="-228600">
              <a:buAutoNum type="arabicPeriod"/>
            </a:pPr>
            <a:r>
              <a:rPr lang="en-US" sz="800" dirty="0"/>
              <a:t>Chapter  3, 13, </a:t>
            </a:r>
            <a:r>
              <a:rPr lang="en-GB" sz="800" dirty="0"/>
              <a:t>Herbert </a:t>
            </a:r>
            <a:r>
              <a:rPr lang="en-GB" sz="800" dirty="0" err="1"/>
              <a:t>Schildt</a:t>
            </a:r>
            <a:r>
              <a:rPr lang="en-GB" sz="800" dirty="0"/>
              <a:t>,  The complete Reference Java 2, 5th Edition, Tata McGraw Hill.</a:t>
            </a:r>
          </a:p>
          <a:p>
            <a:pPr marL="228600" indent="-228600">
              <a:buAutoNum type="arabicPeriod"/>
            </a:pPr>
            <a:r>
              <a:rPr lang="en-GB" sz="800" dirty="0">
                <a:hlinkClick r:id="rId2"/>
              </a:rPr>
              <a:t>https://www.c-sharpcorner.com/UploadFile/3614a6/accessors-and-mutators-in-java/</a:t>
            </a:r>
            <a:endParaRPr lang="en-GB" sz="800" dirty="0"/>
          </a:p>
          <a:p>
            <a:pPr marL="228600" indent="-228600">
              <a:buAutoNum type="arabicPeriod"/>
            </a:pPr>
            <a:r>
              <a:rPr lang="en-GB" sz="800" dirty="0">
                <a:hlinkClick r:id="rId3"/>
              </a:rPr>
              <a:t>https://docs.oracle.com/javase/tutorial/java/nutsandbolts/arrays.html</a:t>
            </a:r>
            <a:endParaRPr lang="en-GB" sz="800" dirty="0"/>
          </a:p>
          <a:p>
            <a:pPr marL="228600" indent="-228600">
              <a:buAutoNum type="arabicPeriod"/>
            </a:pPr>
            <a:r>
              <a:rPr lang="en-GB" sz="800" dirty="0"/>
              <a:t>https://www.geeksforgeeks.org/arrays-in-java/</a:t>
            </a:r>
          </a:p>
          <a:p>
            <a:pPr marL="228600" indent="-228600">
              <a:buAutoNum type="arabicPeriod"/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E4A94D-B11D-4822-B354-73C07781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5F11-24E7-474E-B485-F302F7496D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Accessor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E80E7-0ACB-44AC-96AD-88AB3A9A8EB7}"/>
              </a:ext>
            </a:extLst>
          </p:cNvPr>
          <p:cNvSpPr txBox="1"/>
          <p:nvPr/>
        </p:nvSpPr>
        <p:spPr>
          <a:xfrm>
            <a:off x="236508" y="804085"/>
            <a:ext cx="8755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 Accessor method is commonly known as a get method or simply a getter.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property of the object is returned by the accessor method.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They are declared as public. A naming scheme is followed by accessors, in other words they add a word to get in the start of the method name.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They are used to return the value of a private field.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same data type is returned by these methods depending on their private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3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Accessor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EE0374F-3E42-4A08-8A7A-365DD09CE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845097"/>
            <a:ext cx="4038600" cy="5555703"/>
          </a:xfrm>
        </p:spPr>
        <p:txBody>
          <a:bodyPr>
            <a:noAutofit/>
          </a:bodyPr>
          <a:lstStyle/>
          <a:p>
            <a:pPr marL="0" indent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0" indent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</a:p>
          <a:p>
            <a:pPr marL="0" indent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privateVar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E5CD0A5-703A-4997-87FC-66C0ACC33B4E}"/>
              </a:ext>
            </a:extLst>
          </p:cNvPr>
          <p:cNvSpPr txBox="1">
            <a:spLocks/>
          </p:cNvSpPr>
          <p:nvPr/>
        </p:nvSpPr>
        <p:spPr>
          <a:xfrm>
            <a:off x="4610100" y="851887"/>
            <a:ext cx="4381500" cy="554891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Employee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int number;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int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getNumber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return number; 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}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number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65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38A078-E658-4945-809D-06215BAC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A Mutator method is commonly known as a set method or simply a setter.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A Mutator method mutates things, in other words change things. It shows us the principle of encapsulation.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They are also known as modifiers.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They are easily spotted because they started with the word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They are declared as public.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Mutator methods do not have any return type and they also accept a parameter of the same data type depending on their private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After that it is used to set the value of the private field.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600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64BA-924E-4541-A4D4-597C219CFF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Mutators</a:t>
            </a:r>
          </a:p>
        </p:txBody>
      </p:sp>
    </p:spTree>
    <p:extLst>
      <p:ext uri="{BB962C8B-B14F-4D97-AF65-F5344CB8AC3E}">
        <p14:creationId xmlns:p14="http://schemas.microsoft.com/office/powerpoint/2010/main" val="306167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EA574-A6E0-452F-A0B6-305FFE37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2DAB-FE83-4140-AF59-E9B6F4B03F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Mutators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412F40-409B-49E0-B318-FB5C0B46684A}"/>
              </a:ext>
            </a:extLst>
          </p:cNvPr>
          <p:cNvSpPr txBox="1">
            <a:spLocks/>
          </p:cNvSpPr>
          <p:nvPr/>
        </p:nvSpPr>
        <p:spPr>
          <a:xfrm>
            <a:off x="304800" y="845097"/>
            <a:ext cx="4038600" cy="5555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0" indent="0"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public void setName(int var1) {  </a:t>
            </a:r>
          </a:p>
          <a:p>
            <a:pPr marL="0" inden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   this.var1 = var1;  </a:t>
            </a:r>
          </a:p>
          <a:p>
            <a:pPr marL="0" indent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marL="0" indent="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2E0AE31-6827-4B6C-9AAD-AEAC0457F425}"/>
              </a:ext>
            </a:extLst>
          </p:cNvPr>
          <p:cNvSpPr txBox="1">
            <a:spLocks/>
          </p:cNvSpPr>
          <p:nvPr/>
        </p:nvSpPr>
        <p:spPr>
          <a:xfrm>
            <a:off x="4610100" y="851887"/>
            <a:ext cx="4381500" cy="554891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 algn="just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public class Cat 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   private int Age;  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public int getAge() </a:t>
            </a:r>
          </a:p>
          <a:p>
            <a:pPr marL="0" indent="0">
              <a:buNone/>
            </a:pPr>
            <a:r>
              <a:rPr 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  </a:t>
            </a:r>
          </a:p>
          <a:p>
            <a:pPr marL="0" indent="0">
              <a:buNone/>
            </a:pPr>
            <a:r>
              <a:rPr 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 this.Age;  </a:t>
            </a:r>
          </a:p>
          <a:p>
            <a:pPr marL="0" indent="0">
              <a:buNone/>
            </a:pPr>
            <a:r>
              <a:rPr 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}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public void set Age(int Age) 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this.Age = Age;  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12C7E-33A0-4C19-9002-D5D98F179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An </a:t>
            </a:r>
            <a:r>
              <a:rPr lang="en-GB" sz="2200" i="1" dirty="0">
                <a:solidFill>
                  <a:srgbClr val="FF0000"/>
                </a:solidFill>
              </a:rPr>
              <a:t>array</a:t>
            </a:r>
            <a:r>
              <a:rPr lang="en-GB" sz="2200" dirty="0"/>
              <a:t> is a container object that holds a fixed number of values of a single type.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The length of an array is established when the array is created.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ea typeface="Times New Roman"/>
                <a:sym typeface="Times New Roman"/>
              </a:rPr>
              <a:t>In Java all arrays are dynamically allocated.</a:t>
            </a: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Since arrays are objects in Java, we can find their length using </a:t>
            </a:r>
            <a:r>
              <a:rPr lang="en-GB" sz="2200"/>
              <a:t>member length. </a:t>
            </a: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Java array can be also be used as a static field, a local variable or a method parameter.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Example: </a:t>
            </a:r>
            <a:r>
              <a:rPr lang="en-GB" sz="2200" dirty="0">
                <a:hlinkClick r:id="rId2" action="ppaction://hlinkfile"/>
              </a:rPr>
              <a:t>ArrayDemo.java</a:t>
            </a: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4C6C-2A74-4A26-8E69-D3CFF442BF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Array</a:t>
            </a:r>
          </a:p>
        </p:txBody>
      </p:sp>
      <p:pic>
        <p:nvPicPr>
          <p:cNvPr id="1026" name="Picture 2" descr="Illustration of an array as 10 boxes numbered 0 through 9; an index of 0 indicates the first element in the array">
            <a:extLst>
              <a:ext uri="{FF2B5EF4-FFF2-40B4-BE49-F238E27FC236}">
                <a16:creationId xmlns:a16="http://schemas.microsoft.com/office/drawing/2014/main" id="{4D64D388-C1E7-4D5D-A8D5-435239247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99" y="4572000"/>
            <a:ext cx="5201202" cy="192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97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57DA9-D763-443F-B955-08FCB365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can declare arrays of other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byte[] </a:t>
            </a:r>
            <a:r>
              <a:rPr lang="en-GB" sz="2000" dirty="0" err="1"/>
              <a:t>anArrayOfBytes</a:t>
            </a:r>
            <a:r>
              <a:rPr lang="en-GB" sz="2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short[] </a:t>
            </a:r>
            <a:r>
              <a:rPr lang="en-GB" sz="2000" dirty="0" err="1"/>
              <a:t>anArrayOfShorts</a:t>
            </a:r>
            <a:r>
              <a:rPr lang="en-GB" sz="2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long[] </a:t>
            </a:r>
            <a:r>
              <a:rPr lang="en-GB" sz="2000" dirty="0" err="1"/>
              <a:t>anArrayOfLongs</a:t>
            </a:r>
            <a:r>
              <a:rPr lang="en-GB" sz="2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float[] </a:t>
            </a:r>
            <a:r>
              <a:rPr lang="en-GB" sz="2000" dirty="0" err="1"/>
              <a:t>anArrayOfFloats</a:t>
            </a:r>
            <a:r>
              <a:rPr lang="en-GB" sz="2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double[] </a:t>
            </a:r>
            <a:r>
              <a:rPr lang="en-GB" sz="2000" dirty="0" err="1"/>
              <a:t>anArrayOfDoubles</a:t>
            </a:r>
            <a:r>
              <a:rPr lang="en-GB" sz="2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err="1"/>
              <a:t>boolean</a:t>
            </a:r>
            <a:r>
              <a:rPr lang="en-GB" sz="2000" dirty="0"/>
              <a:t>[] </a:t>
            </a:r>
            <a:r>
              <a:rPr lang="en-GB" sz="2000" dirty="0" err="1"/>
              <a:t>anArrayOfBooleans</a:t>
            </a:r>
            <a:r>
              <a:rPr lang="en-GB" sz="2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char[] </a:t>
            </a:r>
            <a:r>
              <a:rPr lang="en-GB" sz="2000" dirty="0" err="1"/>
              <a:t>anArrayOfChars</a:t>
            </a:r>
            <a:r>
              <a:rPr lang="en-GB" sz="2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String[] </a:t>
            </a:r>
            <a:r>
              <a:rPr lang="en-GB" sz="2000" dirty="0" err="1"/>
              <a:t>anArrayOfStrings</a:t>
            </a:r>
            <a:r>
              <a:rPr lang="en-GB" sz="20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You can also place the brackets after the array's name: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// this form is discouraged</a:t>
            </a:r>
          </a:p>
          <a:p>
            <a:r>
              <a:rPr lang="en-GB" sz="2000" dirty="0"/>
              <a:t>		float </a:t>
            </a:r>
            <a:r>
              <a:rPr lang="en-GB" sz="2000" dirty="0" err="1"/>
              <a:t>anArrayOfFloats</a:t>
            </a:r>
            <a:r>
              <a:rPr lang="en-GB" sz="2000" dirty="0"/>
              <a:t>[];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Convention discourages this form; the brackets identify the array type and should appear with the type designation.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62EF-9E0A-41DA-8DB7-170AD6948D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Declaring Array</a:t>
            </a:r>
          </a:p>
        </p:txBody>
      </p:sp>
    </p:spTree>
    <p:extLst>
      <p:ext uri="{BB962C8B-B14F-4D97-AF65-F5344CB8AC3E}">
        <p14:creationId xmlns:p14="http://schemas.microsoft.com/office/powerpoint/2010/main" val="400592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3304</TotalTime>
  <Words>658</Words>
  <Application>Microsoft Office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578</cp:revision>
  <dcterms:created xsi:type="dcterms:W3CDTF">2011-09-14T09:42:05Z</dcterms:created>
  <dcterms:modified xsi:type="dcterms:W3CDTF">2021-09-22T04:57:57Z</dcterms:modified>
</cp:coreProperties>
</file>