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440" r:id="rId3"/>
    <p:sldId id="418" r:id="rId4"/>
    <p:sldId id="394" r:id="rId5"/>
    <p:sldId id="419" r:id="rId6"/>
    <p:sldId id="422" r:id="rId7"/>
    <p:sldId id="437" r:id="rId8"/>
    <p:sldId id="435" r:id="rId9"/>
    <p:sldId id="436" r:id="rId10"/>
    <p:sldId id="438" r:id="rId11"/>
    <p:sldId id="439" r:id="rId12"/>
    <p:sldId id="39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62" autoAdjust="0"/>
  </p:normalViewPr>
  <p:slideViewPr>
    <p:cSldViewPr>
      <p:cViewPr varScale="1">
        <p:scale>
          <a:sx n="61" d="100"/>
          <a:sy n="61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39E90-FE6F-4799-86C8-AC7DEA6F4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05-5339-4A86-A36C-13A77F654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8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xample%202%20(by%20extending%20JFrame%20class).docx" TargetMode="External"/><Relationship Id="rId2" Type="http://schemas.openxmlformats.org/officeDocument/2006/relationships/hyperlink" Target="Example%201%20(by%20Instantiating%20JFrame%20class).docx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e.iitkgp.ac.in/~dsamanta/java/ch10.htm" TargetMode="External"/><Relationship Id="rId2" Type="http://schemas.openxmlformats.org/officeDocument/2006/relationships/hyperlink" Target="https://www.javatpoint.com/java-swing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tudytonight.com/java/java-swing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F213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D55714-2293-415D-95D3-35F429CA1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544396"/>
              </p:ext>
            </p:extLst>
          </p:nvPr>
        </p:nvGraphicFramePr>
        <p:xfrm>
          <a:off x="152400" y="1295400"/>
          <a:ext cx="8763000" cy="4495800"/>
        </p:xfrm>
        <a:graphic>
          <a:graphicData uri="http://schemas.openxmlformats.org/drawingml/2006/table">
            <a:tbl>
              <a:tblPr/>
              <a:tblGrid>
                <a:gridCol w="4381500">
                  <a:extLst>
                    <a:ext uri="{9D8B030D-6E8A-4147-A177-3AD203B41FA5}">
                      <a16:colId xmlns:a16="http://schemas.microsoft.com/office/drawing/2014/main" val="2125930722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3554620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20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20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288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add(Component c)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a component on another component.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416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setSize(int width,int height)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sets size of the component.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958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setLayout(LayoutManager m)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sets the layout manager for the component.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96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setVisible(boolean b)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sets the visibility of the component. It is by default false.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866847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27A7-309E-4C35-84D0-E736159EE6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78857"/>
            <a:ext cx="6934200" cy="354543"/>
          </a:xfrm>
        </p:spPr>
        <p:txBody>
          <a:bodyPr>
            <a:noAutofit/>
          </a:bodyPr>
          <a:lstStyle/>
          <a:p>
            <a:r>
              <a:rPr lang="en-GB" sz="2800" dirty="0"/>
              <a:t>Common methods from Component Class</a:t>
            </a:r>
          </a:p>
        </p:txBody>
      </p:sp>
    </p:spTree>
    <p:extLst>
      <p:ext uri="{BB962C8B-B14F-4D97-AF65-F5344CB8AC3E}">
        <p14:creationId xmlns:p14="http://schemas.microsoft.com/office/powerpoint/2010/main" val="425910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9BEB8A-6692-4F36-A8FE-2CBFC34A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There are two ways to create a </a:t>
            </a:r>
            <a:r>
              <a:rPr lang="en-GB" dirty="0" err="1"/>
              <a:t>JFrame</a:t>
            </a:r>
            <a:r>
              <a:rPr lang="en-GB" dirty="0"/>
              <a:t> Window.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By instantiating </a:t>
            </a:r>
            <a:r>
              <a:rPr lang="en-GB" dirty="0" err="1"/>
              <a:t>JFrame</a:t>
            </a:r>
            <a:r>
              <a:rPr lang="en-GB" dirty="0"/>
              <a:t> class.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By extending </a:t>
            </a:r>
            <a:r>
              <a:rPr lang="en-GB" dirty="0" err="1"/>
              <a:t>JFrame</a:t>
            </a:r>
            <a:r>
              <a:rPr lang="en-GB" dirty="0"/>
              <a:t>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 action="ppaction://hlinkfile"/>
              </a:rPr>
              <a:t>Example 1 (by Instantiating </a:t>
            </a:r>
            <a:r>
              <a:rPr lang="en-GB" dirty="0" err="1">
                <a:hlinkClick r:id="rId2" action="ppaction://hlinkfile"/>
              </a:rPr>
              <a:t>JFrame</a:t>
            </a:r>
            <a:r>
              <a:rPr lang="en-GB" dirty="0">
                <a:hlinkClick r:id="rId2" action="ppaction://hlinkfile"/>
              </a:rPr>
              <a:t> class)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3" action="ppaction://hlinkfile"/>
              </a:rPr>
              <a:t>Example 2 (by extending </a:t>
            </a:r>
            <a:r>
              <a:rPr lang="en-GB" dirty="0" err="1">
                <a:hlinkClick r:id="rId3" action="ppaction://hlinkfile"/>
              </a:rPr>
              <a:t>JFrame</a:t>
            </a:r>
            <a:r>
              <a:rPr lang="en-GB" dirty="0">
                <a:hlinkClick r:id="rId3" action="ppaction://hlinkfile"/>
              </a:rPr>
              <a:t> class)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D60B-A779-403E-A1B0-407D23C6C6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Swings Classes: </a:t>
            </a:r>
            <a:r>
              <a:rPr lang="en-GB" dirty="0" err="1"/>
              <a:t>JFrame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32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85712-CAF3-4435-91DA-5A09605B4C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3679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3CAB-199D-44FE-A15C-49D62C52F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Event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Event Handling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Delegation Event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Important Events and Listeners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Swing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Swing Hierarchy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Common methods from Component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Swings </a:t>
            </a:r>
            <a:r>
              <a:rPr lang="en-GB" dirty="0" err="1"/>
              <a:t>Classe</a:t>
            </a:r>
            <a:r>
              <a:rPr lang="en-GB" dirty="0"/>
              <a:t>: </a:t>
            </a:r>
            <a:r>
              <a:rPr lang="en-GB" dirty="0" err="1"/>
              <a:t>JFrame</a:t>
            </a: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Examples  	</a:t>
            </a:r>
          </a:p>
          <a:p>
            <a:pPr marL="0" indent="0"/>
            <a:endParaRPr lang="en-GB" sz="800" dirty="0"/>
          </a:p>
          <a:p>
            <a:pPr marL="0" indent="0"/>
            <a:endParaRPr lang="en-GB" sz="800" dirty="0"/>
          </a:p>
          <a:p>
            <a:pPr marL="0" indent="0"/>
            <a:endParaRPr lang="en-GB" sz="800" dirty="0"/>
          </a:p>
          <a:p>
            <a:pPr marL="0" indent="0"/>
            <a:endParaRPr lang="en-GB" sz="800" dirty="0"/>
          </a:p>
          <a:p>
            <a:pPr marL="0" indent="0"/>
            <a:r>
              <a:rPr lang="en-GB" sz="800" dirty="0"/>
              <a:t>Sources (Slide 3 to 11):</a:t>
            </a:r>
          </a:p>
          <a:p>
            <a:pPr marL="0" indent="0"/>
            <a:r>
              <a:rPr lang="en-GB" sz="800" dirty="0">
                <a:hlinkClick r:id="rId2"/>
              </a:rPr>
              <a:t>https://www.javatpoint.com/java-swing</a:t>
            </a:r>
            <a:endParaRPr lang="en-GB" sz="800" dirty="0"/>
          </a:p>
          <a:p>
            <a:pPr marL="0" indent="0"/>
            <a:r>
              <a:rPr lang="en-GB" sz="800" dirty="0">
                <a:hlinkClick r:id="rId3"/>
              </a:rPr>
              <a:t>https://cse.iitkgp.ac.in/~dsamanta/java/ch10.htm</a:t>
            </a:r>
            <a:endParaRPr lang="en-GB" sz="800" dirty="0"/>
          </a:p>
          <a:p>
            <a:pPr marL="0" indent="0"/>
            <a:r>
              <a:rPr lang="en-GB" sz="800">
                <a:hlinkClick r:id="rId4"/>
              </a:rPr>
              <a:t>https://www.studytonight.com/java/java-swing.php</a:t>
            </a:r>
            <a:r>
              <a:rPr lang="en-GB" sz="800"/>
              <a:t> </a:t>
            </a:r>
            <a:endParaRPr lang="en-GB" sz="800" dirty="0"/>
          </a:p>
          <a:p>
            <a:pPr marL="0" indent="0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682692-12AC-4FCF-ABAF-3E7DAC6F1E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Contents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45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6"/>
            <a:ext cx="8779672" cy="629726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Change in the state of an object is known as </a:t>
            </a:r>
            <a:r>
              <a:rPr lang="en-GB" b="1" dirty="0">
                <a:solidFill>
                  <a:srgbClr val="FF0000"/>
                </a:solidFill>
              </a:rPr>
              <a:t>Event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/>
              <a:t>i.e., event describes the change in the state of the source.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Events are generated as a result of user interaction with the graphical user interface components.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Typical examples are:</a:t>
            </a:r>
          </a:p>
          <a:p>
            <a:pPr lvl="1"/>
            <a:r>
              <a:rPr lang="en-US" altLang="en-US" sz="2400" dirty="0"/>
              <a:t>Mouse movements</a:t>
            </a:r>
          </a:p>
          <a:p>
            <a:pPr lvl="1"/>
            <a:r>
              <a:rPr lang="en-US" altLang="en-US" sz="2400" dirty="0"/>
              <a:t>Mouse clicks</a:t>
            </a:r>
          </a:p>
          <a:p>
            <a:pPr lvl="1"/>
            <a:r>
              <a:rPr lang="en-US" altLang="en-US" sz="2400" dirty="0"/>
              <a:t>Hitting any key</a:t>
            </a:r>
          </a:p>
          <a:p>
            <a:pPr lvl="1"/>
            <a:r>
              <a:rPr lang="en-US" altLang="en-US" sz="2400" dirty="0"/>
              <a:t>Hitting return key</a:t>
            </a:r>
          </a:p>
          <a:p>
            <a:pPr lvl="1"/>
            <a:r>
              <a:rPr lang="en-US" altLang="en-US" sz="2400" dirty="0"/>
              <a:t>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Telling the GUI what to do when a particular event occurs is the role of the </a:t>
            </a:r>
            <a:r>
              <a:rPr lang="en-US" altLang="en-US" dirty="0">
                <a:solidFill>
                  <a:srgbClr val="FF0000"/>
                </a:solidFill>
              </a:rPr>
              <a:t>event handler</a:t>
            </a:r>
            <a:r>
              <a:rPr lang="en-US" altLang="en-US" dirty="0"/>
              <a:t>.</a:t>
            </a:r>
          </a:p>
          <a:p>
            <a:endParaRPr lang="en-US" altLang="en-US" sz="32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09215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Event Handling </a:t>
            </a:r>
            <a:r>
              <a:rPr lang="en-GB" dirty="0"/>
              <a:t>is the mechanism that controls the event and decides what should happen if an event occurs.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This mechanism has a code which is known as an </a:t>
            </a:r>
            <a:r>
              <a:rPr lang="en-GB" dirty="0">
                <a:solidFill>
                  <a:srgbClr val="FF0000"/>
                </a:solidFill>
              </a:rPr>
              <a:t>event handler</a:t>
            </a:r>
            <a:r>
              <a:rPr lang="en-GB" dirty="0"/>
              <a:t>, that is executed when an event occurs.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Java uses the </a:t>
            </a:r>
            <a:r>
              <a:rPr lang="en-GB" dirty="0">
                <a:solidFill>
                  <a:srgbClr val="FF0000"/>
                </a:solidFill>
              </a:rPr>
              <a:t>Delegation Event Model </a:t>
            </a:r>
            <a:r>
              <a:rPr lang="en-GB" dirty="0"/>
              <a:t>to handle the events.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Event Handling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01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89337"/>
            <a:ext cx="8839200" cy="570788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Delegation Event Model has the following key participants.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Source</a:t>
            </a:r>
            <a:r>
              <a:rPr lang="en-GB" dirty="0"/>
              <a:t> </a:t>
            </a:r>
          </a:p>
          <a:p>
            <a:pPr marL="1257300" lvl="2" indent="-457200">
              <a:buFont typeface="Courier New" panose="02070309020205020404" pitchFamily="49" charset="0"/>
              <a:buChar char="o"/>
            </a:pPr>
            <a:r>
              <a:rPr lang="en-GB" dirty="0"/>
              <a:t>The source is an object on which the event occurs. </a:t>
            </a:r>
          </a:p>
          <a:p>
            <a:pPr marL="1257300" lvl="2" indent="-457200">
              <a:buFont typeface="Courier New" panose="02070309020205020404" pitchFamily="49" charset="0"/>
              <a:buChar char="o"/>
            </a:pPr>
            <a:r>
              <a:rPr lang="en-GB" dirty="0"/>
              <a:t>Source is responsible for providing information of the occurred event to it's handler. </a:t>
            </a:r>
          </a:p>
          <a:p>
            <a:pPr marL="1257300" lvl="2" indent="-457200">
              <a:buFont typeface="Courier New" panose="02070309020205020404" pitchFamily="49" charset="0"/>
              <a:buChar char="o"/>
            </a:pPr>
            <a:r>
              <a:rPr lang="en-GB" dirty="0"/>
              <a:t>Java provide us with classes for the source object.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Listener</a:t>
            </a:r>
          </a:p>
          <a:p>
            <a:pPr marL="1257300" lvl="2" indent="-457200"/>
            <a:r>
              <a:rPr lang="en-GB" dirty="0"/>
              <a:t>It is also known as event handler. </a:t>
            </a:r>
          </a:p>
          <a:p>
            <a:pPr marL="1257300" lvl="2" indent="-457200"/>
            <a:r>
              <a:rPr lang="en-GB" dirty="0"/>
              <a:t>The listener is responsible for generating a response to an event. </a:t>
            </a:r>
          </a:p>
          <a:p>
            <a:pPr marL="1257300" lvl="2" indent="-457200"/>
            <a:r>
              <a:rPr lang="en-GB" dirty="0"/>
              <a:t>From the point of view of Java implementation, the listener is also an object. </a:t>
            </a:r>
          </a:p>
          <a:p>
            <a:pPr marL="1257300" lvl="2" indent="-457200"/>
            <a:r>
              <a:rPr lang="en-GB" dirty="0"/>
              <a:t>The listener waits till it receives an event. Once the event is received, the listener processes the event and then returns.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benefit of this approach is that the user interface logic is completely separated from the logic that generates the event.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this model, the listener needs to be registered with the source object so that the listener can receive the event notification.</a:t>
            </a:r>
          </a:p>
          <a:p>
            <a:endParaRPr lang="en-US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Delegation event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45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29799-5B34-4783-B4C3-32541D0E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Events are supported by a number of Java </a:t>
            </a:r>
            <a:r>
              <a:rPr lang="en-GB" dirty="0" err="1"/>
              <a:t>packages,like</a:t>
            </a:r>
            <a:r>
              <a:rPr lang="en-GB" dirty="0"/>
              <a:t> </a:t>
            </a:r>
            <a:r>
              <a:rPr lang="en-GB" b="1" dirty="0" err="1"/>
              <a:t>java.util</a:t>
            </a:r>
            <a:r>
              <a:rPr lang="en-GB" dirty="0"/>
              <a:t>, </a:t>
            </a:r>
            <a:r>
              <a:rPr lang="en-GB" b="1" dirty="0" err="1"/>
              <a:t>java.awt</a:t>
            </a:r>
            <a:r>
              <a:rPr lang="en-GB" dirty="0"/>
              <a:t> and </a:t>
            </a:r>
            <a:r>
              <a:rPr lang="en-GB" b="1" dirty="0" err="1"/>
              <a:t>java.awt.event</a:t>
            </a:r>
            <a:r>
              <a:rPr lang="en-GB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F86D-DA84-4CAC-9B3C-377839A9E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569872" cy="363845"/>
          </a:xfrm>
        </p:spPr>
        <p:txBody>
          <a:bodyPr>
            <a:noAutofit/>
          </a:bodyPr>
          <a:lstStyle/>
          <a:p>
            <a:pPr indent="0"/>
            <a:r>
              <a:rPr lang="en-GB" dirty="0"/>
              <a:t>Important Events and Listeners 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5BBDDD-E3CE-48DA-8455-68888C997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24255"/>
              </p:ext>
            </p:extLst>
          </p:nvPr>
        </p:nvGraphicFramePr>
        <p:xfrm>
          <a:off x="457201" y="2170555"/>
          <a:ext cx="8474871" cy="4307892"/>
        </p:xfrm>
        <a:graphic>
          <a:graphicData uri="http://schemas.openxmlformats.org/drawingml/2006/table">
            <a:tbl>
              <a:tblPr/>
              <a:tblGrid>
                <a:gridCol w="1904999">
                  <a:extLst>
                    <a:ext uri="{9D8B030D-6E8A-4147-A177-3AD203B41FA5}">
                      <a16:colId xmlns:a16="http://schemas.microsoft.com/office/drawing/2014/main" val="3695912215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3918039206"/>
                    </a:ext>
                  </a:extLst>
                </a:gridCol>
                <a:gridCol w="2378872">
                  <a:extLst>
                    <a:ext uri="{9D8B030D-6E8A-4147-A177-3AD203B41FA5}">
                      <a16:colId xmlns:a16="http://schemas.microsoft.com/office/drawing/2014/main" val="511245159"/>
                    </a:ext>
                  </a:extLst>
                </a:gridCol>
              </a:tblGrid>
              <a:tr h="161230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 dirty="0">
                          <a:solidFill>
                            <a:srgbClr val="FF0000"/>
                          </a:solidFill>
                          <a:effectLst/>
                        </a:rPr>
                        <a:t>Event Classes</a:t>
                      </a: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 dirty="0">
                          <a:solidFill>
                            <a:srgbClr val="FF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 dirty="0">
                          <a:solidFill>
                            <a:srgbClr val="FF0000"/>
                          </a:solidFill>
                          <a:effectLst/>
                        </a:rPr>
                        <a:t>Listener Interface</a:t>
                      </a: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982383"/>
                  </a:ext>
                </a:extLst>
              </a:tr>
              <a:tr h="472174">
                <a:tc>
                  <a:txBody>
                    <a:bodyPr/>
                    <a:lstStyle/>
                    <a:p>
                      <a:pPr fontAlgn="t"/>
                      <a:r>
                        <a:rPr lang="en-GB" sz="2000" b="1">
                          <a:effectLst/>
                        </a:rPr>
                        <a:t>ActionEvent</a:t>
                      </a:r>
                      <a:endParaRPr lang="en-GB" sz="2000">
                        <a:effectLst/>
                      </a:endParaRP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generated when button is pressed, menu-item is selected, list-item is double clicked</a:t>
                      </a: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ActionListener</a:t>
                      </a: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381950"/>
                  </a:ext>
                </a:extLst>
              </a:tr>
              <a:tr h="679470">
                <a:tc>
                  <a:txBody>
                    <a:bodyPr/>
                    <a:lstStyle/>
                    <a:p>
                      <a:pPr fontAlgn="t"/>
                      <a:r>
                        <a:rPr lang="en-GB" sz="2000" b="1">
                          <a:effectLst/>
                        </a:rPr>
                        <a:t>MouseEvent</a:t>
                      </a:r>
                      <a:endParaRPr lang="en-GB" sz="2000">
                        <a:effectLst/>
                      </a:endParaRP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generated when mouse is dragged, moved,clicked,pressed or released and also when it enters or exit a component</a:t>
                      </a: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MouseListener</a:t>
                      </a: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060694"/>
                  </a:ext>
                </a:extLst>
              </a:tr>
              <a:tr h="264878">
                <a:tc>
                  <a:txBody>
                    <a:bodyPr/>
                    <a:lstStyle/>
                    <a:p>
                      <a:pPr fontAlgn="t"/>
                      <a:r>
                        <a:rPr lang="en-GB" sz="2000" b="1">
                          <a:effectLst/>
                        </a:rPr>
                        <a:t>KeyEvent</a:t>
                      </a:r>
                      <a:endParaRPr lang="en-GB" sz="2000">
                        <a:effectLst/>
                      </a:endParaRP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generated when input is received from keyboard</a:t>
                      </a: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KeyListener</a:t>
                      </a: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169621"/>
                  </a:ext>
                </a:extLst>
              </a:tr>
              <a:tr h="264878">
                <a:tc>
                  <a:txBody>
                    <a:bodyPr/>
                    <a:lstStyle/>
                    <a:p>
                      <a:pPr fontAlgn="t"/>
                      <a:r>
                        <a:rPr lang="en-GB" sz="2000" b="1">
                          <a:effectLst/>
                        </a:rPr>
                        <a:t>ItemEvent</a:t>
                      </a:r>
                      <a:endParaRPr lang="en-GB" sz="2000">
                        <a:effectLst/>
                      </a:endParaRP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generated when check-box or list item is clicked</a:t>
                      </a: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ItemListener</a:t>
                      </a: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492805"/>
                  </a:ext>
                </a:extLst>
              </a:tr>
              <a:tr h="368526">
                <a:tc>
                  <a:txBody>
                    <a:bodyPr/>
                    <a:lstStyle/>
                    <a:p>
                      <a:pPr fontAlgn="t"/>
                      <a:r>
                        <a:rPr lang="en-GB" sz="2000" b="1">
                          <a:effectLst/>
                        </a:rPr>
                        <a:t>TextEvent</a:t>
                      </a:r>
                      <a:endParaRPr lang="en-GB" sz="2000">
                        <a:effectLst/>
                      </a:endParaRP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generated when value of textarea or textfield is changed</a:t>
                      </a: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 err="1">
                          <a:effectLst/>
                        </a:rPr>
                        <a:t>TextListener</a:t>
                      </a:r>
                      <a:endParaRPr lang="en-GB" sz="2000" dirty="0">
                        <a:effectLst/>
                      </a:endParaRP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819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70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995807-4B7E-400E-A730-16A96B342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410123"/>
              </p:ext>
            </p:extLst>
          </p:nvPr>
        </p:nvGraphicFramePr>
        <p:xfrm>
          <a:off x="334564" y="1524000"/>
          <a:ext cx="8474871" cy="4307892"/>
        </p:xfrm>
        <a:graphic>
          <a:graphicData uri="http://schemas.openxmlformats.org/drawingml/2006/table">
            <a:tbl>
              <a:tblPr/>
              <a:tblGrid>
                <a:gridCol w="1904999">
                  <a:extLst>
                    <a:ext uri="{9D8B030D-6E8A-4147-A177-3AD203B41FA5}">
                      <a16:colId xmlns:a16="http://schemas.microsoft.com/office/drawing/2014/main" val="2193583087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684874398"/>
                    </a:ext>
                  </a:extLst>
                </a:gridCol>
                <a:gridCol w="2378872">
                  <a:extLst>
                    <a:ext uri="{9D8B030D-6E8A-4147-A177-3AD203B41FA5}">
                      <a16:colId xmlns:a16="http://schemas.microsoft.com/office/drawing/2014/main" val="2554422075"/>
                    </a:ext>
                  </a:extLst>
                </a:gridCol>
              </a:tblGrid>
              <a:tr h="264878">
                <a:tc>
                  <a:txBody>
                    <a:bodyPr/>
                    <a:lstStyle/>
                    <a:p>
                      <a:pPr fontAlgn="t"/>
                      <a:r>
                        <a:rPr lang="en-GB" sz="2000" b="1" dirty="0" err="1">
                          <a:effectLst/>
                        </a:rPr>
                        <a:t>MouseWheelEvent</a:t>
                      </a:r>
                      <a:endParaRPr lang="en-GB" sz="2000" dirty="0">
                        <a:effectLst/>
                      </a:endParaRP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generated when mouse wheel is moved</a:t>
                      </a: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 err="1">
                          <a:effectLst/>
                        </a:rPr>
                        <a:t>MouseWheelListener</a:t>
                      </a:r>
                      <a:endParaRPr lang="en-GB" sz="2000" dirty="0">
                        <a:effectLst/>
                      </a:endParaRP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720590"/>
                  </a:ext>
                </a:extLst>
              </a:tr>
              <a:tr h="575822">
                <a:tc>
                  <a:txBody>
                    <a:bodyPr/>
                    <a:lstStyle/>
                    <a:p>
                      <a:pPr fontAlgn="t"/>
                      <a:r>
                        <a:rPr lang="en-GB" sz="2000" b="1">
                          <a:effectLst/>
                        </a:rPr>
                        <a:t>WindowEvent</a:t>
                      </a:r>
                      <a:endParaRPr lang="en-GB" sz="2000">
                        <a:effectLst/>
                      </a:endParaRP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generated when window is activated, deactivated, </a:t>
                      </a:r>
                      <a:r>
                        <a:rPr lang="en-GB" sz="2000" dirty="0" err="1">
                          <a:effectLst/>
                        </a:rPr>
                        <a:t>deiconified</a:t>
                      </a:r>
                      <a:r>
                        <a:rPr lang="en-GB" sz="2000" dirty="0">
                          <a:effectLst/>
                        </a:rPr>
                        <a:t>, iconified, opened or closed</a:t>
                      </a: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 err="1">
                          <a:effectLst/>
                        </a:rPr>
                        <a:t>WindowListener</a:t>
                      </a:r>
                      <a:endParaRPr lang="en-GB" sz="2000" dirty="0">
                        <a:effectLst/>
                      </a:endParaRP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470595"/>
                  </a:ext>
                </a:extLst>
              </a:tr>
              <a:tr h="472174">
                <a:tc>
                  <a:txBody>
                    <a:bodyPr/>
                    <a:lstStyle/>
                    <a:p>
                      <a:pPr fontAlgn="t"/>
                      <a:r>
                        <a:rPr lang="en-GB" sz="2000" b="1">
                          <a:effectLst/>
                        </a:rPr>
                        <a:t>ComponentEvent</a:t>
                      </a:r>
                      <a:endParaRPr lang="en-GB" sz="2000">
                        <a:effectLst/>
                      </a:endParaRP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generated when component is hidden, moved, resized or set visible</a:t>
                      </a: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ComponentEventListener</a:t>
                      </a: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815000"/>
                  </a:ext>
                </a:extLst>
              </a:tr>
              <a:tr h="368526">
                <a:tc>
                  <a:txBody>
                    <a:bodyPr/>
                    <a:lstStyle/>
                    <a:p>
                      <a:pPr fontAlgn="t"/>
                      <a:r>
                        <a:rPr lang="en-GB" sz="2000" b="1">
                          <a:effectLst/>
                        </a:rPr>
                        <a:t>ContainerEvent</a:t>
                      </a:r>
                      <a:endParaRPr lang="en-GB" sz="2000">
                        <a:effectLst/>
                      </a:endParaRP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generated when component is added or removed from container</a:t>
                      </a: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 err="1">
                          <a:effectLst/>
                        </a:rPr>
                        <a:t>ContainerListener</a:t>
                      </a:r>
                      <a:endParaRPr lang="en-GB" sz="2000" dirty="0">
                        <a:effectLst/>
                      </a:endParaRP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391272"/>
                  </a:ext>
                </a:extLst>
              </a:tr>
              <a:tr h="264878">
                <a:tc>
                  <a:txBody>
                    <a:bodyPr/>
                    <a:lstStyle/>
                    <a:p>
                      <a:pPr fontAlgn="t"/>
                      <a:r>
                        <a:rPr lang="en-GB" sz="2000" b="1">
                          <a:effectLst/>
                        </a:rPr>
                        <a:t>AdjustmentEvent</a:t>
                      </a:r>
                      <a:endParaRPr lang="en-GB" sz="2000">
                        <a:effectLst/>
                      </a:endParaRP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generated when scroll bar is manipulated</a:t>
                      </a: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 err="1">
                          <a:effectLst/>
                        </a:rPr>
                        <a:t>AdjustmentListener</a:t>
                      </a:r>
                      <a:endParaRPr lang="en-GB" sz="2000" dirty="0">
                        <a:effectLst/>
                      </a:endParaRP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445293"/>
                  </a:ext>
                </a:extLst>
              </a:tr>
              <a:tr h="368526">
                <a:tc>
                  <a:txBody>
                    <a:bodyPr/>
                    <a:lstStyle/>
                    <a:p>
                      <a:pPr fontAlgn="t"/>
                      <a:r>
                        <a:rPr lang="en-GB" sz="2000" b="1">
                          <a:effectLst/>
                        </a:rPr>
                        <a:t>FocusEvent</a:t>
                      </a:r>
                      <a:endParaRPr lang="en-GB" sz="2000">
                        <a:effectLst/>
                      </a:endParaRP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generated when component gains or loses keyboard focus</a:t>
                      </a: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 err="1">
                          <a:effectLst/>
                        </a:rPr>
                        <a:t>FocusListener</a:t>
                      </a:r>
                      <a:endParaRPr lang="en-GB" sz="2000" dirty="0">
                        <a:effectLst/>
                      </a:endParaRP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9055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6920F3-7247-403C-9F17-41800CBB940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02825256"/>
              </p:ext>
            </p:extLst>
          </p:nvPr>
        </p:nvGraphicFramePr>
        <p:xfrm>
          <a:off x="334564" y="1156363"/>
          <a:ext cx="8474871" cy="362382"/>
        </p:xfrm>
        <a:graphic>
          <a:graphicData uri="http://schemas.openxmlformats.org/drawingml/2006/table">
            <a:tbl>
              <a:tblPr/>
              <a:tblGrid>
                <a:gridCol w="1904999">
                  <a:extLst>
                    <a:ext uri="{9D8B030D-6E8A-4147-A177-3AD203B41FA5}">
                      <a16:colId xmlns:a16="http://schemas.microsoft.com/office/drawing/2014/main" val="208197841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4025645983"/>
                    </a:ext>
                  </a:extLst>
                </a:gridCol>
                <a:gridCol w="2378872">
                  <a:extLst>
                    <a:ext uri="{9D8B030D-6E8A-4147-A177-3AD203B41FA5}">
                      <a16:colId xmlns:a16="http://schemas.microsoft.com/office/drawing/2014/main" val="3277942200"/>
                    </a:ext>
                  </a:extLst>
                </a:gridCol>
              </a:tblGrid>
              <a:tr h="161230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 dirty="0">
                          <a:solidFill>
                            <a:srgbClr val="FF0000"/>
                          </a:solidFill>
                          <a:effectLst/>
                        </a:rPr>
                        <a:t>Event Classes</a:t>
                      </a: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 dirty="0">
                          <a:solidFill>
                            <a:srgbClr val="FF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 dirty="0">
                          <a:solidFill>
                            <a:srgbClr val="FF0000"/>
                          </a:solidFill>
                          <a:effectLst/>
                        </a:rPr>
                        <a:t>Listener Interface</a:t>
                      </a:r>
                    </a:p>
                  </a:txBody>
                  <a:tcPr marL="28791" marR="28791" marT="28791" marB="28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51148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D5941B7-C7B1-4BEA-BD79-5A2B341894B2}"/>
              </a:ext>
            </a:extLst>
          </p:cNvPr>
          <p:cNvSpPr/>
          <p:nvPr/>
        </p:nvSpPr>
        <p:spPr>
          <a:xfrm>
            <a:off x="-10510" y="0"/>
            <a:ext cx="7340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Important Events and Listeners  </a:t>
            </a:r>
          </a:p>
        </p:txBody>
      </p:sp>
    </p:spTree>
    <p:extLst>
      <p:ext uri="{BB962C8B-B14F-4D97-AF65-F5344CB8AC3E}">
        <p14:creationId xmlns:p14="http://schemas.microsoft.com/office/powerpoint/2010/main" val="240666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29799-5B34-4783-B4C3-32541D0E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Java </a:t>
            </a:r>
            <a:r>
              <a:rPr lang="en-GB" dirty="0">
                <a:solidFill>
                  <a:srgbClr val="FF0000"/>
                </a:solidFill>
              </a:rPr>
              <a:t>Swing</a:t>
            </a:r>
            <a:r>
              <a:rPr lang="en-GB" dirty="0"/>
              <a:t> is a part of </a:t>
            </a:r>
            <a:r>
              <a:rPr lang="en-GB" dirty="0">
                <a:solidFill>
                  <a:srgbClr val="FF0000"/>
                </a:solidFill>
              </a:rPr>
              <a:t>Java Foundation Classes (JFC)</a:t>
            </a:r>
            <a:r>
              <a:rPr lang="en-GB" dirty="0"/>
              <a:t> that is used </a:t>
            </a:r>
            <a:r>
              <a:rPr lang="en-GB" dirty="0">
                <a:solidFill>
                  <a:srgbClr val="FF0000"/>
                </a:solidFill>
              </a:rPr>
              <a:t>to create window-based applications.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Java Swing components are </a:t>
            </a:r>
            <a:r>
              <a:rPr lang="en-GB" dirty="0">
                <a:solidFill>
                  <a:srgbClr val="FF0000"/>
                </a:solidFill>
              </a:rPr>
              <a:t>platform independent.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It is built </a:t>
            </a:r>
            <a:r>
              <a:rPr lang="en-GB" dirty="0">
                <a:solidFill>
                  <a:srgbClr val="FF0000"/>
                </a:solidFill>
              </a:rPr>
              <a:t>on the top of </a:t>
            </a:r>
            <a:r>
              <a:rPr lang="en-GB" dirty="0"/>
              <a:t>AWT (Abstract Windowing Toolkit) API and entirely written in Java.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Java Swing provides better </a:t>
            </a:r>
            <a:r>
              <a:rPr lang="en-GB" dirty="0">
                <a:solidFill>
                  <a:srgbClr val="FF0000"/>
                </a:solidFill>
              </a:rPr>
              <a:t>lightweight components </a:t>
            </a:r>
            <a:r>
              <a:rPr lang="en-GB" dirty="0"/>
              <a:t>than AWT.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>
                <a:solidFill>
                  <a:srgbClr val="FF0000"/>
                </a:solidFill>
              </a:rPr>
              <a:t>javax.swing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package provides classes for Java Swing components such as </a:t>
            </a:r>
            <a:r>
              <a:rPr lang="en-GB" dirty="0" err="1">
                <a:solidFill>
                  <a:srgbClr val="FF0000"/>
                </a:solidFill>
              </a:rPr>
              <a:t>JButton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JTextField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JTextArea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JRadioButton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JCheckbox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JMenu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JColorChooser</a:t>
            </a:r>
            <a:r>
              <a:rPr lang="en-GB" dirty="0">
                <a:solidFill>
                  <a:srgbClr val="FF0000"/>
                </a:solidFill>
              </a:rPr>
              <a:t>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F86D-DA84-4CAC-9B3C-377839A9E0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indent="0"/>
            <a:r>
              <a:rPr lang="en-GB" dirty="0"/>
              <a:t>Swing</a:t>
            </a:r>
          </a:p>
        </p:txBody>
      </p:sp>
    </p:spTree>
    <p:extLst>
      <p:ext uri="{BB962C8B-B14F-4D97-AF65-F5344CB8AC3E}">
        <p14:creationId xmlns:p14="http://schemas.microsoft.com/office/powerpoint/2010/main" val="387104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66C7-D9C2-4777-BAD8-21292FD161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indent="0"/>
            <a:r>
              <a:rPr lang="en-GB" dirty="0"/>
              <a:t>Swing Hierarchy </a:t>
            </a:r>
          </a:p>
        </p:txBody>
      </p:sp>
      <p:pic>
        <p:nvPicPr>
          <p:cNvPr id="2050" name="Picture 2" descr="hierarchy of javax swing">
            <a:extLst>
              <a:ext uri="{FF2B5EF4-FFF2-40B4-BE49-F238E27FC236}">
                <a16:creationId xmlns:a16="http://schemas.microsoft.com/office/drawing/2014/main" id="{4538C197-455E-4602-9011-467F54F646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66" y="851501"/>
            <a:ext cx="6906419" cy="55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3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4413</TotalTime>
  <Words>760</Words>
  <Application>Microsoft Office PowerPoint</Application>
  <PresentationFormat>On-screen Show (4:3)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Object Oriented Programming  CS F213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918</cp:revision>
  <dcterms:created xsi:type="dcterms:W3CDTF">2011-09-14T09:42:05Z</dcterms:created>
  <dcterms:modified xsi:type="dcterms:W3CDTF">2020-12-13T06:21:28Z</dcterms:modified>
</cp:coreProperties>
</file>