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440" r:id="rId3"/>
    <p:sldId id="418" r:id="rId4"/>
    <p:sldId id="441" r:id="rId5"/>
    <p:sldId id="394" r:id="rId6"/>
    <p:sldId id="419" r:id="rId7"/>
    <p:sldId id="442" r:id="rId8"/>
    <p:sldId id="422" r:id="rId9"/>
    <p:sldId id="437" r:id="rId10"/>
    <p:sldId id="435" r:id="rId11"/>
    <p:sldId id="443" r:id="rId12"/>
    <p:sldId id="444" r:id="rId13"/>
    <p:sldId id="445" r:id="rId14"/>
    <p:sldId id="439" r:id="rId15"/>
    <p:sldId id="39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62" autoAdjust="0"/>
  </p:normalViewPr>
  <p:slideViewPr>
    <p:cSldViewPr>
      <p:cViewPr varScale="1">
        <p:scale>
          <a:sx n="61" d="100"/>
          <a:sy n="61" d="100"/>
        </p:scale>
        <p:origin x="16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Example%205%20JTextField.docx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Example%206%20JCheckBox.docx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Example%207%20JRadioButton.docx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Example%208%20JComboBox.docx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Example%209_10%20JMenuBar,%20JMenu%20and%20JMenuItem.docx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e.iitkgp.ac.in/~dsamanta/java/ch10.htm" TargetMode="External"/><Relationship Id="rId2" Type="http://schemas.openxmlformats.org/officeDocument/2006/relationships/hyperlink" Target="https://www.javatpoint.com/java-swing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tudytonight.com/java/java-swing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Example%201%20JPanel.docx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Example%202_3%20JButton.docx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Example%204%20JLabel.docx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29799-5B34-4783-B4C3-32541D0E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The object of a </a:t>
            </a:r>
            <a:r>
              <a:rPr lang="en-GB" sz="2400" dirty="0" err="1">
                <a:solidFill>
                  <a:srgbClr val="FF0000"/>
                </a:solidFill>
              </a:rPr>
              <a:t>JTextField</a:t>
            </a:r>
            <a:r>
              <a:rPr lang="en-GB" sz="2400" dirty="0"/>
              <a:t> class is a text component that </a:t>
            </a:r>
            <a:r>
              <a:rPr lang="en-GB" sz="2400" dirty="0">
                <a:solidFill>
                  <a:srgbClr val="FF0000"/>
                </a:solidFill>
              </a:rPr>
              <a:t>allows the editing of a single line text.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It </a:t>
            </a:r>
            <a:r>
              <a:rPr lang="en-GB" sz="2400" dirty="0">
                <a:solidFill>
                  <a:srgbClr val="FF0000"/>
                </a:solidFill>
              </a:rPr>
              <a:t>inherits </a:t>
            </a:r>
            <a:r>
              <a:rPr lang="en-GB" sz="2400" dirty="0" err="1">
                <a:solidFill>
                  <a:srgbClr val="FF0000"/>
                </a:solidFill>
              </a:rPr>
              <a:t>JTextComponent</a:t>
            </a:r>
            <a:r>
              <a:rPr lang="en-GB" sz="2400" dirty="0">
                <a:solidFill>
                  <a:srgbClr val="FF0000"/>
                </a:solidFill>
              </a:rPr>
              <a:t> class</a:t>
            </a:r>
            <a:r>
              <a:rPr lang="en-GB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hlinkClick r:id="rId2" action="ppaction://hlinkfile"/>
              </a:rPr>
              <a:t>Example 5 (</a:t>
            </a:r>
            <a:r>
              <a:rPr lang="en-GB" sz="2400" dirty="0" err="1">
                <a:hlinkClick r:id="rId2" action="ppaction://hlinkfile"/>
              </a:rPr>
              <a:t>JTextField</a:t>
            </a:r>
            <a:r>
              <a:rPr lang="en-GB" sz="2400" dirty="0">
                <a:hlinkClick r:id="rId2" action="ppaction://hlinkfile"/>
              </a:rPr>
              <a:t>)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F86D-DA84-4CAC-9B3C-377839A9E0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indent="0"/>
            <a:r>
              <a:rPr lang="en-GB" dirty="0" err="1"/>
              <a:t>JTextField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D2E779-4E8A-48D7-924F-B9CCBA5D7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54489"/>
              </p:ext>
            </p:extLst>
          </p:nvPr>
        </p:nvGraphicFramePr>
        <p:xfrm>
          <a:off x="182164" y="2069059"/>
          <a:ext cx="8839200" cy="3844168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4218564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256891171"/>
                    </a:ext>
                  </a:extLst>
                </a:gridCol>
              </a:tblGrid>
              <a:tr h="47126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 or Methods</a:t>
                      </a:r>
                    </a:p>
                  </a:txBody>
                  <a:tcPr marL="113512" marR="113512" marT="113512" marB="1135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3512" marR="113512" marT="113512" marB="1135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36608"/>
                  </a:ext>
                </a:extLst>
              </a:tr>
              <a:tr h="400125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JTextField()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new TextField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154150"/>
                  </a:ext>
                </a:extLst>
              </a:tr>
              <a:tr h="657984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JTextField(String text)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new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TextField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initialized with the specified text.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36333"/>
                  </a:ext>
                </a:extLst>
              </a:tr>
              <a:tr h="916832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addActionListener(ActionListener l)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add the specified action listener to receive action events from this textfield.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967551"/>
                  </a:ext>
                </a:extLst>
              </a:tr>
              <a:tr h="658973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Action getAction()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currently set Action for this ActionEvent source, or null if no Action is set.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385128"/>
                  </a:ext>
                </a:extLst>
              </a:tr>
              <a:tr h="540768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</a:t>
                      </a:r>
                      <a:r>
                        <a:rPr lang="en-GB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setFont</a:t>
                      </a: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(Font f)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the current font.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94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04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29799-5B34-4783-B4C3-32541D0E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>
                <a:solidFill>
                  <a:srgbClr val="FF0000"/>
                </a:solidFill>
              </a:rPr>
              <a:t>JCheckBox</a:t>
            </a:r>
            <a:r>
              <a:rPr lang="en-GB" dirty="0"/>
              <a:t> class is used to create a checkbox. It is used to </a:t>
            </a:r>
            <a:r>
              <a:rPr lang="en-GB" dirty="0">
                <a:solidFill>
                  <a:srgbClr val="FF0000"/>
                </a:solidFill>
              </a:rPr>
              <a:t>turn an option on (true) or off (false).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Clicking on a </a:t>
            </a:r>
            <a:r>
              <a:rPr lang="en-GB" dirty="0" err="1"/>
              <a:t>CheckBox</a:t>
            </a:r>
            <a:r>
              <a:rPr lang="en-GB" dirty="0"/>
              <a:t> changes its state from "on" to "off" or from "off" to "on ".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 inherits JToggleButton 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file"/>
              </a:rPr>
              <a:t>Example 6 (</a:t>
            </a:r>
            <a:r>
              <a:rPr lang="en-GB" dirty="0" err="1">
                <a:hlinkClick r:id="rId2" action="ppaction://hlinkfile"/>
              </a:rPr>
              <a:t>JCheckBox</a:t>
            </a:r>
            <a:r>
              <a:rPr lang="en-GB" dirty="0">
                <a:hlinkClick r:id="rId2" action="ppaction://hlinkfile"/>
              </a:rPr>
              <a:t>)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F86D-DA84-4CAC-9B3C-377839A9E0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indent="0"/>
            <a:r>
              <a:rPr lang="en-GB" dirty="0" err="1"/>
              <a:t>JCheckBox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23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29799-5B34-4783-B4C3-32541D0E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>
                <a:solidFill>
                  <a:srgbClr val="FF0000"/>
                </a:solidFill>
              </a:rPr>
              <a:t>JRadioButton</a:t>
            </a:r>
            <a:r>
              <a:rPr lang="en-GB" dirty="0"/>
              <a:t> class is used to create a radio button.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 is </a:t>
            </a:r>
            <a:r>
              <a:rPr lang="en-GB" dirty="0">
                <a:solidFill>
                  <a:srgbClr val="FF0000"/>
                </a:solidFill>
              </a:rPr>
              <a:t>used to choose one option from multiple options</a:t>
            </a:r>
            <a:r>
              <a:rPr lang="en-GB" dirty="0"/>
              <a:t>. It is widely used in exam systems or quiz.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 should be added in </a:t>
            </a:r>
            <a:r>
              <a:rPr lang="en-GB" dirty="0" err="1">
                <a:solidFill>
                  <a:srgbClr val="FF0000"/>
                </a:solidFill>
              </a:rPr>
              <a:t>ButtonGroup</a:t>
            </a:r>
            <a:r>
              <a:rPr lang="en-GB" dirty="0"/>
              <a:t> to select one radio button only.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file"/>
              </a:rPr>
              <a:t>Example 7 (</a:t>
            </a:r>
            <a:r>
              <a:rPr lang="en-GB" dirty="0" err="1">
                <a:hlinkClick r:id="rId2" action="ppaction://hlinkfile"/>
              </a:rPr>
              <a:t>JRadioButton</a:t>
            </a:r>
            <a:r>
              <a:rPr lang="en-GB" dirty="0">
                <a:hlinkClick r:id="rId2" action="ppaction://hlinkfile"/>
              </a:rPr>
              <a:t>)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F86D-DA84-4CAC-9B3C-377839A9E0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indent="0"/>
            <a:r>
              <a:rPr lang="en-GB" dirty="0" err="1"/>
              <a:t>JRadioButton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28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29799-5B34-4783-B4C3-32541D0E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object of Choice class is used to show popup menu of choices.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 inherits JComponent 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file"/>
              </a:rPr>
              <a:t>Example 8 (JComboBox)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F86D-DA84-4CAC-9B3C-377839A9E0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indent="0"/>
            <a:r>
              <a:rPr lang="en-GB" dirty="0"/>
              <a:t>JComboBox</a:t>
            </a:r>
          </a:p>
        </p:txBody>
      </p:sp>
    </p:spTree>
    <p:extLst>
      <p:ext uri="{BB962C8B-B14F-4D97-AF65-F5344CB8AC3E}">
        <p14:creationId xmlns:p14="http://schemas.microsoft.com/office/powerpoint/2010/main" val="1527985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9BEB8A-6692-4F36-A8FE-2CBFC34A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>
                <a:solidFill>
                  <a:srgbClr val="FF0000"/>
                </a:solidFill>
              </a:rPr>
              <a:t>JMenuBar</a:t>
            </a:r>
            <a:r>
              <a:rPr lang="en-GB" dirty="0"/>
              <a:t> class is used to display </a:t>
            </a:r>
            <a:r>
              <a:rPr lang="en-GB" dirty="0" err="1"/>
              <a:t>menubar</a:t>
            </a:r>
            <a:r>
              <a:rPr lang="en-GB" dirty="0"/>
              <a:t> on the window or frame. It may have several menus.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object of </a:t>
            </a:r>
            <a:r>
              <a:rPr lang="en-GB" dirty="0" err="1">
                <a:solidFill>
                  <a:srgbClr val="FF0000"/>
                </a:solidFill>
              </a:rPr>
              <a:t>JMenu</a:t>
            </a:r>
            <a:r>
              <a:rPr lang="en-GB" dirty="0"/>
              <a:t> class is a pull down menu component which is displayed from the menu bar. It inherits the </a:t>
            </a:r>
            <a:r>
              <a:rPr lang="en-GB" dirty="0" err="1"/>
              <a:t>JMenuItem</a:t>
            </a:r>
            <a:r>
              <a:rPr lang="en-GB" dirty="0"/>
              <a:t>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object of </a:t>
            </a:r>
            <a:r>
              <a:rPr lang="en-GB" dirty="0" err="1">
                <a:solidFill>
                  <a:srgbClr val="FF0000"/>
                </a:solidFill>
              </a:rPr>
              <a:t>JMenuItem</a:t>
            </a:r>
            <a:r>
              <a:rPr lang="en-GB" dirty="0"/>
              <a:t> class adds a simple </a:t>
            </a:r>
            <a:r>
              <a:rPr lang="en-GB" dirty="0" err="1"/>
              <a:t>labeled</a:t>
            </a:r>
            <a:r>
              <a:rPr lang="en-GB" dirty="0"/>
              <a:t> menu item. The items used in a menu must belong to the </a:t>
            </a:r>
            <a:r>
              <a:rPr lang="en-GB" dirty="0" err="1"/>
              <a:t>JMenuItem</a:t>
            </a:r>
            <a:r>
              <a:rPr lang="en-GB" dirty="0"/>
              <a:t> or any of its subclass.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file"/>
              </a:rPr>
              <a:t>Example 9 and 10 (</a:t>
            </a:r>
            <a:r>
              <a:rPr lang="en-GB" dirty="0" err="1">
                <a:hlinkClick r:id="rId2" action="ppaction://hlinkfile"/>
              </a:rPr>
              <a:t>JMenuBar</a:t>
            </a:r>
            <a:r>
              <a:rPr lang="en-GB" dirty="0">
                <a:hlinkClick r:id="rId2" action="ppaction://hlinkfile"/>
              </a:rPr>
              <a:t>, </a:t>
            </a:r>
            <a:r>
              <a:rPr lang="en-GB" dirty="0" err="1">
                <a:hlinkClick r:id="rId2" action="ppaction://hlinkfile"/>
              </a:rPr>
              <a:t>JMenu</a:t>
            </a:r>
            <a:r>
              <a:rPr lang="en-GB" dirty="0">
                <a:hlinkClick r:id="rId2" action="ppaction://hlinkfile"/>
              </a:rPr>
              <a:t> and </a:t>
            </a:r>
            <a:r>
              <a:rPr lang="en-GB" dirty="0" err="1">
                <a:hlinkClick r:id="rId2" action="ppaction://hlinkfile"/>
              </a:rPr>
              <a:t>JMenuItem</a:t>
            </a:r>
            <a:r>
              <a:rPr lang="en-GB" dirty="0">
                <a:hlinkClick r:id="rId2" action="ppaction://hlinkfile"/>
              </a:rPr>
              <a:t>)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D60B-A779-403E-A1B0-407D23C6C6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indent="0"/>
            <a:r>
              <a:rPr lang="en-GB" sz="3200" dirty="0" err="1"/>
              <a:t>JMenuBar</a:t>
            </a:r>
            <a:r>
              <a:rPr lang="en-GB" sz="3200" dirty="0"/>
              <a:t>, </a:t>
            </a:r>
            <a:r>
              <a:rPr lang="en-GB" sz="3200" dirty="0" err="1"/>
              <a:t>JMenu</a:t>
            </a:r>
            <a:r>
              <a:rPr lang="en-GB" sz="3200" dirty="0"/>
              <a:t> and </a:t>
            </a:r>
            <a:r>
              <a:rPr lang="en-GB" sz="3200" dirty="0" err="1"/>
              <a:t>JMenuItem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3732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85712-CAF3-4435-91DA-5A09605B4C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3679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3CAB-199D-44FE-A15C-49D62C52F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Swing Components and Containers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JPanel</a:t>
            </a: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JButton</a:t>
            </a: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JLabel</a:t>
            </a: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JTextField</a:t>
            </a: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JCheckBox</a:t>
            </a: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JRadioButton</a:t>
            </a: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JComboBox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JMenuBar</a:t>
            </a:r>
            <a:r>
              <a:rPr lang="en-GB" dirty="0"/>
              <a:t>, </a:t>
            </a:r>
            <a:r>
              <a:rPr lang="en-GB" dirty="0" err="1"/>
              <a:t>JMenu</a:t>
            </a:r>
            <a:r>
              <a:rPr lang="en-GB" dirty="0"/>
              <a:t> and </a:t>
            </a:r>
            <a:r>
              <a:rPr lang="en-GB" dirty="0" err="1"/>
              <a:t>JMenuItem</a:t>
            </a: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sz="800" dirty="0"/>
          </a:p>
          <a:p>
            <a:pPr marL="0" indent="0"/>
            <a:endParaRPr lang="en-GB" sz="800" dirty="0"/>
          </a:p>
          <a:p>
            <a:pPr marL="0" indent="0"/>
            <a:endParaRPr lang="en-GB" sz="800" dirty="0"/>
          </a:p>
          <a:p>
            <a:pPr marL="0" indent="0"/>
            <a:endParaRPr lang="en-GB" sz="800" dirty="0"/>
          </a:p>
          <a:p>
            <a:pPr marL="0" indent="0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82692-12AC-4FCF-ABAF-3E7DAC6F1E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Contents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47D514-867E-4843-9DFE-8B979540A2E9}"/>
              </a:ext>
            </a:extLst>
          </p:cNvPr>
          <p:cNvSpPr/>
          <p:nvPr/>
        </p:nvSpPr>
        <p:spPr>
          <a:xfrm>
            <a:off x="5562600" y="5912446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Sources (Slide 3 to 16):</a:t>
            </a:r>
          </a:p>
          <a:p>
            <a:r>
              <a:rPr lang="en-GB" sz="800" dirty="0">
                <a:hlinkClick r:id="rId2"/>
              </a:rPr>
              <a:t>https://www.javatpoint.com/java-swing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https://cse.iitkgp.ac.in/~dsamanta/java/ch10.htm</a:t>
            </a:r>
            <a:endParaRPr lang="en-GB" sz="800" dirty="0"/>
          </a:p>
          <a:p>
            <a:r>
              <a:rPr lang="en-GB" sz="800" dirty="0">
                <a:hlinkClick r:id="rId4"/>
              </a:rPr>
              <a:t>https://www.studytonight.com/java/java-swing.php</a:t>
            </a:r>
            <a:r>
              <a:rPr lang="en-GB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745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6"/>
            <a:ext cx="8779672" cy="629726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dirty="0">
                <a:solidFill>
                  <a:srgbClr val="FF0000"/>
                </a:solidFill>
              </a:rPr>
              <a:t>component</a:t>
            </a:r>
            <a:r>
              <a:rPr lang="en-GB" dirty="0"/>
              <a:t> is an independent visual control.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Java Swing Framework contains a large set of these components which provide rich functionalities and allow high level of customization.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They all are </a:t>
            </a:r>
            <a:r>
              <a:rPr lang="en-GB" dirty="0">
                <a:solidFill>
                  <a:srgbClr val="FF0000"/>
                </a:solidFill>
              </a:rPr>
              <a:t>derived from JComponent class</a:t>
            </a:r>
            <a:r>
              <a:rPr lang="en-GB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All these components are </a:t>
            </a:r>
            <a:r>
              <a:rPr lang="en-GB" dirty="0">
                <a:solidFill>
                  <a:srgbClr val="FF0000"/>
                </a:solidFill>
              </a:rPr>
              <a:t>lightweight components</a:t>
            </a:r>
            <a:r>
              <a:rPr lang="en-GB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This class provides some common functionality like </a:t>
            </a:r>
            <a:r>
              <a:rPr lang="en-GB" dirty="0">
                <a:solidFill>
                  <a:srgbClr val="FF0000"/>
                </a:solidFill>
              </a:rPr>
              <a:t>pluggable look and feel, support for accessibility, drag and drop, layout</a:t>
            </a:r>
            <a:r>
              <a:rPr lang="en-GB" dirty="0"/>
              <a:t>, etc.</a:t>
            </a:r>
            <a:endParaRPr lang="en-US" altLang="en-US" sz="32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8601"/>
            <a:ext cx="7315200" cy="228599"/>
          </a:xfrm>
        </p:spPr>
        <p:txBody>
          <a:bodyPr>
            <a:noAutofit/>
          </a:bodyPr>
          <a:lstStyle/>
          <a:p>
            <a:r>
              <a:rPr lang="en-GB" sz="3200" dirty="0"/>
              <a:t>Swing Components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109215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539F78-A519-4614-BA69-C89566F1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container holds a group of components. It provides a space where a component can be managed and displayed. Containers are of two types: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/>
              <a:t>Top level Containers</a:t>
            </a:r>
            <a:endParaRPr lang="en-GB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/>
              <a:t>It inherits Component and Container of AWT.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/>
              <a:t>It cannot be contained within other containers.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/>
              <a:t>Heavyweight.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/>
              <a:t>Example: </a:t>
            </a:r>
            <a:r>
              <a:rPr lang="en-GB" dirty="0" err="1"/>
              <a:t>JFrame</a:t>
            </a:r>
            <a:r>
              <a:rPr lang="en-GB" dirty="0"/>
              <a:t>, </a:t>
            </a:r>
            <a:r>
              <a:rPr lang="en-GB" dirty="0" err="1"/>
              <a:t>JDialog</a:t>
            </a:r>
            <a:r>
              <a:rPr lang="en-GB" dirty="0"/>
              <a:t>, </a:t>
            </a:r>
            <a:r>
              <a:rPr lang="en-GB" dirty="0" err="1"/>
              <a:t>JApplet</a:t>
            </a: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/>
              <a:t>Lightweight Containers</a:t>
            </a:r>
            <a:endParaRPr lang="en-GB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/>
              <a:t>It inherits JComponent class.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/>
              <a:t>It is a general purpose container.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/>
              <a:t>It can be used to organize related components together.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/>
              <a:t>Example: </a:t>
            </a:r>
            <a:r>
              <a:rPr lang="en-GB" dirty="0" err="1"/>
              <a:t>JPanel</a:t>
            </a:r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DEBE-B836-4262-9866-4EDB66BF2A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11449"/>
            <a:ext cx="6536528" cy="363845"/>
          </a:xfrm>
        </p:spPr>
        <p:txBody>
          <a:bodyPr>
            <a:normAutofit fontScale="25000" lnSpcReduction="20000"/>
          </a:bodyPr>
          <a:lstStyle/>
          <a:p>
            <a:r>
              <a:rPr lang="en-GB" sz="12800" dirty="0"/>
              <a:t>Swing Components and Containers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824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>
                <a:solidFill>
                  <a:srgbClr val="FF0000"/>
                </a:solidFill>
              </a:rPr>
              <a:t>JPanel</a:t>
            </a:r>
            <a:r>
              <a:rPr lang="en-GB" dirty="0"/>
              <a:t> is a </a:t>
            </a:r>
            <a:r>
              <a:rPr lang="en-GB" dirty="0">
                <a:solidFill>
                  <a:srgbClr val="FF0000"/>
                </a:solidFill>
              </a:rPr>
              <a:t>simplest container class</a:t>
            </a:r>
            <a:r>
              <a:rPr lang="en-GB" dirty="0"/>
              <a:t>.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It provides space in which an application can attach any other component.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It inherits the </a:t>
            </a:r>
            <a:r>
              <a:rPr lang="en-GB" dirty="0" err="1"/>
              <a:t>JComponents</a:t>
            </a:r>
            <a:r>
              <a:rPr lang="en-GB" dirty="0"/>
              <a:t> class.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file"/>
              </a:rPr>
              <a:t>Example 1 (</a:t>
            </a:r>
            <a:r>
              <a:rPr lang="en-GB" dirty="0" err="1">
                <a:hlinkClick r:id="rId2" action="ppaction://hlinkfile"/>
              </a:rPr>
              <a:t>JPanel</a:t>
            </a:r>
            <a:r>
              <a:rPr lang="en-GB" dirty="0">
                <a:hlinkClick r:id="rId2" action="ppaction://hlinkfile"/>
              </a:rPr>
              <a:t>)</a:t>
            </a:r>
            <a:endParaRPr lang="en-GB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 err="1"/>
              <a:t>JPanel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FEDD3E-1E95-4D6A-9CDF-B06C044F4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20974"/>
              </p:ext>
            </p:extLst>
          </p:nvPr>
        </p:nvGraphicFramePr>
        <p:xfrm>
          <a:off x="152400" y="2540872"/>
          <a:ext cx="8839200" cy="3144273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504700545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1952025612"/>
                    </a:ext>
                  </a:extLst>
                </a:gridCol>
              </a:tblGrid>
              <a:tr h="49945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3512" marR="113512" marT="113512" marB="1135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3512" marR="113512" marT="113512" marB="1135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175800"/>
                  </a:ext>
                </a:extLst>
              </a:tr>
              <a:tr h="968633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JPanel()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create a new JPanel with a double buffer and a flow layout.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88161"/>
                  </a:ext>
                </a:extLst>
              </a:tr>
              <a:tr h="968633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JPanel(boolean isDoubleBuffered)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create a new JPanel with FlowLayout and the specified buffering strategy.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179416"/>
                  </a:ext>
                </a:extLst>
              </a:tr>
              <a:tr h="696205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JPanel(LayoutManager layout)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create a new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JPanel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with the specified layout manager.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00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01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89337"/>
            <a:ext cx="8839200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>
                <a:solidFill>
                  <a:srgbClr val="FF0000"/>
                </a:solidFill>
              </a:rPr>
              <a:t>JButton</a:t>
            </a:r>
            <a:r>
              <a:rPr lang="en-GB" dirty="0"/>
              <a:t> class is used to create a </a:t>
            </a:r>
            <a:r>
              <a:rPr lang="en-GB" dirty="0" err="1"/>
              <a:t>labeled</a:t>
            </a:r>
            <a:r>
              <a:rPr lang="en-GB" dirty="0"/>
              <a:t> button that has platform independent implementation.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application result in some action when the button is pushed.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file"/>
              </a:rPr>
              <a:t>Example 2 and 3 (</a:t>
            </a:r>
            <a:r>
              <a:rPr lang="en-GB" dirty="0" err="1">
                <a:hlinkClick r:id="rId2" action="ppaction://hlinkfile"/>
              </a:rPr>
              <a:t>JButton</a:t>
            </a:r>
            <a:r>
              <a:rPr lang="en-GB" dirty="0">
                <a:hlinkClick r:id="rId2" action="ppaction://hlinkfile"/>
              </a:rPr>
              <a:t>)</a:t>
            </a:r>
            <a:endParaRPr lang="en-GB" dirty="0"/>
          </a:p>
          <a:p>
            <a:pPr marL="0" indent="0"/>
            <a:r>
              <a:rPr lang="en-GB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 err="1"/>
              <a:t>JButton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2666FF-7DF8-452B-821B-3A24B67D1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67786"/>
              </p:ext>
            </p:extLst>
          </p:nvPr>
        </p:nvGraphicFramePr>
        <p:xfrm>
          <a:off x="304800" y="2724804"/>
          <a:ext cx="8229600" cy="2601308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63451125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835586154"/>
                    </a:ext>
                  </a:extLst>
                </a:gridCol>
              </a:tblGrid>
              <a:tr h="49945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3512" marR="113512" marT="113512" marB="1135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3512" marR="113512" marT="113512" marB="1135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78167"/>
                  </a:ext>
                </a:extLst>
              </a:tr>
              <a:tr h="696205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JButton()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creates a button with no text and icon.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53012"/>
                  </a:ext>
                </a:extLst>
              </a:tr>
              <a:tr h="696205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JButton(String s)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creates a button with the specified text.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292575"/>
                  </a:ext>
                </a:extLst>
              </a:tr>
              <a:tr h="696205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JButton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(Icon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creates a button with the specified icon object.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748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45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EBD259-5446-4117-A83A-A786A0329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157922"/>
              </p:ext>
            </p:extLst>
          </p:nvPr>
        </p:nvGraphicFramePr>
        <p:xfrm>
          <a:off x="211928" y="801053"/>
          <a:ext cx="8779672" cy="5410200"/>
        </p:xfrm>
        <a:graphic>
          <a:graphicData uri="http://schemas.openxmlformats.org/drawingml/2006/table">
            <a:tbl>
              <a:tblPr/>
              <a:tblGrid>
                <a:gridCol w="4389836">
                  <a:extLst>
                    <a:ext uri="{9D8B030D-6E8A-4147-A177-3AD203B41FA5}">
                      <a16:colId xmlns:a16="http://schemas.microsoft.com/office/drawing/2014/main" val="2754325014"/>
                    </a:ext>
                  </a:extLst>
                </a:gridCol>
                <a:gridCol w="4389836">
                  <a:extLst>
                    <a:ext uri="{9D8B030D-6E8A-4147-A177-3AD203B41FA5}">
                      <a16:colId xmlns:a16="http://schemas.microsoft.com/office/drawing/2014/main" val="41581766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653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setText(String s)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specified text on button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31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 getText()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return the text of the button.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456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setEnabled(boolean b)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enable or disable the button.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52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setIcon(Icon b)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the specified Icon on the button.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20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Icon getIcon()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get the Icon of the button.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422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setMnemonic(int a)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the mnemonic on the button.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92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addActionListener(ActionListener a)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add the </a:t>
                      </a:r>
                      <a:r>
                        <a:rPr lang="en-GB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</a:rPr>
                        <a:t>action listener</a:t>
                      </a: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to this object.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189391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3066-B4C8-4267-B2EA-AA29065655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 err="1"/>
              <a:t>JButton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36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29799-5B34-4783-B4C3-32541D0E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object of </a:t>
            </a:r>
            <a:r>
              <a:rPr lang="en-GB" dirty="0" err="1">
                <a:solidFill>
                  <a:srgbClr val="FF0000"/>
                </a:solidFill>
              </a:rPr>
              <a:t>JLabel</a:t>
            </a:r>
            <a:r>
              <a:rPr lang="en-GB" dirty="0"/>
              <a:t> class is a component for placing text in a container.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 is used to </a:t>
            </a:r>
            <a:r>
              <a:rPr lang="en-GB" dirty="0">
                <a:solidFill>
                  <a:srgbClr val="FF0000"/>
                </a:solidFill>
              </a:rPr>
              <a:t>display a single line of read only text</a:t>
            </a:r>
            <a:r>
              <a:rPr lang="en-GB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text can be changed by an application but a user cannot edit it directly.</a:t>
            </a:r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F86D-DA84-4CAC-9B3C-377839A9E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569872" cy="363845"/>
          </a:xfrm>
        </p:spPr>
        <p:txBody>
          <a:bodyPr>
            <a:noAutofit/>
          </a:bodyPr>
          <a:lstStyle/>
          <a:p>
            <a:r>
              <a:rPr lang="en-GB" dirty="0" err="1"/>
              <a:t>JLabel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178CB7-4976-4CBD-A06D-539438097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0490"/>
              </p:ext>
            </p:extLst>
          </p:nvPr>
        </p:nvGraphicFramePr>
        <p:xfrm>
          <a:off x="457200" y="3200918"/>
          <a:ext cx="8229600" cy="2875628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702782267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3731899134"/>
                    </a:ext>
                  </a:extLst>
                </a:gridCol>
              </a:tblGrid>
              <a:tr h="42196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3512" marR="113512" marT="113512" marB="1135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3512" marR="113512" marT="113512" marB="1135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32690"/>
                  </a:ext>
                </a:extLst>
              </a:tr>
              <a:tr h="82003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JLabel()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JLabel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instance with no image and with an empty string for the title.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481933"/>
                  </a:ext>
                </a:extLst>
              </a:tr>
              <a:tr h="589152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JLabel(String s)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JLabel instance with the specified text.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89994"/>
                  </a:ext>
                </a:extLst>
              </a:tr>
              <a:tr h="589152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JLabel(Icon i)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JLabel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instance with the specified image.</a:t>
                      </a:r>
                    </a:p>
                  </a:txBody>
                  <a:tcPr marL="75674" marR="75674" marT="75674" marB="75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110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70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5941B7-C7B1-4BEA-BD79-5A2B341894B2}"/>
              </a:ext>
            </a:extLst>
          </p:cNvPr>
          <p:cNvSpPr/>
          <p:nvPr/>
        </p:nvSpPr>
        <p:spPr>
          <a:xfrm>
            <a:off x="-10510" y="0"/>
            <a:ext cx="19030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JLabel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506D0C-4AF6-4F3D-8A74-6EC079807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784854"/>
              </p:ext>
            </p:extLst>
          </p:nvPr>
        </p:nvGraphicFramePr>
        <p:xfrm>
          <a:off x="211928" y="914400"/>
          <a:ext cx="8703472" cy="4008120"/>
        </p:xfrm>
        <a:graphic>
          <a:graphicData uri="http://schemas.openxmlformats.org/drawingml/2006/table">
            <a:tbl>
              <a:tblPr/>
              <a:tblGrid>
                <a:gridCol w="4351736">
                  <a:extLst>
                    <a:ext uri="{9D8B030D-6E8A-4147-A177-3AD203B41FA5}">
                      <a16:colId xmlns:a16="http://schemas.microsoft.com/office/drawing/2014/main" val="2186079009"/>
                    </a:ext>
                  </a:extLst>
                </a:gridCol>
                <a:gridCol w="4351736">
                  <a:extLst>
                    <a:ext uri="{9D8B030D-6E8A-4147-A177-3AD203B41FA5}">
                      <a16:colId xmlns:a16="http://schemas.microsoft.com/office/drawing/2014/main" val="3705333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708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 getText()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 returns the text string that a label displays.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70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setText(String text)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defines the single line of text this component will display.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939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setHorizontalAlignment(int alignment)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sets the alignment of the label's contents along the X axis.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5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Icon getIcon()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graphic image that the label displays.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30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 getHorizontalAlignment()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alignment of the label's contents along the X axis.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34124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E97AAA-B2C1-4526-9A81-99B92A7D4E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39AE6-7801-4CCA-94FC-CA69975964ED}"/>
              </a:ext>
            </a:extLst>
          </p:cNvPr>
          <p:cNvSpPr/>
          <p:nvPr/>
        </p:nvSpPr>
        <p:spPr>
          <a:xfrm>
            <a:off x="211928" y="5316658"/>
            <a:ext cx="3573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Example 4 (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JLabel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)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66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4708</TotalTime>
  <Words>1059</Words>
  <Application>Microsoft Office PowerPoint</Application>
  <PresentationFormat>On-screen Show (4:3)</PresentationFormat>
  <Paragraphs>192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verdana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961</cp:revision>
  <dcterms:created xsi:type="dcterms:W3CDTF">2011-09-14T09:42:05Z</dcterms:created>
  <dcterms:modified xsi:type="dcterms:W3CDTF">2020-12-14T09:11:39Z</dcterms:modified>
</cp:coreProperties>
</file>