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0" r:id="rId2"/>
    <p:sldId id="313" r:id="rId3"/>
    <p:sldId id="418" r:id="rId4"/>
    <p:sldId id="394" r:id="rId5"/>
    <p:sldId id="423" r:id="rId6"/>
    <p:sldId id="419" r:id="rId7"/>
    <p:sldId id="422" r:id="rId8"/>
    <p:sldId id="420" r:id="rId9"/>
    <p:sldId id="421" r:id="rId10"/>
    <p:sldId id="424" r:id="rId11"/>
    <p:sldId id="425" r:id="rId12"/>
    <p:sldId id="426" r:id="rId13"/>
    <p:sldId id="427" r:id="rId14"/>
    <p:sldId id="428" r:id="rId15"/>
    <p:sldId id="429" r:id="rId16"/>
    <p:sldId id="430" r:id="rId17"/>
    <p:sldId id="431" r:id="rId18"/>
    <p:sldId id="432" r:id="rId19"/>
    <p:sldId id="433" r:id="rId20"/>
    <p:sldId id="434" r:id="rId21"/>
    <p:sldId id="39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62" autoAdjust="0"/>
  </p:normalViewPr>
  <p:slideViewPr>
    <p:cSldViewPr>
      <p:cViewPr varScale="1">
        <p:scale>
          <a:sx n="61" d="100"/>
          <a:sy n="61" d="100"/>
        </p:scale>
        <p:origin x="16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5D780-9A2E-4B0A-9BC0-EB98530F16B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6D650-78DF-4806-9D67-9002F9D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99378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356859" y="2567941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Dubai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Campus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C439E90-FE6F-4799-86C8-AC7DEA6F4B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77D05-5339-4A86-A36C-13A77F6541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8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928" y="789337"/>
            <a:ext cx="8779672" cy="570788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/>
            </a:lvl3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11430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Third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700427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211928" y="169555"/>
            <a:ext cx="6324600" cy="363845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304800" y="845097"/>
            <a:ext cx="4038600" cy="555570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610100" y="851887"/>
            <a:ext cx="4381500" cy="554891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35886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405" y="832066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405" y="1668596"/>
            <a:ext cx="4040188" cy="46255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5800" y="885966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11" y="1838927"/>
            <a:ext cx="4041775" cy="4455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299" y="735886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-7848"/>
            <a:ext cx="6324600" cy="700544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092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53658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-11317" y="735886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s.upenn.edu/~matuszek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3810000"/>
            <a:ext cx="6248400" cy="1524000"/>
          </a:xfrm>
        </p:spPr>
        <p:txBody>
          <a:bodyPr/>
          <a:lstStyle/>
          <a:p>
            <a:pPr algn="ctr"/>
            <a:r>
              <a:rPr lang="en-US" dirty="0"/>
              <a:t>Object Oriented Programming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CS F213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C181A-9676-4F45-8C92-E54D07C85F8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Example 1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82E0E2B-82CF-499B-9FAD-668DBB99F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063824"/>
            <a:ext cx="8763000" cy="36946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//Example 1: Using Runnable interface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000" dirty="0" err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RunnableDemo</a:t>
            </a:r>
            <a:r>
              <a:rPr lang="en-US" altLang="en-US" sz="20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lang="en-US" altLang="en-US" sz="20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private Thread 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private String </a:t>
            </a:r>
            <a:r>
              <a:rPr lang="en-US" altLang="en-US" sz="2000" dirty="0" err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threadName</a:t>
            </a:r>
            <a:r>
              <a:rPr lang="en-US" altLang="en-US" sz="20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dirty="0" err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RunnableDemo</a:t>
            </a:r>
            <a:r>
              <a:rPr lang="en-US" altLang="en-US" sz="20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String name)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 dirty="0" err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threadName</a:t>
            </a:r>
            <a:r>
              <a:rPr lang="en-US" altLang="en-US" sz="20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name;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 dirty="0" err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("Creating " +  </a:t>
            </a:r>
            <a:r>
              <a:rPr lang="en-US" altLang="en-US" sz="2000" dirty="0" err="1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threadName</a:t>
            </a:r>
            <a:r>
              <a:rPr lang="en-US" altLang="en-US" sz="20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14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AEDC9-1CD0-4C94-B3CE-AD8021DE65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Example 1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257391A-A2BE-4388-96B3-4A06A5C156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593" y="827025"/>
            <a:ext cx="9049407" cy="55412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"Running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"Thread: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// Let the thread sleep for a while.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"Thread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	interrupted."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"Thread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exiting."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706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F96A3D-543E-49BD-B741-24AC048C1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58694-0736-4219-AAE2-AC9FE9B742B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Example 1</a:t>
            </a:r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BF36B9-3B99-472F-8FE4-80FF956FB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44" y="990600"/>
            <a:ext cx="8340745" cy="307906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"Starting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 (this,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threadName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t.start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496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BCDBC-97B0-4693-AB8E-82DD9463F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8BD56-53C2-4FE5-B055-0CA8C9F1528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Example 1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148BD89-AB80-4927-8998-A7156222E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34" y="1120027"/>
            <a:ext cx="4878284" cy="4617945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TestThread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RunnableDemo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RunnableDemo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"Thread-	1"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R1.start();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RunnableDemo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R2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RunnableDemo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"Thread-	2"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R2.start();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6F4D22-7142-4EE5-96EB-C234B48A89A3}"/>
              </a:ext>
            </a:extLst>
          </p:cNvPr>
          <p:cNvSpPr/>
          <p:nvPr/>
        </p:nvSpPr>
        <p:spPr>
          <a:xfrm>
            <a:off x="5192106" y="1118524"/>
            <a:ext cx="3874788" cy="532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Creating Thread-1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Starting Thread-1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Creating Thread-2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Starting Thread-2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Running Thread-1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Thread: Thread-1, 4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Running Thread-2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Thread: Thread-2, 4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Thread: Thread-1, 3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Thread: Thread-2, 3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Thread: Thread-1, 2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Thread: Thread-2, 2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Thread: Thread-1, 1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Thread: Thread-2, 1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Thread Thread-1 exiting.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Thread Thread-2 exiting.</a:t>
            </a:r>
          </a:p>
        </p:txBody>
      </p:sp>
    </p:spTree>
    <p:extLst>
      <p:ext uri="{BB962C8B-B14F-4D97-AF65-F5344CB8AC3E}">
        <p14:creationId xmlns:p14="http://schemas.microsoft.com/office/powerpoint/2010/main" val="2211190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707884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Extending a Thread Class</a:t>
            </a:r>
          </a:p>
          <a:p>
            <a:pPr lvl="1"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rgbClr val="7030A0"/>
                </a:solidFill>
              </a:rPr>
              <a:t>Step 1: O</a:t>
            </a:r>
            <a:r>
              <a:rPr lang="en-GB" sz="2600" dirty="0"/>
              <a:t>verride </a:t>
            </a:r>
            <a:r>
              <a:rPr lang="en-GB" sz="2600" b="1" dirty="0"/>
              <a:t>run( )</a:t>
            </a:r>
            <a:r>
              <a:rPr lang="en-GB" sz="2600" dirty="0"/>
              <a:t> method available in Thread class</a:t>
            </a:r>
          </a:p>
          <a:p>
            <a:pPr lvl="2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GB" sz="2400" dirty="0"/>
              <a:t>run() is an </a:t>
            </a:r>
            <a:r>
              <a:rPr lang="en-GB" sz="2400" dirty="0">
                <a:solidFill>
                  <a:srgbClr val="FF0000"/>
                </a:solidFill>
              </a:rPr>
              <a:t>entry point </a:t>
            </a:r>
            <a:r>
              <a:rPr lang="en-GB" sz="2400" dirty="0"/>
              <a:t>for the thread and put </a:t>
            </a:r>
            <a:r>
              <a:rPr lang="en-GB" sz="2400" dirty="0">
                <a:solidFill>
                  <a:srgbClr val="FF0000"/>
                </a:solidFill>
              </a:rPr>
              <a:t>required logic </a:t>
            </a:r>
            <a:r>
              <a:rPr lang="en-GB" sz="2400" dirty="0"/>
              <a:t>inside it.</a:t>
            </a:r>
          </a:p>
          <a:p>
            <a:pPr lvl="1"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rgbClr val="7030A0"/>
                </a:solidFill>
              </a:rPr>
              <a:t>Step 2 : </a:t>
            </a:r>
            <a:r>
              <a:rPr lang="en-GB" sz="2600" dirty="0"/>
              <a:t>Start thread object by calling </a:t>
            </a:r>
            <a:r>
              <a:rPr lang="en-GB" sz="2600" b="1" dirty="0">
                <a:solidFill>
                  <a:srgbClr val="FF0000"/>
                </a:solidFill>
              </a:rPr>
              <a:t>start()</a:t>
            </a:r>
            <a:r>
              <a:rPr lang="en-GB" sz="2600" dirty="0"/>
              <a:t> method, which executes a call to run( ) method.</a:t>
            </a:r>
          </a:p>
          <a:p>
            <a:pPr algn="just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298" y="185321"/>
            <a:ext cx="6705600" cy="2876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Creating thread in Java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2819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D5D32B-F37C-477D-874F-0C5364EC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5101-9F71-490F-AACA-31CC0E2497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69555"/>
            <a:ext cx="6324600" cy="363845"/>
          </a:xfrm>
        </p:spPr>
        <p:txBody>
          <a:bodyPr>
            <a:noAutofit/>
          </a:bodyPr>
          <a:lstStyle/>
          <a:p>
            <a:r>
              <a:rPr lang="en-GB" dirty="0"/>
              <a:t>Example 2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3D2440-D5CE-4843-8835-5A8A1FBB2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20" y="1024952"/>
            <a:ext cx="9107213" cy="2771286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ThreadDemo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Thread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ThreadDemo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"Creating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682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AEDC9-1CD0-4C94-B3CE-AD8021DE65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Example 2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257391A-A2BE-4388-96B3-4A06A5C156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593" y="827025"/>
            <a:ext cx="9049407" cy="55412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"Running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"Thread: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// Let the thread sleep for a while.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"Thread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	interrupted."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"Thread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	exiting."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349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F96A3D-543E-49BD-B741-24AC048C1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58694-0736-4219-AAE2-AC9FE9B742B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Example 2</a:t>
            </a:r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BF36B9-3B99-472F-8FE4-80FF956FB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44" y="990600"/>
            <a:ext cx="8340745" cy="307906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"Starting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 (this,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threadName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t.start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334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BCDBC-97B0-4693-AB8E-82DD9463F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8BD56-53C2-4FE5-B055-0CA8C9F1528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Example 2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148BD89-AB80-4927-8998-A7156222E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34" y="1120027"/>
            <a:ext cx="4878284" cy="4617945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TestThread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ThreadDemo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ThreadDemo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"Thread-	1"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1.start();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ThreadDemo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T2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ThreadDemo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"Thread-	2"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2.start();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6F4D22-7142-4EE5-96EB-C234B48A89A3}"/>
              </a:ext>
            </a:extLst>
          </p:cNvPr>
          <p:cNvSpPr/>
          <p:nvPr/>
        </p:nvSpPr>
        <p:spPr>
          <a:xfrm>
            <a:off x="5192106" y="1118524"/>
            <a:ext cx="3874788" cy="532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Creating Thread-1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Starting Thread-1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Creating Thread-2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Starting Thread-2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Running Thread-1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Thread: Thread-1, 4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Running Thread-2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Thread: Thread-2, 4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Thread: Thread-1, 3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Thread: Thread-2, 3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Thread: Thread-1, 2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Thread: Thread-2, 2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Thread: Thread-1, 1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Thread: Thread-2, 1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Thread Thread-1 exiting.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Thread Thread-2 exiting.</a:t>
            </a:r>
          </a:p>
        </p:txBody>
      </p:sp>
    </p:spTree>
    <p:extLst>
      <p:ext uri="{BB962C8B-B14F-4D97-AF65-F5344CB8AC3E}">
        <p14:creationId xmlns:p14="http://schemas.microsoft.com/office/powerpoint/2010/main" val="760234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852D7B-F33D-4BC2-A245-41F9C3FF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0000"/>
                </a:solidFill>
              </a:rPr>
              <a:t>public void start()</a:t>
            </a:r>
            <a:endParaRPr lang="en-GB" dirty="0">
              <a:solidFill>
                <a:srgbClr val="FF0000"/>
              </a:solidFill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Starts the thread in a separate path of execution, then invokes the run() method on this Thread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0000"/>
                </a:solidFill>
              </a:rPr>
              <a:t>public void run()</a:t>
            </a:r>
            <a:endParaRPr lang="en-GB" dirty="0">
              <a:solidFill>
                <a:srgbClr val="FF0000"/>
              </a:solidFill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If this Thread object was instantiated using a separate Runnable target, the run() method is invoked on that Runnable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0000"/>
                </a:solidFill>
              </a:rPr>
              <a:t>public final void </a:t>
            </a:r>
            <a:r>
              <a:rPr lang="en-GB" b="1" dirty="0" err="1">
                <a:solidFill>
                  <a:srgbClr val="FF0000"/>
                </a:solidFill>
              </a:rPr>
              <a:t>setName</a:t>
            </a:r>
            <a:r>
              <a:rPr lang="en-GB" b="1" dirty="0">
                <a:solidFill>
                  <a:srgbClr val="FF0000"/>
                </a:solidFill>
              </a:rPr>
              <a:t>(String name)</a:t>
            </a:r>
            <a:endParaRPr lang="en-GB" dirty="0">
              <a:solidFill>
                <a:srgbClr val="FF0000"/>
              </a:solidFill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Changes the name of the Thread object. There is also a </a:t>
            </a:r>
            <a:r>
              <a:rPr lang="en-GB" dirty="0" err="1"/>
              <a:t>getName</a:t>
            </a:r>
            <a:r>
              <a:rPr lang="en-GB" dirty="0"/>
              <a:t>() method for retrieving the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0000"/>
                </a:solidFill>
              </a:rPr>
              <a:t>public final void </a:t>
            </a:r>
            <a:r>
              <a:rPr lang="en-GB" b="1" dirty="0" err="1">
                <a:solidFill>
                  <a:srgbClr val="FF0000"/>
                </a:solidFill>
              </a:rPr>
              <a:t>setPriority</a:t>
            </a:r>
            <a:r>
              <a:rPr lang="en-GB" b="1" dirty="0">
                <a:solidFill>
                  <a:srgbClr val="FF0000"/>
                </a:solidFill>
              </a:rPr>
              <a:t>(int priority)</a:t>
            </a:r>
            <a:endParaRPr lang="en-GB" dirty="0">
              <a:solidFill>
                <a:srgbClr val="FF0000"/>
              </a:solidFill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Sets the priority of this Thread object. The possible values are between 1 and 10.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283BF-28D4-46A9-A478-384D7AF9893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Thread methods (important)</a:t>
            </a:r>
          </a:p>
        </p:txBody>
      </p:sp>
    </p:spTree>
    <p:extLst>
      <p:ext uri="{BB962C8B-B14F-4D97-AF65-F5344CB8AC3E}">
        <p14:creationId xmlns:p14="http://schemas.microsoft.com/office/powerpoint/2010/main" val="202565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0ADA7-3883-41F3-8105-810B7C22C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Life cycle of thread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Thread priorities and scheduling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Creating a thread in Java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Implementing Runnable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Extending Thread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Thread methods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/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E76543-22D7-42F5-AD71-14E142FE24B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78856"/>
            <a:ext cx="6324600" cy="363845"/>
          </a:xfrm>
        </p:spPr>
        <p:txBody>
          <a:bodyPr>
            <a:noAutofit/>
          </a:bodyPr>
          <a:lstStyle/>
          <a:p>
            <a:r>
              <a:rPr lang="en-GB" dirty="0"/>
              <a:t>Contents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AB8AF56-D4C0-45F4-B185-0E8601AFA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765125"/>
            <a:ext cx="8229600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900" dirty="0">
              <a:solidFill>
                <a:srgbClr val="1155CC"/>
              </a:solidFill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4EFB5A8-6B04-4C76-9D4F-9470B6BDB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997347"/>
            <a:ext cx="8229600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800" dirty="0">
                <a:solidFill>
                  <a:srgbClr val="1155CC"/>
                </a:solidFill>
                <a:cs typeface="Arial" panose="020B0604020202020204" pitchFamily="34" charset="0"/>
                <a:hlinkClick r:id="rId2"/>
              </a:rPr>
              <a:t>Sources (Slides 3 to 19): </a:t>
            </a:r>
          </a:p>
          <a:p>
            <a:pPr lvl="0"/>
            <a:r>
              <a:rPr lang="en-GB" altLang="en-US" sz="800" dirty="0">
                <a:solidFill>
                  <a:srgbClr val="1155CC"/>
                </a:solidFill>
                <a:cs typeface="Arial" panose="020B0604020202020204" pitchFamily="34" charset="0"/>
              </a:rPr>
              <a:t>Cay </a:t>
            </a:r>
            <a:r>
              <a:rPr lang="en-GB" altLang="en-US" sz="800" dirty="0" err="1">
                <a:solidFill>
                  <a:srgbClr val="1155CC"/>
                </a:solidFill>
                <a:cs typeface="Arial" panose="020B0604020202020204" pitchFamily="34" charset="0"/>
              </a:rPr>
              <a:t>Horstmann</a:t>
            </a:r>
            <a:r>
              <a:rPr lang="en-GB" altLang="en-US" sz="800" dirty="0">
                <a:solidFill>
                  <a:srgbClr val="1155CC"/>
                </a:solidFill>
                <a:cs typeface="Arial" panose="020B0604020202020204" pitchFamily="34" charset="0"/>
              </a:rPr>
              <a:t>, Object Oriented Design &amp; Patterns,  John Wiley &amp; Sons, 2006, 2nd Edition</a:t>
            </a:r>
          </a:p>
          <a:p>
            <a:pPr lvl="0"/>
            <a:r>
              <a:rPr lang="en-GB" altLang="en-US" sz="800" dirty="0">
                <a:solidFill>
                  <a:srgbClr val="1155CC"/>
                </a:solidFill>
                <a:cs typeface="Arial" panose="020B0604020202020204" pitchFamily="34" charset="0"/>
              </a:rPr>
              <a:t>https://www.tutorialspoint.com/java/java_multithreading.htm</a:t>
            </a:r>
          </a:p>
          <a:p>
            <a:pPr lvl="0"/>
            <a:r>
              <a:rPr lang="en-GB" altLang="en-US" sz="800" dirty="0">
                <a:solidFill>
                  <a:srgbClr val="1155CC"/>
                </a:solidFill>
                <a:cs typeface="Arial" panose="020B0604020202020204" pitchFamily="34" charset="0"/>
              </a:rPr>
              <a:t>https://www.w3schools.com/java/java_threads.asp</a:t>
            </a:r>
          </a:p>
          <a:p>
            <a:pPr lvl="0"/>
            <a:r>
              <a:rPr lang="en-GB" altLang="en-US" sz="800" dirty="0">
                <a:solidFill>
                  <a:srgbClr val="1155CC"/>
                </a:solidFill>
                <a:cs typeface="Arial" panose="020B0604020202020204" pitchFamily="34" charset="0"/>
              </a:rPr>
              <a:t>https://www.geeksforgeeks.org/multithreading-in-java/</a:t>
            </a:r>
          </a:p>
          <a:p>
            <a:pPr lvl="0"/>
            <a:r>
              <a:rPr lang="en-GB" altLang="en-US" sz="800" dirty="0">
                <a:solidFill>
                  <a:srgbClr val="1155CC"/>
                </a:solidFill>
                <a:cs typeface="Arial" panose="020B0604020202020204" pitchFamily="34" charset="0"/>
              </a:rPr>
              <a:t>http://pages.cs.wisc.edu/~mattmcc/cs537/notes</a:t>
            </a:r>
          </a:p>
          <a:p>
            <a:pPr lvl="0"/>
            <a:r>
              <a:rPr lang="en-GB" altLang="en-US" sz="800" dirty="0">
                <a:solidFill>
                  <a:srgbClr val="1155CC"/>
                </a:solidFill>
                <a:cs typeface="Arial" panose="020B0604020202020204" pitchFamily="34" charset="0"/>
              </a:rPr>
              <a:t>https://www.hubberspot.com/2012/08/how-life-cycle-of-thread-in-works-in.html</a:t>
            </a:r>
          </a:p>
          <a:p>
            <a:pPr lvl="0"/>
            <a:r>
              <a:rPr lang="en-GB" altLang="en-US" sz="800" dirty="0">
                <a:solidFill>
                  <a:srgbClr val="1155CC"/>
                </a:solidFill>
                <a:cs typeface="Arial" panose="020B0604020202020204" pitchFamily="34" charset="0"/>
              </a:rPr>
              <a:t>http://www.cse.lehigh.edu/~glennb/oose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034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CFB4EB-5AD8-48F4-9625-5FC858F0B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0000"/>
                </a:solidFill>
              </a:rPr>
              <a:t>public final </a:t>
            </a:r>
            <a:r>
              <a:rPr lang="en-GB" b="1" dirty="0" err="1">
                <a:solidFill>
                  <a:srgbClr val="FF0000"/>
                </a:solidFill>
              </a:rPr>
              <a:t>boolean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isAlive</a:t>
            </a:r>
            <a:r>
              <a:rPr lang="en-GB" b="1" dirty="0">
                <a:solidFill>
                  <a:srgbClr val="FF0000"/>
                </a:solidFill>
              </a:rPr>
              <a:t>()</a:t>
            </a:r>
            <a:endParaRPr lang="en-GB" dirty="0">
              <a:solidFill>
                <a:srgbClr val="FF0000"/>
              </a:solidFill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Returns true if the thread is alive, which is any time after the thread has been started but before it runs to completion.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0000"/>
                </a:solidFill>
              </a:rPr>
              <a:t>public static void sleep(long </a:t>
            </a:r>
            <a:r>
              <a:rPr lang="en-GB" b="1" dirty="0" err="1">
                <a:solidFill>
                  <a:srgbClr val="FF0000"/>
                </a:solidFill>
              </a:rPr>
              <a:t>millisec</a:t>
            </a:r>
            <a:r>
              <a:rPr lang="en-GB" b="1" dirty="0">
                <a:solidFill>
                  <a:srgbClr val="FF0000"/>
                </a:solidFill>
              </a:rPr>
              <a:t>)</a:t>
            </a:r>
            <a:endParaRPr lang="en-GB" dirty="0">
              <a:solidFill>
                <a:srgbClr val="FF0000"/>
              </a:solidFill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Causes the currently running thread to block for at least the specified number of milliseconds.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0000"/>
                </a:solidFill>
              </a:rPr>
              <a:t>public final void </a:t>
            </a:r>
            <a:r>
              <a:rPr lang="en-GB" b="1" dirty="0" err="1">
                <a:solidFill>
                  <a:srgbClr val="FF0000"/>
                </a:solidFill>
              </a:rPr>
              <a:t>setDaemon</a:t>
            </a:r>
            <a:r>
              <a:rPr lang="en-GB" b="1" dirty="0">
                <a:solidFill>
                  <a:srgbClr val="FF0000"/>
                </a:solidFill>
              </a:rPr>
              <a:t>(</a:t>
            </a:r>
            <a:r>
              <a:rPr lang="en-GB" b="1" dirty="0" err="1">
                <a:solidFill>
                  <a:srgbClr val="FF0000"/>
                </a:solidFill>
              </a:rPr>
              <a:t>boolean</a:t>
            </a:r>
            <a:r>
              <a:rPr lang="en-GB" b="1" dirty="0">
                <a:solidFill>
                  <a:srgbClr val="FF0000"/>
                </a:solidFill>
              </a:rPr>
              <a:t> on)</a:t>
            </a:r>
            <a:endParaRPr lang="en-GB" dirty="0">
              <a:solidFill>
                <a:srgbClr val="FF0000"/>
              </a:solidFill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A parameter of true denotes this Thread as a daemon thread.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Daemon thread is a low priority thread that runs in background to perform tasks such as garbage collection.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0000"/>
                </a:solidFill>
              </a:rPr>
              <a:t>public void interrupt()</a:t>
            </a:r>
            <a:endParaRPr lang="en-GB" dirty="0">
              <a:solidFill>
                <a:srgbClr val="FF0000"/>
              </a:solidFill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Interrupts this thread, causing it to continue execution if it was blocked for any reason.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0000"/>
                </a:solidFill>
              </a:rPr>
              <a:t>public static void yield()</a:t>
            </a:r>
            <a:endParaRPr lang="en-GB" dirty="0">
              <a:solidFill>
                <a:srgbClr val="FF0000"/>
              </a:solidFill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Causes the currently running thread to yield to any other threads of the same priority that are waiting to be scheduled.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569DA-CE32-475C-AF1C-17BE3B7B175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Thread methods (important)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1836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85712-CAF3-4435-91DA-5A09605B4C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3679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6"/>
            <a:ext cx="8779672" cy="629726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What is </a:t>
            </a:r>
            <a:r>
              <a:rPr lang="en-US" altLang="en-US" b="1" dirty="0">
                <a:solidFill>
                  <a:srgbClr val="FF0000"/>
                </a:solidFill>
              </a:rPr>
              <a:t>thread</a:t>
            </a:r>
            <a:r>
              <a:rPr lang="en-US" altLang="en-US" dirty="0"/>
              <a:t> ?</a:t>
            </a:r>
          </a:p>
          <a:p>
            <a:pPr marL="85725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Individual and separate unit of execution that is part of a process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Multiple threads (</a:t>
            </a:r>
            <a:r>
              <a:rPr lang="en-US" altLang="en-US" sz="2000" b="1" dirty="0">
                <a:solidFill>
                  <a:srgbClr val="FF0000"/>
                </a:solidFill>
              </a:rPr>
              <a:t>multi-threading</a:t>
            </a:r>
            <a:r>
              <a:rPr lang="en-US" altLang="en-US" sz="2000" dirty="0"/>
              <a:t>) can work together to accomplish a common goal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Example: </a:t>
            </a:r>
          </a:p>
          <a:p>
            <a:pPr lvl="3">
              <a:lnSpc>
                <a:spcPct val="90000"/>
              </a:lnSpc>
            </a:pPr>
            <a:r>
              <a:rPr lang="en-GB" altLang="en-US" sz="1800" dirty="0"/>
              <a:t>Video Game example: one thread for graphics, one thread for user interaction, one thread for networking.</a:t>
            </a:r>
          </a:p>
          <a:p>
            <a:pPr lvl="3">
              <a:lnSpc>
                <a:spcPct val="90000"/>
              </a:lnSpc>
            </a:pPr>
            <a:endParaRPr lang="en-GB" altLang="en-US" dirty="0"/>
          </a:p>
          <a:p>
            <a:pPr lvl="3">
              <a:lnSpc>
                <a:spcPct val="90000"/>
              </a:lnSpc>
            </a:pPr>
            <a:endParaRPr lang="en-GB" altLang="en-US" dirty="0"/>
          </a:p>
          <a:p>
            <a:pPr lvl="3">
              <a:lnSpc>
                <a:spcPct val="90000"/>
              </a:lnSpc>
            </a:pPr>
            <a:endParaRPr lang="en-GB" altLang="en-US" dirty="0"/>
          </a:p>
          <a:p>
            <a:pPr lvl="3">
              <a:lnSpc>
                <a:spcPct val="90000"/>
              </a:lnSpc>
            </a:pPr>
            <a:endParaRPr lang="en-GB" altLang="en-US" dirty="0"/>
          </a:p>
          <a:p>
            <a:pPr lvl="3">
              <a:lnSpc>
                <a:spcPct val="90000"/>
              </a:lnSpc>
            </a:pPr>
            <a:endParaRPr lang="en-GB" altLang="en-US" dirty="0"/>
          </a:p>
          <a:p>
            <a:pPr lvl="3">
              <a:lnSpc>
                <a:spcPct val="90000"/>
              </a:lnSpc>
            </a:pPr>
            <a:endParaRPr lang="en-US" altLang="zh-TW" sz="1800" dirty="0"/>
          </a:p>
          <a:p>
            <a:pPr lvl="3">
              <a:lnSpc>
                <a:spcPct val="90000"/>
              </a:lnSpc>
            </a:pPr>
            <a:endParaRPr lang="en-US" altLang="zh-TW" sz="1800" dirty="0"/>
          </a:p>
          <a:p>
            <a:pPr lvl="3">
              <a:lnSpc>
                <a:spcPct val="90000"/>
              </a:lnSpc>
            </a:pPr>
            <a:r>
              <a:rPr lang="en-US" altLang="zh-TW" sz="1800" dirty="0"/>
              <a:t>In a Web browser we may do the following tasks at the same time: scroll a page, download an image, play sound, print a page. </a:t>
            </a:r>
          </a:p>
          <a:p>
            <a:pPr lvl="3">
              <a:lnSpc>
                <a:spcPct val="90000"/>
              </a:lnSpc>
            </a:pPr>
            <a:endParaRPr lang="en-GB" altLang="en-US" dirty="0"/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298" y="185321"/>
            <a:ext cx="6705600" cy="2876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Introduction</a:t>
            </a:r>
            <a:endParaRPr lang="en-GB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D6CD93D-D477-4F9B-B4E4-6405FE8B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581400"/>
            <a:ext cx="3338552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5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70788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A </a:t>
            </a:r>
            <a:r>
              <a:rPr lang="en-GB" dirty="0">
                <a:solidFill>
                  <a:srgbClr val="FF0000"/>
                </a:solidFill>
              </a:rPr>
              <a:t>multi-threaded program 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Contains two or more parts that can run concurrently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Each part can handle a different task at the same time making optimal use of the available resources specially when your computer has multiple CPUs.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Multi-threading enables you to write in a way where multiple activities can proceed concurrently in the same program.</a:t>
            </a:r>
            <a:endParaRPr lang="en-US" altLang="zh-TW" sz="2400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298" y="185321"/>
            <a:ext cx="6705600" cy="2876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01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0F7F7A-D48E-438A-9B1D-C91642B0C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08323-4DDF-4E79-BFD6-02264F6D916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Life cycle of thread (1)</a:t>
            </a:r>
          </a:p>
        </p:txBody>
      </p:sp>
      <p:pic>
        <p:nvPicPr>
          <p:cNvPr id="3074" name="Picture 2" descr="life+cycle+of+a+thread+in+java">
            <a:extLst>
              <a:ext uri="{FF2B5EF4-FFF2-40B4-BE49-F238E27FC236}">
                <a16:creationId xmlns:a16="http://schemas.microsoft.com/office/drawing/2014/main" id="{EBC2AF26-25F5-48D8-8E9C-D2BDA7BAF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50626"/>
            <a:ext cx="7696200" cy="564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988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89337"/>
            <a:ext cx="8839200" cy="570788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New (Born) state</a:t>
            </a:r>
          </a:p>
          <a:p>
            <a:pPr lvl="1"/>
            <a:r>
              <a:rPr lang="en-US" altLang="en-US" dirty="0"/>
              <a:t>Thread just created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start</a:t>
            </a:r>
            <a:r>
              <a:rPr lang="en-US" altLang="en-US" dirty="0"/>
              <a:t> called, enters ready state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Runnable state (Running state)</a:t>
            </a:r>
          </a:p>
          <a:p>
            <a:pPr lvl="1"/>
            <a:r>
              <a:rPr lang="en-US" altLang="en-US" dirty="0"/>
              <a:t>Highest-priority ready thread enters running state</a:t>
            </a:r>
          </a:p>
          <a:p>
            <a:pPr lvl="1"/>
            <a:r>
              <a:rPr lang="en-US" altLang="en-US" dirty="0"/>
              <a:t>System assigns processor to thread (thread begins executing)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run</a:t>
            </a:r>
            <a:r>
              <a:rPr lang="en-US" altLang="en-US" dirty="0"/>
              <a:t> completes or terminates, enters dead state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Terminate (Dead) state</a:t>
            </a:r>
          </a:p>
          <a:p>
            <a:pPr lvl="1"/>
            <a:r>
              <a:rPr lang="en-US" altLang="en-US" dirty="0"/>
              <a:t>Thread marked to be removed by system</a:t>
            </a:r>
          </a:p>
          <a:p>
            <a:pPr lvl="1"/>
            <a:r>
              <a:rPr lang="en-US" altLang="en-US" dirty="0"/>
              <a:t>Entered when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run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terminates or throws uncaught exception</a:t>
            </a:r>
          </a:p>
          <a:p>
            <a:endParaRPr lang="en-US" alt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298" y="185321"/>
            <a:ext cx="6705600" cy="2876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Life cycle of thread (2)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145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329799-5B34-4783-B4C3-32541D0ED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Blocked state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Entered from running state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Blocked thread cannot use processor, even if available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Common reason for blocked state - waiting on I/O request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Waiting state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Entered when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wait</a:t>
            </a:r>
            <a:r>
              <a:rPr lang="en-US" altLang="en-US" dirty="0"/>
              <a:t> called in an object thread is accessing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One waiting thread becomes ready when object calls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notify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notifyAll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- all waiting threads become ready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Other state</a:t>
            </a:r>
          </a:p>
          <a:p>
            <a:pPr marL="85725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Sleeping state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Entered when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sleep</a:t>
            </a:r>
            <a:r>
              <a:rPr lang="en-US" altLang="en-US" dirty="0"/>
              <a:t> method called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Cannot use processor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Enters ready state after sleep time expires</a:t>
            </a: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7F86D-DA84-4CAC-9B3C-377839A9E0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Life cycle of thread (3)</a:t>
            </a:r>
          </a:p>
        </p:txBody>
      </p:sp>
    </p:spTree>
    <p:extLst>
      <p:ext uri="{BB962C8B-B14F-4D97-AF65-F5344CB8AC3E}">
        <p14:creationId xmlns:p14="http://schemas.microsoft.com/office/powerpoint/2010/main" val="148470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707884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All Java applications are multithreaded</a:t>
            </a:r>
          </a:p>
          <a:p>
            <a:pPr lvl="1"/>
            <a:r>
              <a:rPr lang="en-US" altLang="en-US" dirty="0"/>
              <a:t>Threads have priority from 1 to 10</a:t>
            </a:r>
          </a:p>
          <a:p>
            <a:pPr lvl="2"/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Thread.MIN_PRIORITY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- 1</a:t>
            </a:r>
          </a:p>
          <a:p>
            <a:pPr lvl="2"/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Thread.NORM_PRIORITY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- 5</a:t>
            </a:r>
            <a:r>
              <a:rPr lang="en-US" altLang="en-US" dirty="0">
                <a:solidFill>
                  <a:srgbClr val="FF0000"/>
                </a:solidFill>
              </a:rPr>
              <a:t> (default)</a:t>
            </a:r>
          </a:p>
          <a:p>
            <a:pPr lvl="2"/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Thread.MAX_PRIORITY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- 10</a:t>
            </a:r>
          </a:p>
          <a:p>
            <a:pPr lvl="2"/>
            <a:r>
              <a:rPr lang="en-US" altLang="en-US" dirty="0"/>
              <a:t>New threads inherit priority of thread that created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FF0000"/>
                </a:solidFill>
              </a:rPr>
              <a:t>Timeslicing</a:t>
            </a:r>
            <a:endParaRPr lang="en-US" altLang="en-US" dirty="0">
              <a:solidFill>
                <a:srgbClr val="FF0000"/>
              </a:solidFill>
            </a:endParaRPr>
          </a:p>
          <a:p>
            <a:pPr lvl="1"/>
            <a:r>
              <a:rPr lang="en-US" altLang="en-US" dirty="0"/>
              <a:t>Each thread gets a quantum of processor time to execute</a:t>
            </a:r>
          </a:p>
          <a:p>
            <a:pPr lvl="2"/>
            <a:r>
              <a:rPr lang="en-US" altLang="en-US" dirty="0"/>
              <a:t>After time is up, processor given to next thread of equal priority (if available)</a:t>
            </a:r>
          </a:p>
          <a:p>
            <a:pPr lvl="1"/>
            <a:r>
              <a:rPr lang="en-US" altLang="en-US" dirty="0"/>
              <a:t>Without </a:t>
            </a:r>
            <a:r>
              <a:rPr lang="en-US" altLang="en-US" dirty="0" err="1"/>
              <a:t>timeslicing</a:t>
            </a:r>
            <a:r>
              <a:rPr lang="en-US" altLang="en-US" dirty="0"/>
              <a:t>, each thread of equal priority runs to completion.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0000"/>
                </a:solidFill>
              </a:rPr>
              <a:t>Java scheduler</a:t>
            </a:r>
          </a:p>
          <a:p>
            <a:pPr lvl="1"/>
            <a:r>
              <a:rPr lang="en-US" altLang="en-US" dirty="0"/>
              <a:t>Keeps highest-priority thread running at all times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 err="1"/>
              <a:t>timeslicing</a:t>
            </a:r>
            <a:r>
              <a:rPr lang="en-US" altLang="en-US" dirty="0"/>
              <a:t> available, ensure equal priority threads execute in round-robin fashion</a:t>
            </a:r>
          </a:p>
          <a:p>
            <a:pPr lvl="1"/>
            <a:r>
              <a:rPr lang="en-US" altLang="en-US" dirty="0"/>
              <a:t>New high priority threads could postpone execution of lower priority threads</a:t>
            </a:r>
          </a:p>
          <a:p>
            <a:endParaRPr lang="en-US" altLang="en-US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52552" y="273050"/>
            <a:ext cx="7239000" cy="175458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Thread Priorities and Scheduling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480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B23F13-7AA7-4096-A829-290FD98D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707884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dirty="0"/>
              <a:t>Implementing </a:t>
            </a:r>
            <a:r>
              <a:rPr lang="en-GB" b="1" dirty="0">
                <a:solidFill>
                  <a:srgbClr val="FF0000"/>
                </a:solidFill>
              </a:rPr>
              <a:t>Runnable</a:t>
            </a:r>
            <a:r>
              <a:rPr lang="en-GB" dirty="0"/>
              <a:t> interface</a:t>
            </a:r>
          </a:p>
          <a:p>
            <a:pPr lvl="1"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rgbClr val="7030A0"/>
                </a:solidFill>
              </a:rPr>
              <a:t>Step 1: </a:t>
            </a:r>
            <a:r>
              <a:rPr lang="en-GB" sz="2600" dirty="0"/>
              <a:t>Implement a </a:t>
            </a:r>
            <a:r>
              <a:rPr lang="en-GB" sz="2600" b="1" dirty="0">
                <a:solidFill>
                  <a:srgbClr val="FF0000"/>
                </a:solidFill>
              </a:rPr>
              <a:t>run() </a:t>
            </a:r>
            <a:r>
              <a:rPr lang="en-GB" sz="2600" dirty="0"/>
              <a:t>method provided by a </a:t>
            </a:r>
            <a:r>
              <a:rPr lang="en-GB" sz="2600" b="1" dirty="0"/>
              <a:t>Runnable</a:t>
            </a:r>
            <a:r>
              <a:rPr lang="en-GB" sz="2600" dirty="0"/>
              <a:t> interface.</a:t>
            </a:r>
          </a:p>
          <a:p>
            <a:pPr lvl="2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GB" sz="2200" dirty="0"/>
              <a:t>run() is an </a:t>
            </a:r>
            <a:r>
              <a:rPr lang="en-GB" sz="2200" dirty="0">
                <a:solidFill>
                  <a:srgbClr val="FF0000"/>
                </a:solidFill>
              </a:rPr>
              <a:t>entry point </a:t>
            </a:r>
            <a:r>
              <a:rPr lang="en-GB" sz="2200" dirty="0"/>
              <a:t>for the thread and put </a:t>
            </a:r>
            <a:r>
              <a:rPr lang="en-GB" sz="2200" dirty="0">
                <a:solidFill>
                  <a:srgbClr val="FF0000"/>
                </a:solidFill>
              </a:rPr>
              <a:t>required logic </a:t>
            </a:r>
            <a:r>
              <a:rPr lang="en-GB" sz="2200" dirty="0"/>
              <a:t>inside it.</a:t>
            </a:r>
          </a:p>
          <a:p>
            <a:pPr lvl="1"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rgbClr val="7030A0"/>
                </a:solidFill>
              </a:rPr>
              <a:t>Step 2 : </a:t>
            </a:r>
            <a:r>
              <a:rPr lang="en-GB" sz="2600" dirty="0"/>
              <a:t>Instantiate a Thread object using the below constructor,</a:t>
            </a:r>
          </a:p>
          <a:p>
            <a:pPr lvl="2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rgbClr val="00B050"/>
                </a:solidFill>
              </a:rPr>
              <a:t>Thread(Runnable </a:t>
            </a:r>
            <a:r>
              <a:rPr lang="en-GB" sz="2000" b="1" dirty="0" err="1">
                <a:solidFill>
                  <a:srgbClr val="00B050"/>
                </a:solidFill>
              </a:rPr>
              <a:t>threadObj</a:t>
            </a:r>
            <a:r>
              <a:rPr lang="en-GB" sz="2000" b="1" dirty="0">
                <a:solidFill>
                  <a:srgbClr val="00B050"/>
                </a:solidFill>
              </a:rPr>
              <a:t>, String </a:t>
            </a:r>
            <a:r>
              <a:rPr lang="en-GB" sz="2000" b="1" dirty="0" err="1">
                <a:solidFill>
                  <a:srgbClr val="00B050"/>
                </a:solidFill>
              </a:rPr>
              <a:t>threadName</a:t>
            </a:r>
            <a:r>
              <a:rPr lang="en-GB" sz="2000" b="1" dirty="0">
                <a:solidFill>
                  <a:srgbClr val="00B050"/>
                </a:solidFill>
              </a:rPr>
              <a:t>);</a:t>
            </a:r>
          </a:p>
          <a:p>
            <a:pPr lvl="2"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GB" sz="2200" dirty="0"/>
              <a:t>where, </a:t>
            </a:r>
            <a:r>
              <a:rPr lang="en-GB" sz="2200" dirty="0" err="1">
                <a:solidFill>
                  <a:srgbClr val="FF0000"/>
                </a:solidFill>
              </a:rPr>
              <a:t>threadObj</a:t>
            </a:r>
            <a:r>
              <a:rPr lang="en-GB" sz="2200" dirty="0"/>
              <a:t> is an instance of a class that implements the 	Runnable 	interface and 	</a:t>
            </a:r>
            <a:r>
              <a:rPr lang="en-GB" sz="2200" dirty="0" err="1">
                <a:solidFill>
                  <a:srgbClr val="FF0000"/>
                </a:solidFill>
              </a:rPr>
              <a:t>threadName</a:t>
            </a:r>
            <a:r>
              <a:rPr lang="en-GB" sz="2200" dirty="0"/>
              <a:t> is the name given to the 	new thread.</a:t>
            </a:r>
          </a:p>
          <a:p>
            <a:pPr lvl="1"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2600" dirty="0">
                <a:solidFill>
                  <a:srgbClr val="7030A0"/>
                </a:solidFill>
              </a:rPr>
              <a:t>Step 3: </a:t>
            </a:r>
            <a:r>
              <a:rPr lang="en-GB" sz="2600" dirty="0"/>
              <a:t>Start thread object by calling </a:t>
            </a:r>
            <a:r>
              <a:rPr lang="en-GB" sz="2600" b="1" dirty="0">
                <a:solidFill>
                  <a:srgbClr val="FF0000"/>
                </a:solidFill>
              </a:rPr>
              <a:t>start()</a:t>
            </a:r>
            <a:r>
              <a:rPr lang="en-GB" sz="2600" dirty="0"/>
              <a:t> method, which executes a call to run( ) method.</a:t>
            </a:r>
          </a:p>
          <a:p>
            <a:pPr algn="just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98E6-BA4B-48AB-B123-A291903CA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298" y="185321"/>
            <a:ext cx="6705600" cy="2876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Creating thread in Java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090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4123</TotalTime>
  <Words>1647</Words>
  <Application>Microsoft Office PowerPoint</Application>
  <PresentationFormat>On-screen Show (4:3)</PresentationFormat>
  <Paragraphs>249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新細明體</vt:lpstr>
      <vt:lpstr>Arial</vt:lpstr>
      <vt:lpstr>Calibri</vt:lpstr>
      <vt:lpstr>Courier New</vt:lpstr>
      <vt:lpstr>Wingdings</vt:lpstr>
      <vt:lpstr>Office Theme</vt:lpstr>
      <vt:lpstr>Object Oriented Programming  CS F213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Nand Kumar</dc:creator>
  <cp:lastModifiedBy>Pranav Mothabhau Pawar</cp:lastModifiedBy>
  <cp:revision>862</cp:revision>
  <dcterms:created xsi:type="dcterms:W3CDTF">2011-09-14T09:42:05Z</dcterms:created>
  <dcterms:modified xsi:type="dcterms:W3CDTF">2020-12-10T05:13:10Z</dcterms:modified>
</cp:coreProperties>
</file>