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0" r:id="rId2"/>
    <p:sldId id="418" r:id="rId3"/>
    <p:sldId id="394" r:id="rId4"/>
    <p:sldId id="419" r:id="rId5"/>
    <p:sldId id="422" r:id="rId6"/>
    <p:sldId id="435" r:id="rId7"/>
    <p:sldId id="436" r:id="rId8"/>
    <p:sldId id="39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162" autoAdjust="0"/>
  </p:normalViewPr>
  <p:slideViewPr>
    <p:cSldViewPr>
      <p:cViewPr varScale="1">
        <p:scale>
          <a:sx n="61" d="100"/>
          <a:sy n="61" d="100"/>
        </p:scale>
        <p:origin x="16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9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5D780-9A2E-4B0A-9BC0-EB98530F16B7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C6D650-78DF-4806-9D67-9002F9D55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67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799378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356859" y="2567941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Dubai</a:t>
            </a:r>
            <a:r>
              <a:rPr lang="en-US" sz="900" baseline="0" dirty="0">
                <a:solidFill>
                  <a:srgbClr val="101141"/>
                </a:solidFill>
                <a:latin typeface="Arial"/>
                <a:cs typeface="Arial"/>
              </a:rPr>
              <a:t>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Campus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CC439E90-FE6F-4799-86C8-AC7DEA6F4B2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77D05-5339-4A86-A36C-13A77F6541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480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details comes here</a:t>
            </a:r>
          </a:p>
          <a:p>
            <a:pPr lvl="0"/>
            <a:r>
              <a:rPr lang="en-GB" dirty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1928" y="789337"/>
            <a:ext cx="8779672" cy="5707884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/>
            </a:lvl3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1143000" marR="0" lvl="2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Third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700427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211928" y="169555"/>
            <a:ext cx="6324600" cy="363845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304800" y="845097"/>
            <a:ext cx="4038600" cy="555570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610100" y="851887"/>
            <a:ext cx="4381500" cy="554891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735886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405" y="832066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405" y="1668596"/>
            <a:ext cx="4040188" cy="46255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5800" y="885966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11" y="1838927"/>
            <a:ext cx="4041775" cy="44551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8299" y="735886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4" name="TextBox 2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-7848"/>
            <a:ext cx="6324600" cy="700544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092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753658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-11317" y="735886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Synchronization%20example.docx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Thread%20control%20methods.docx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Thread%20control%20methods_wait_notify_notifyall.docx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Thread%20practice%20examples.docx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0" y="3810000"/>
            <a:ext cx="6248400" cy="1524000"/>
          </a:xfrm>
        </p:spPr>
        <p:txBody>
          <a:bodyPr/>
          <a:lstStyle/>
          <a:p>
            <a:pPr algn="ctr"/>
            <a:r>
              <a:rPr lang="en-US" dirty="0"/>
              <a:t>Object Oriented Programming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CS F213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B23F13-7AA7-4096-A829-290FD98DA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928" y="789336"/>
            <a:ext cx="8779672" cy="629726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Problems may occur when </a:t>
            </a:r>
            <a:r>
              <a:rPr lang="en-GB" sz="2400" dirty="0">
                <a:solidFill>
                  <a:srgbClr val="FF0000"/>
                </a:solidFill>
              </a:rPr>
              <a:t>two or more threads are accessing the same data</a:t>
            </a:r>
            <a:r>
              <a:rPr lang="en-GB" sz="2400" dirty="0"/>
              <a:t> concurrently.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/>
              <a:t>Too little or no synchronization ==&gt; there is </a:t>
            </a:r>
            <a:r>
              <a:rPr lang="en-US" altLang="zh-TW" sz="2400" dirty="0">
                <a:solidFill>
                  <a:srgbClr val="FF0000"/>
                </a:solidFill>
              </a:rPr>
              <a:t>inconsistency, loss or corruption of data</a:t>
            </a:r>
            <a:r>
              <a:rPr lang="en-US" altLang="zh-TW" sz="2400" dirty="0"/>
              <a:t>.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/>
              <a:t>Example: Two concurrent deposits of 50 into an account with 0 initial balance,</a:t>
            </a:r>
            <a:endParaRPr lang="en-US" altLang="zh-TW" sz="2400" dirty="0">
              <a:solidFill>
                <a:srgbClr val="008080"/>
              </a:solidFill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TW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deposit(int amount) {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TW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int x = </a:t>
            </a:r>
            <a:r>
              <a:rPr lang="en-US" altLang="zh-TW" dirty="0" err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account.getBalance</a:t>
            </a:r>
            <a:r>
              <a:rPr lang="en-US" altLang="zh-TW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  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TW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x += amount;            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TW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dirty="0" err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account.setBalance</a:t>
            </a:r>
            <a:r>
              <a:rPr lang="en-US" altLang="zh-TW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(x);  }</a:t>
            </a:r>
            <a:endParaRPr lang="en-GB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lnSpc>
                <a:spcPct val="90000"/>
              </a:lnSpc>
            </a:pPr>
            <a:endParaRPr lang="en-US" alt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898E6-BA4B-48AB-B123-A291903CA7F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298" y="185321"/>
            <a:ext cx="6705600" cy="287645"/>
          </a:xfrm>
        </p:spPr>
        <p:txBody>
          <a:bodyPr>
            <a:normAutofit fontScale="25000" lnSpcReduction="20000"/>
          </a:bodyPr>
          <a:lstStyle/>
          <a:p>
            <a:r>
              <a:rPr lang="en-GB" sz="14400" dirty="0"/>
              <a:t>Synchronization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4CE8DB-4121-471C-B525-BF11D255DA73}"/>
              </a:ext>
            </a:extLst>
          </p:cNvPr>
          <p:cNvSpPr/>
          <p:nvPr/>
        </p:nvSpPr>
        <p:spPr>
          <a:xfrm>
            <a:off x="152400" y="4419600"/>
            <a:ext cx="4191000" cy="12080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deposit(50) : // deposit 1</a:t>
            </a:r>
          </a:p>
          <a:p>
            <a:pPr>
              <a:lnSpc>
                <a:spcPct val="90000"/>
              </a:lnSpc>
            </a:pP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x=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account.getBalance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zh-TW" sz="2000" dirty="0">
                <a:solidFill>
                  <a:srgbClr val="CC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//1</a:t>
            </a:r>
          </a:p>
          <a:p>
            <a:pPr>
              <a:lnSpc>
                <a:spcPct val="90000"/>
              </a:lnSpc>
            </a:pP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x += 50; </a:t>
            </a:r>
            <a:r>
              <a:rPr lang="en-US" altLang="zh-TW" sz="2000" dirty="0">
                <a:solidFill>
                  <a:srgbClr val="CC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//2</a:t>
            </a:r>
          </a:p>
          <a:p>
            <a:pPr>
              <a:lnSpc>
                <a:spcPct val="90000"/>
              </a:lnSpc>
            </a:pP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account.setBalance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(x) </a:t>
            </a:r>
            <a:r>
              <a:rPr lang="en-US" altLang="zh-TW" sz="2000" dirty="0">
                <a:solidFill>
                  <a:srgbClr val="CC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20AF30-9217-4749-836E-2F74009399B0}"/>
              </a:ext>
            </a:extLst>
          </p:cNvPr>
          <p:cNvSpPr/>
          <p:nvPr/>
        </p:nvSpPr>
        <p:spPr>
          <a:xfrm>
            <a:off x="4479128" y="4361891"/>
            <a:ext cx="4572000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deposit(50) : // deposit 2</a:t>
            </a:r>
          </a:p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account.getBalance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 </a:t>
            </a:r>
            <a:r>
              <a:rPr lang="en-US" altLang="zh-TW" sz="2000" dirty="0">
                <a:solidFill>
                  <a:srgbClr val="CC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//4</a:t>
            </a:r>
          </a:p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x += 50; </a:t>
            </a:r>
            <a:r>
              <a:rPr lang="en-US" altLang="zh-TW" sz="2000" dirty="0">
                <a:solidFill>
                  <a:srgbClr val="CC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//5</a:t>
            </a:r>
          </a:p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account.setBalance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(x) </a:t>
            </a:r>
            <a:r>
              <a:rPr lang="en-US" altLang="zh-TW" sz="2000" dirty="0">
                <a:solidFill>
                  <a:srgbClr val="CC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761A8C-B078-40C4-9E80-404ED53283BF}"/>
              </a:ext>
            </a:extLst>
          </p:cNvPr>
          <p:cNvSpPr/>
          <p:nvPr/>
        </p:nvSpPr>
        <p:spPr>
          <a:xfrm>
            <a:off x="845269" y="5883998"/>
            <a:ext cx="45700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B3172D"/>
                </a:solidFill>
              </a:rPr>
              <a:t>Final balance is 50 instead of 100!!</a:t>
            </a:r>
            <a:r>
              <a:rPr lang="en-US" altLang="zh-TW" sz="2400" dirty="0"/>
              <a:t>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092154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B23F13-7AA7-4096-A829-290FD98DA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928" y="789337"/>
            <a:ext cx="8779672" cy="570788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dirty="0"/>
              <a:t>In Java, keyword </a:t>
            </a:r>
            <a:r>
              <a:rPr lang="en-GB" dirty="0">
                <a:solidFill>
                  <a:srgbClr val="FF0000"/>
                </a:solidFill>
              </a:rPr>
              <a:t>synchronized</a:t>
            </a:r>
            <a:r>
              <a:rPr lang="en-GB" dirty="0"/>
              <a:t> for synchronization.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dirty="0"/>
              <a:t>Method (s) or block of statements can be made protected from the simultaneous access. 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dirty="0"/>
              <a:t>Syntax: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GB" b="1" dirty="0">
                <a:solidFill>
                  <a:srgbClr val="7030A0"/>
                </a:solidFill>
              </a:rPr>
              <a:t>1. synchronized(</a:t>
            </a:r>
            <a:r>
              <a:rPr lang="en-GB" b="1" dirty="0" err="1">
                <a:solidFill>
                  <a:srgbClr val="7030A0"/>
                </a:solidFill>
              </a:rPr>
              <a:t>sync_object</a:t>
            </a:r>
            <a:r>
              <a:rPr lang="en-GB" b="1" dirty="0">
                <a:solidFill>
                  <a:srgbClr val="7030A0"/>
                </a:solidFill>
              </a:rPr>
              <a:t>)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GB" b="1" dirty="0">
                <a:solidFill>
                  <a:srgbClr val="7030A0"/>
                </a:solidFill>
              </a:rPr>
              <a:t>{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GB" b="1" dirty="0">
                <a:solidFill>
                  <a:srgbClr val="7030A0"/>
                </a:solidFill>
              </a:rPr>
              <a:t>   // Access shared variables and other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GB" b="1" dirty="0">
                <a:solidFill>
                  <a:srgbClr val="7030A0"/>
                </a:solidFill>
              </a:rPr>
              <a:t>   // shared resources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GB" b="1" dirty="0">
                <a:solidFill>
                  <a:srgbClr val="7030A0"/>
                </a:solidFill>
              </a:rPr>
              <a:t>}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GB" b="1" dirty="0">
                <a:solidFill>
                  <a:srgbClr val="00B050"/>
                </a:solidFill>
              </a:rPr>
              <a:t>2. synchronized void </a:t>
            </a:r>
            <a:r>
              <a:rPr lang="en-GB" b="1" dirty="0" err="1">
                <a:solidFill>
                  <a:srgbClr val="00B050"/>
                </a:solidFill>
              </a:rPr>
              <a:t>method_name</a:t>
            </a:r>
            <a:r>
              <a:rPr lang="en-GB" b="1" dirty="0">
                <a:solidFill>
                  <a:srgbClr val="00B050"/>
                </a:solidFill>
              </a:rPr>
              <a:t>(){ }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dirty="0"/>
              <a:t>When a </a:t>
            </a:r>
            <a:r>
              <a:rPr lang="en-GB" dirty="0">
                <a:solidFill>
                  <a:srgbClr val="FF0000"/>
                </a:solidFill>
              </a:rPr>
              <a:t>class is designed with threads in mind</a:t>
            </a:r>
            <a:r>
              <a:rPr lang="en-GB" dirty="0"/>
              <a:t>, the class </a:t>
            </a:r>
            <a:r>
              <a:rPr lang="en-GB" dirty="0">
                <a:solidFill>
                  <a:srgbClr val="FF0000"/>
                </a:solidFill>
              </a:rPr>
              <a:t>designer decides which methods should not be allowed to execute concurrently.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dirty="0">
                <a:hlinkClick r:id="rId2" action="ppaction://hlinkfile"/>
              </a:rPr>
              <a:t>Example 1</a:t>
            </a:r>
            <a:r>
              <a:rPr lang="en-GB" dirty="0"/>
              <a:t>: Synchronization of transaction in Banking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898E6-BA4B-48AB-B123-A291903CA7F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298" y="185321"/>
            <a:ext cx="6705600" cy="287645"/>
          </a:xfrm>
        </p:spPr>
        <p:txBody>
          <a:bodyPr>
            <a:normAutofit fontScale="25000" lnSpcReduction="20000"/>
          </a:bodyPr>
          <a:lstStyle/>
          <a:p>
            <a:r>
              <a:rPr lang="en-GB" sz="14400" dirty="0"/>
              <a:t>Synchronization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1010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B23F13-7AA7-4096-A829-290FD98DA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789337"/>
            <a:ext cx="8839200" cy="5707884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/>
              <a:t>Changes in example 1 according to Syntax 2:</a:t>
            </a:r>
          </a:p>
          <a:p>
            <a:endParaRPr lang="en-US" alt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898E6-BA4B-48AB-B123-A291903CA7F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298" y="185321"/>
            <a:ext cx="6705600" cy="287645"/>
          </a:xfrm>
        </p:spPr>
        <p:txBody>
          <a:bodyPr>
            <a:normAutofit fontScale="25000" lnSpcReduction="20000"/>
          </a:bodyPr>
          <a:lstStyle/>
          <a:p>
            <a:r>
              <a:rPr lang="en-GB" sz="14400" dirty="0"/>
              <a:t>Synchronization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002652-4698-4975-B0C1-C2DB50E04EE6}"/>
              </a:ext>
            </a:extLst>
          </p:cNvPr>
          <p:cNvSpPr/>
          <p:nvPr/>
        </p:nvSpPr>
        <p:spPr>
          <a:xfrm>
            <a:off x="47298" y="1305342"/>
            <a:ext cx="909670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run( )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	// in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TransactionDeposite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en-GB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synchronized (</a:t>
            </a:r>
            <a:r>
              <a:rPr lang="en-GB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accountX</a:t>
            </a:r>
            <a:r>
              <a:rPr lang="en-GB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accountX.deposite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(amount );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run( )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 // in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TransactionWithdraw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GB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synchronized (</a:t>
            </a:r>
            <a:r>
              <a:rPr lang="en-GB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accountY</a:t>
            </a:r>
            <a:r>
              <a:rPr lang="en-GB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      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  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accountY.withdraw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(amount );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581454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329799-5B34-4783-B4C3-32541D0ED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One way for threads to communicate is by using </a:t>
            </a:r>
            <a:r>
              <a:rPr lang="en-GB" dirty="0">
                <a:solidFill>
                  <a:srgbClr val="FF0000"/>
                </a:solidFill>
              </a:rPr>
              <a:t>thread control methods</a:t>
            </a:r>
            <a:r>
              <a:rPr lang="en-GB" dirty="0"/>
              <a:t>.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FF0000"/>
                </a:solidFill>
              </a:rPr>
              <a:t>suspend ( )</a:t>
            </a:r>
            <a:r>
              <a:rPr lang="en-GB" dirty="0">
                <a:solidFill>
                  <a:srgbClr val="FF0000"/>
                </a:solidFill>
              </a:rPr>
              <a:t>: </a:t>
            </a:r>
            <a:r>
              <a:rPr lang="en-GB" dirty="0"/>
              <a:t>A thread can suspend itself and wait till other thread resume it.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FF0000"/>
                </a:solidFill>
              </a:rPr>
              <a:t>resume ( )</a:t>
            </a:r>
            <a:r>
              <a:rPr lang="en-GB" dirty="0">
                <a:solidFill>
                  <a:srgbClr val="FF0000"/>
                </a:solidFill>
              </a:rPr>
              <a:t>: </a:t>
            </a:r>
            <a:r>
              <a:rPr lang="en-GB" dirty="0"/>
              <a:t>A thread can wake up other waiting thread (which is waiting using suspend() ) through its resume() method and then can run concurrently.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FF0000"/>
                </a:solidFill>
              </a:rPr>
              <a:t>join ( )</a:t>
            </a:r>
            <a:r>
              <a:rPr lang="en-GB" dirty="0">
                <a:solidFill>
                  <a:srgbClr val="FF0000"/>
                </a:solidFill>
              </a:rPr>
              <a:t> :</a:t>
            </a:r>
            <a:r>
              <a:rPr lang="en-GB" dirty="0"/>
              <a:t>This method can be used for the caller thread to wait for the completion of called thread.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hlinkClick r:id="rId2" action="ppaction://hlinkfile"/>
              </a:rPr>
              <a:t>Example 2: Demonstration_2.java</a:t>
            </a: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hlinkClick r:id="rId2" action="ppaction://hlinkfile"/>
              </a:rPr>
              <a:t>Example 3: Demonstration_3.java</a:t>
            </a: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7F86D-DA84-4CAC-9B3C-377839A9E00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pPr indent="0"/>
            <a:r>
              <a:rPr lang="en-GB" dirty="0"/>
              <a:t>Inter Thread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484708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329799-5B34-4783-B4C3-32541D0ED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Another way for threads to communicate is the use of three methods; </a:t>
            </a:r>
            <a:r>
              <a:rPr lang="en-GB" b="1" dirty="0">
                <a:solidFill>
                  <a:srgbClr val="FF0000"/>
                </a:solidFill>
              </a:rPr>
              <a:t>wait(), notify(), and </a:t>
            </a:r>
            <a:r>
              <a:rPr lang="en-GB" b="1" dirty="0" err="1">
                <a:solidFill>
                  <a:srgbClr val="FF0000"/>
                </a:solidFill>
              </a:rPr>
              <a:t>notifyAll</a:t>
            </a:r>
            <a:r>
              <a:rPr lang="en-GB" b="1" dirty="0">
                <a:solidFill>
                  <a:srgbClr val="FF0000"/>
                </a:solidFill>
              </a:rPr>
              <a:t>().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FF0000"/>
                </a:solidFill>
              </a:rPr>
              <a:t>wait ( ): </a:t>
            </a:r>
            <a:r>
              <a:rPr lang="en-GB" dirty="0"/>
              <a:t>Causes current thread to wait until another thread invokes the notify() method or the </a:t>
            </a:r>
            <a:r>
              <a:rPr lang="en-GB" dirty="0" err="1"/>
              <a:t>notifyAll</a:t>
            </a:r>
            <a:r>
              <a:rPr lang="en-GB" dirty="0"/>
              <a:t>() method for this object.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FF0000"/>
                </a:solidFill>
              </a:rPr>
              <a:t>notify ( ): </a:t>
            </a:r>
            <a:r>
              <a:rPr lang="en-GB" dirty="0"/>
              <a:t>This method wakes up the only one (first) waiting thread called wait() on the same object..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b="1" dirty="0" err="1">
                <a:solidFill>
                  <a:srgbClr val="FF0000"/>
                </a:solidFill>
              </a:rPr>
              <a:t>notifyAll</a:t>
            </a:r>
            <a:r>
              <a:rPr lang="en-GB" b="1" dirty="0">
                <a:solidFill>
                  <a:srgbClr val="FF0000"/>
                </a:solidFill>
              </a:rPr>
              <a:t>( )</a:t>
            </a:r>
            <a:r>
              <a:rPr lang="en-GB" dirty="0">
                <a:solidFill>
                  <a:srgbClr val="FF0000"/>
                </a:solidFill>
              </a:rPr>
              <a:t>: </a:t>
            </a:r>
            <a:r>
              <a:rPr lang="en-GB" dirty="0"/>
              <a:t>This method will wake up all the threads that have been called wait( ) on the same object.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Provide an elegant inter-process communication mechanism to take care the </a:t>
            </a:r>
            <a:r>
              <a:rPr lang="en-GB" dirty="0">
                <a:solidFill>
                  <a:srgbClr val="FF0000"/>
                </a:solidFill>
              </a:rPr>
              <a:t>deadlock situation </a:t>
            </a:r>
            <a:r>
              <a:rPr lang="en-GB" dirty="0"/>
              <a:t>in Java.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A set of processes or threads is </a:t>
            </a:r>
            <a:r>
              <a:rPr lang="en-GB" b="1" dirty="0">
                <a:solidFill>
                  <a:srgbClr val="FF0000"/>
                </a:solidFill>
              </a:rPr>
              <a:t>deadlocked</a:t>
            </a:r>
            <a:r>
              <a:rPr lang="en-GB" dirty="0"/>
              <a:t> when each process or thread is waiting for a resource to be freed which is controlled by another process or thread. 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hlinkClick r:id="rId2" action="ppaction://hlinkfile"/>
              </a:rPr>
              <a:t>Example 4: Demonstration_4.java</a:t>
            </a: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>
                <a:hlinkClick r:id="rId2" action="ppaction://hlinkfile"/>
              </a:rPr>
              <a:t>Example 5: Demonstration_5.java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7F86D-DA84-4CAC-9B3C-377839A9E00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pPr indent="0"/>
            <a:r>
              <a:rPr lang="en-GB" dirty="0"/>
              <a:t>Inter Thread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871045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0361DAA-463A-4842-80A4-90BB09908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hlinkClick r:id="rId2" action="ppaction://hlinkfile"/>
              </a:rPr>
              <a:t>Practice Examples</a:t>
            </a:r>
            <a:endParaRPr lang="en-GB" dirty="0"/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766C7-D9C2-4777-BAD8-21292FD1615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pPr indent="0"/>
            <a:r>
              <a:rPr lang="en-GB" dirty="0"/>
              <a:t>Practice Examples</a:t>
            </a:r>
          </a:p>
        </p:txBody>
      </p:sp>
    </p:spTree>
    <p:extLst>
      <p:ext uri="{BB962C8B-B14F-4D97-AF65-F5344CB8AC3E}">
        <p14:creationId xmlns:p14="http://schemas.microsoft.com/office/powerpoint/2010/main" val="4240838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85712-CAF3-4435-91DA-5A09605B4CF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736797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4308</TotalTime>
  <Words>585</Words>
  <Application>Microsoft Office PowerPoint</Application>
  <PresentationFormat>On-screen Show (4:3)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新細明體</vt:lpstr>
      <vt:lpstr>Arial</vt:lpstr>
      <vt:lpstr>Calibri</vt:lpstr>
      <vt:lpstr>Courier New</vt:lpstr>
      <vt:lpstr>Office Theme</vt:lpstr>
      <vt:lpstr>Object Oriented Programming  CS F213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Nand Kumar</dc:creator>
  <cp:lastModifiedBy>Pranav Mothabhau Pawar</cp:lastModifiedBy>
  <cp:revision>893</cp:revision>
  <dcterms:created xsi:type="dcterms:W3CDTF">2011-09-14T09:42:05Z</dcterms:created>
  <dcterms:modified xsi:type="dcterms:W3CDTF">2020-12-10T05:32:37Z</dcterms:modified>
</cp:coreProperties>
</file>