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0" r:id="rId2"/>
    <p:sldId id="440" r:id="rId3"/>
    <p:sldId id="257" r:id="rId4"/>
    <p:sldId id="442" r:id="rId5"/>
    <p:sldId id="261" r:id="rId6"/>
    <p:sldId id="321" r:id="rId7"/>
    <p:sldId id="322" r:id="rId8"/>
    <p:sldId id="323" r:id="rId9"/>
    <p:sldId id="324" r:id="rId10"/>
    <p:sldId id="325" r:id="rId11"/>
    <p:sldId id="326" r:id="rId12"/>
    <p:sldId id="264" r:id="rId13"/>
    <p:sldId id="327" r:id="rId14"/>
    <p:sldId id="265" r:id="rId15"/>
    <p:sldId id="288" r:id="rId16"/>
    <p:sldId id="328" r:id="rId17"/>
    <p:sldId id="329" r:id="rId18"/>
    <p:sldId id="266" r:id="rId19"/>
    <p:sldId id="289" r:id="rId20"/>
    <p:sldId id="290" r:id="rId21"/>
    <p:sldId id="291" r:id="rId22"/>
    <p:sldId id="292" r:id="rId23"/>
    <p:sldId id="293" r:id="rId24"/>
    <p:sldId id="294" r:id="rId25"/>
    <p:sldId id="267" r:id="rId26"/>
    <p:sldId id="268" r:id="rId27"/>
    <p:sldId id="295" r:id="rId28"/>
    <p:sldId id="276" r:id="rId29"/>
    <p:sldId id="300" r:id="rId30"/>
    <p:sldId id="301" r:id="rId31"/>
    <p:sldId id="302" r:id="rId32"/>
    <p:sldId id="303" r:id="rId33"/>
    <p:sldId id="277" r:id="rId34"/>
    <p:sldId id="274" r:id="rId35"/>
    <p:sldId id="307" r:id="rId36"/>
    <p:sldId id="308" r:id="rId37"/>
    <p:sldId id="309" r:id="rId38"/>
    <p:sldId id="310" r:id="rId39"/>
    <p:sldId id="275" r:id="rId40"/>
    <p:sldId id="311" r:id="rId41"/>
    <p:sldId id="299" r:id="rId42"/>
    <p:sldId id="298" r:id="rId43"/>
    <p:sldId id="331" r:id="rId44"/>
    <p:sldId id="297" r:id="rId45"/>
    <p:sldId id="39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ED0D58D-C3B3-40E0-A441-1CA91A0EA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90B206-AE3A-4237-A50E-82A27FE21A1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4D8D0AA-15BD-4BE3-A3B8-D2FF95EBE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69353CB-3BFC-43D9-A8BD-479D2EBF7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C25EA67-DAF4-4420-8F2E-044F3469C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8F12AC-E097-46BB-92AD-920D37FB34F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B74FE60-90B6-4770-8517-2B5537A0A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62D0CFD-C084-4036-8F67-D2B72E4F9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F0F623EE-2756-4951-AAA5-0BC992DEF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9B2635-C5C8-4DB4-884C-BB7009E0359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ED12624-B5FE-4F1F-96F2-D3F0BA35F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4E2E4CF-5488-4857-97EC-CE1F4ADCC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1530B93-9578-4FC4-B2A0-11B2869E2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DB780C-F2A6-400B-9B0B-041E32C60B3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F9D1C96-3AE3-4E7A-96D7-BEC357576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DE848F6-00EF-4738-B313-936D886C6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3553649-A563-41C6-B899-D4AE1C1157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5CF02-D22C-45FA-A4BE-771DB57D80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10BCFEA-D9A8-474B-97D3-92B36BB8F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ACF35A2-6B0B-4BBD-97F1-29FC46A3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7B98D64-D229-47C9-8A64-F9F46D54A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3228AA-8351-4F00-B9BF-B4097E5EFA74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0716BFE-5CFC-420E-A79A-54A2504A0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C5264733-54EE-4FE0-9DA1-E5A857251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AA94295-5C2C-4355-90ED-6FCBAA1F4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CB1C00-F5C5-4AE3-B23A-8B3D9923F92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CCFFBC8-CA99-42D2-9B64-ABDCDCE2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8470E80-26F5-4C92-BD90-572014EE0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79322DC-5E70-49C5-B908-B9F2B6456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4E8584-AEBB-480B-9C32-DC6DC71DF14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831CD47A-D32B-4AB1-B598-F791AF398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9C41327B-EC8E-4A05-9685-BC7D0ECE5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8E093637-7CA8-4BB6-8C09-D89B815EC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BF09FF-D0C8-482D-AF9C-972AAEB6B657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F4F6CCB0-1CA2-4BEB-8788-9834BBC2B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6D7E257-31B6-41F6-BB60-E76670231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9FDA43E-8BB9-4705-A8A7-50F9D4C5CA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B5DD76-E23F-49D2-B752-494DE6A7BD0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6DCBD77-E655-4E14-91EC-EFC7D581B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EAB1C8DD-DCD3-4F02-8D6C-312E117C4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4E46C1D-5BEB-4214-BFAC-9D96CB6D12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0E1C17-0566-4FAD-9F9B-A05110FE5396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FB9646F-F140-4515-A933-D42ECED97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DBA88F3-E81C-4B22-8E15-9E0760E7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2B343F3-A62A-41C8-A478-9A34031D4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E9E377-9BBD-4745-99BD-146D391BFAE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671A541-09D7-4851-A199-4221B8C0E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36B9AF0-5BCA-4995-9B84-42D4D33C2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C8188C04-87B2-4CB0-8358-90F401623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95263-0DBA-49CE-AAF3-A1942B1DE46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034CDC0-C316-47CB-9421-93CC42876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47DB853-8BAB-42CD-B473-D947A445B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4118DB4F-343F-4BCE-8B78-7F11997FF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4B5BB8-7179-4CA6-9FBB-0EC5DC2BCD6B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C218797-FB71-48E0-B464-971683342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90CE3D8-BB95-4AC5-8C15-8DF65B51E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150A0192-A67D-420C-A0DF-42C59A2174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592BE-0F6B-4C18-B9AD-7C1BCD0BF9E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48F78FD7-EF89-4405-816F-DED087EB3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76CB6BA2-C6AA-4388-A304-F009B4890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CC8AA0C-AF3E-424F-86AF-C79798438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265C91-5809-4EF5-BA0F-5E65E8474B0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1856C73-C1B1-43CF-B245-777ECC5E7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67AD8AC-401B-4C2F-A87A-64568C4E4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C735B4F6-D58D-43CF-9528-35381F013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BEFF5A-F4EB-4A2E-B256-DBBE2452122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0516C59-2DB9-4A91-9B95-4D7C6FAF9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6FF821EA-56BF-4445-A4DE-8F51310F1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F76ADD4-E3B8-4290-B507-B87C57B39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9A9120-767A-4234-8EA8-A6193EDAB3F8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FFAD3C1-ACEE-4E02-AC32-FE2392785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1BA5C304-FEE3-47C5-A865-F568F11E0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7A0B869D-41F6-4278-8B09-E34EF293E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69CFB-B0CF-4A4B-806E-D892C44E991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78467D22-BE43-4A38-99A6-E67FC1D62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A4B43D18-4A5C-4386-BBCB-D7DABD65D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CB6598B-2F4F-486B-A212-FB0253955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4399AA-E0A8-41A9-8519-7D3409BB0DF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3FF8427D-2356-452F-AA61-5207E00C2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053113A-1B7F-4A3A-896D-570EBEFFE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E9BF80E8-1EF5-4A87-9377-EFC83E7E9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AAC2A8-EC42-4F70-AC4B-69B8961948D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E89E52C-A211-4E40-A70C-01ECEBB83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94C66434-C2D6-4525-AE1A-89F463C2A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042370C-8FEE-47AF-90D6-4E25CCBA2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AF9F0A-4286-4849-93C1-024DBFB0837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4951B02-38AC-42F8-A113-30494276F0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0FCEF6AC-D5D7-4D23-A7CA-990A521EC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6AD3E19-4C18-484A-8ADD-86E142775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ABBA6B-232F-4401-B00A-0C05B2D5116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98BAB94-4E43-4864-9CFC-C35269B97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235AF67-6C91-44B4-981C-AD6BD4D5D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D74E2135-1F0C-4CE8-B099-88B96E3C8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9FC78E-7C1C-4E59-B41F-0855CC31A23E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3309B5CE-231E-4771-8B10-54B38B04D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4417D21-E8C5-4933-9000-4AD13FACF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C7FD579-596D-4D4F-A915-CE1E75F4E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B790C2-D6C1-4CA5-84C1-9D962650DA53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43B5279-F5F8-400D-8496-A94B4298B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F89D3F4D-CDF7-4940-8E46-45ABCD12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A75D169B-C746-427A-A7A6-814AD49CE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D7A90D-45ED-4AD8-ADE6-ADAB7616FD5B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EF058CD-4C1B-4332-A77D-868FBFAD6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3DD9AC8B-3798-4EC7-92A4-623E35F27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4B3522C4-6EFE-4D59-BB7D-ADE56B1AA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1870DF-B917-498D-A8B9-D7B38900EC80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92145793-F1D9-4D28-93FB-E3F713C366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C45E318-9AE4-4969-A8C8-D0C540FAE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8D7833F4-4FA6-4351-B9F7-B6289075A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8A89A2-9816-49E9-978E-95FCC9C91A1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8F98131C-A3FE-406C-A9F8-B212F7B04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0B3B37D6-2FAC-4798-9068-860FCBC9A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95F779F-EAFA-48ED-9004-978BB9EBF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075E23-0CE7-4347-9269-6D5D34A92FA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FA79CA3-1828-457E-9F86-6778521EFE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48E12E53-6357-4841-911C-67189CEBD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6F62430E-545B-4DB3-8387-4D393957E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4FEDA5-7F0B-4786-85BC-F8FB700AE4B7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6A8E5F1-A757-448F-AD12-31EE8E27F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0510D1F1-72F4-48E8-ADB4-86C812038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5DA193F0-B39D-4BC4-B6C0-2724CDEDB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3ED888-74CF-4740-B8FC-65C682B7E10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8A31FE3F-2CDC-46AE-924B-FD5F9959C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2E7434D-3BC5-4D9A-A760-1D89AE72A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0B7268B6-281E-4F17-9417-2D602ED4D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F7D0B7-265E-4558-AFA2-19B2C8BF66C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0219A83-4738-4259-93FA-653BC27C7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F899411-0A86-48C2-8141-CB1CBF40D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DCBEE82A-6C6B-4E0A-8640-75474B47D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9D54AC-9275-4112-8928-0B233FEAF71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BE120B7-783E-4176-A4A8-34F5DE5C9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BA88F38-E4B1-4979-AEB5-4A0E0F88F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42D6F6E-9D86-41DA-9274-0DEA522FB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D040AB-3DE6-4E1C-B6CB-7366ACE4D52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29091B7-9B44-4088-909B-2AF7AB127A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C6A3A84-976F-4A76-9F8C-5E7C436B8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054B2B76-0F57-4113-8C85-4CB1F9E0FF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3458CD-BEE4-4237-876C-AB39F9EECA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1C2AF9F-2894-4331-9400-FA56F2E6F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5134470-8990-46F0-8C84-499E6FE8F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18C58C9-6A3E-45DB-B045-DA495E2A2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24F33C-4276-48DD-A6E0-18D0886AD6F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AA8FC15-688D-4768-BDC6-3EFDCAE39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F588579-78FA-4D02-925F-5AB81127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39D5182-24B9-4A4C-9E45-CBDBC89F6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9803F1-D8FE-43F3-8663-533D6C07FED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672FB24-A090-4FAD-9ED9-8C0CE6AD8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3BA0734-F1B6-4617-AD11-EEDD53A80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267C95F-734C-40E9-B66A-013D52673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B2D197-2045-431E-8090-414B8326967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89EEE70-AC06-4345-863D-5E6066DA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A7D72DF3-CF71-4E0D-81B5-AA01DABF0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00941-20AE-458A-9E1A-E93F7794C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DB5A7-10ED-4A4F-8ACB-096DE135D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3D29C-40BB-498A-93B3-F247AAE617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1EA69-ACDA-448F-AD2C-A5F739F3BF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1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2DD4B-DAB5-41C4-BBA4-CB976BA385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234F2-753D-492F-95BE-5F4C06A20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ED008-13BC-4AB0-9878-7BC07E7BF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C2552-14D7-4254-A61F-1CA5514FF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838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0A2F9E-3DFA-4665-A307-11ABEAAB8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90AD94-A31F-45A7-BFDD-D5AE9C6A3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615CC9-CDF9-484E-ACE7-4AFC620D7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C0538-A704-4028-906A-77BA72795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dallas.edu/~chung/RE" TargetMode="External"/><Relationship Id="rId2" Type="http://schemas.openxmlformats.org/officeDocument/2006/relationships/hyperlink" Target="http://www.math.uaa.alaska.edu/~afkjm/cs401/handou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allyfy.com/uml-diagram/" TargetMode="External"/><Relationship Id="rId4" Type="http://schemas.openxmlformats.org/officeDocument/2006/relationships/hyperlink" Target="https://www.uml-diagrams.org/index-example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6DD534E-C4CC-485D-BC42-A50D16E4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i="1">
                <a:latin typeface="Courier" charset="0"/>
              </a:rPr>
              <a:t>&lt;&lt;extends&gt;&gt; </a:t>
            </a:r>
            <a:r>
              <a:rPr lang="en-US" altLang="en-US"/>
              <a:t>Relationship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0625CE-8C9E-4865-A3F5-F73A5B2F5E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66468" y="873126"/>
            <a:ext cx="4503737" cy="4800600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Courier" charset="0"/>
              </a:rPr>
              <a:t>&lt;&lt;extends&gt;&gt;</a:t>
            </a:r>
            <a:r>
              <a:rPr lang="en-US" altLang="en-US" sz="2000" dirty="0"/>
              <a:t> relationships represent exceptional or seldom invoked cases.</a:t>
            </a:r>
          </a:p>
          <a:p>
            <a:pPr eaLnBrk="1" hangingPunct="1"/>
            <a:r>
              <a:rPr lang="en-US" altLang="en-US" sz="2000" dirty="0"/>
              <a:t>The exceptional event flows are factored out of the main event flow for clarity.</a:t>
            </a:r>
          </a:p>
          <a:p>
            <a:pPr eaLnBrk="1" hangingPunct="1"/>
            <a:r>
              <a:rPr lang="en-US" altLang="en-US" sz="2000" dirty="0"/>
              <a:t>Use cases representing exceptional flows can extend more than one use case.</a:t>
            </a:r>
          </a:p>
          <a:p>
            <a:pPr eaLnBrk="1" hangingPunct="1"/>
            <a:r>
              <a:rPr lang="en-US" altLang="en-US" sz="2000" dirty="0"/>
              <a:t>The direction of a </a:t>
            </a:r>
            <a:r>
              <a:rPr lang="en-US" altLang="en-US" sz="1800" dirty="0">
                <a:latin typeface="Courier" charset="0"/>
              </a:rPr>
              <a:t>&lt;&lt;extends&gt;&gt;</a:t>
            </a:r>
            <a:r>
              <a:rPr lang="en-US" altLang="en-US" sz="2000" dirty="0"/>
              <a:t> relationship is to the extended use case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A4B59C98-2898-48A6-B1D0-BCA88BC69714}"/>
              </a:ext>
            </a:extLst>
          </p:cNvPr>
          <p:cNvGrpSpPr>
            <a:grpSpLocks/>
          </p:cNvGrpSpPr>
          <p:nvPr/>
        </p:nvGrpSpPr>
        <p:grpSpPr bwMode="auto">
          <a:xfrm>
            <a:off x="1947097" y="1255715"/>
            <a:ext cx="1911350" cy="2357437"/>
            <a:chOff x="945" y="801"/>
            <a:chExt cx="1204" cy="1485"/>
          </a:xfrm>
        </p:grpSpPr>
        <p:grpSp>
          <p:nvGrpSpPr>
            <p:cNvPr id="24605" name="Group 5">
              <a:extLst>
                <a:ext uri="{FF2B5EF4-FFF2-40B4-BE49-F238E27FC236}">
                  <a16:creationId xmlns:a16="http://schemas.microsoft.com/office/drawing/2014/main" id="{28B3A276-F73D-490C-9E67-175F3A222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801"/>
              <a:ext cx="774" cy="694"/>
              <a:chOff x="1616" y="801"/>
              <a:chExt cx="774" cy="694"/>
            </a:xfrm>
          </p:grpSpPr>
          <p:grpSp>
            <p:nvGrpSpPr>
              <p:cNvPr id="24610" name="Group 6">
                <a:extLst>
                  <a:ext uri="{FF2B5EF4-FFF2-40B4-BE49-F238E27FC236}">
                    <a16:creationId xmlns:a16="http://schemas.microsoft.com/office/drawing/2014/main" id="{D4AF922B-0DF9-4E86-B17A-21B793BB47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3" y="801"/>
                <a:ext cx="280" cy="493"/>
                <a:chOff x="659" y="1833"/>
                <a:chExt cx="299" cy="526"/>
              </a:xfrm>
            </p:grpSpPr>
            <p:sp>
              <p:nvSpPr>
                <p:cNvPr id="24612" name="Freeform 7">
                  <a:extLst>
                    <a:ext uri="{FF2B5EF4-FFF2-40B4-BE49-F238E27FC236}">
                      <a16:creationId xmlns:a16="http://schemas.microsoft.com/office/drawing/2014/main" id="{A745F521-2871-45F9-84FE-2895ED56C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" y="1941"/>
                  <a:ext cx="143" cy="418"/>
                </a:xfrm>
                <a:custGeom>
                  <a:avLst/>
                  <a:gdLst>
                    <a:gd name="T0" fmla="*/ 143 w 143"/>
                    <a:gd name="T1" fmla="*/ 0 h 418"/>
                    <a:gd name="T2" fmla="*/ 143 w 143"/>
                    <a:gd name="T3" fmla="*/ 263 h 418"/>
                    <a:gd name="T4" fmla="*/ 0 w 143"/>
                    <a:gd name="T5" fmla="*/ 418 h 418"/>
                    <a:gd name="T6" fmla="*/ 0 60000 65536"/>
                    <a:gd name="T7" fmla="*/ 0 60000 65536"/>
                    <a:gd name="T8" fmla="*/ 0 60000 65536"/>
                    <a:gd name="T9" fmla="*/ 0 w 143"/>
                    <a:gd name="T10" fmla="*/ 0 h 418"/>
                    <a:gd name="T11" fmla="*/ 143 w 143"/>
                    <a:gd name="T12" fmla="*/ 418 h 4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3" h="418">
                      <a:moveTo>
                        <a:pt x="143" y="0"/>
                      </a:moveTo>
                      <a:lnTo>
                        <a:pt x="143" y="263"/>
                      </a:lnTo>
                      <a:lnTo>
                        <a:pt x="0" y="41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4613" name="Line 8">
                  <a:extLst>
                    <a:ext uri="{FF2B5EF4-FFF2-40B4-BE49-F238E27FC236}">
                      <a16:creationId xmlns:a16="http://schemas.microsoft.com/office/drawing/2014/main" id="{82ED999B-0408-4C18-99C4-76E807E54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" y="2204"/>
                  <a:ext cx="156" cy="1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14" name="Line 9">
                  <a:extLst>
                    <a:ext uri="{FF2B5EF4-FFF2-40B4-BE49-F238E27FC236}">
                      <a16:creationId xmlns:a16="http://schemas.microsoft.com/office/drawing/2014/main" id="{0CC22202-2D14-4764-A286-67B25BCAC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9" y="2060"/>
                  <a:ext cx="299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15" name="Oval 10">
                  <a:extLst>
                    <a:ext uri="{FF2B5EF4-FFF2-40B4-BE49-F238E27FC236}">
                      <a16:creationId xmlns:a16="http://schemas.microsoft.com/office/drawing/2014/main" id="{B1BD191E-048C-4898-81A7-DE048272C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" y="1833"/>
                  <a:ext cx="155" cy="15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24611" name="Rectangle 11">
                <a:extLst>
                  <a:ext uri="{FF2B5EF4-FFF2-40B4-BE49-F238E27FC236}">
                    <a16:creationId xmlns:a16="http://schemas.microsoft.com/office/drawing/2014/main" id="{6C7FA98B-1B22-4A28-AF2D-4545D504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1322"/>
                <a:ext cx="7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 dirty="0">
                    <a:solidFill>
                      <a:srgbClr val="000000"/>
                    </a:solidFill>
                    <a:latin typeface="Courier" charset="0"/>
                  </a:rPr>
                  <a:t>Passenger</a:t>
                </a:r>
                <a:endParaRPr lang="en-US" altLang="en-US" sz="1800" dirty="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24606" name="Group 12">
              <a:extLst>
                <a:ext uri="{FF2B5EF4-FFF2-40B4-BE49-F238E27FC236}">
                  <a16:creationId xmlns:a16="http://schemas.microsoft.com/office/drawing/2014/main" id="{8019DF08-A9AA-44B4-85A7-C4AC45042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5" y="1795"/>
              <a:ext cx="1204" cy="491"/>
              <a:chOff x="1401" y="1795"/>
              <a:chExt cx="1204" cy="491"/>
            </a:xfrm>
          </p:grpSpPr>
          <p:sp>
            <p:nvSpPr>
              <p:cNvPr id="24608" name="Oval 13">
                <a:extLst>
                  <a:ext uri="{FF2B5EF4-FFF2-40B4-BE49-F238E27FC236}">
                    <a16:creationId xmlns:a16="http://schemas.microsoft.com/office/drawing/2014/main" id="{F8EE9D64-934E-48DF-B2E3-DD6E510FA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17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9" name="Rectangle 14">
                <a:extLst>
                  <a:ext uri="{FF2B5EF4-FFF2-40B4-BE49-F238E27FC236}">
                    <a16:creationId xmlns:a16="http://schemas.microsoft.com/office/drawing/2014/main" id="{69FEC9B5-5FCB-4F69-9432-6BA8F1712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2113"/>
                <a:ext cx="12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PurchaseTicket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607" name="Line 15">
              <a:extLst>
                <a:ext uri="{FF2B5EF4-FFF2-40B4-BE49-F238E27FC236}">
                  <a16:creationId xmlns:a16="http://schemas.microsoft.com/office/drawing/2014/main" id="{F7755A30-52D1-4F7F-9B1E-61A36D13F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1543"/>
              <a:ext cx="1" cy="2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581" name="Group 16">
            <a:extLst>
              <a:ext uri="{FF2B5EF4-FFF2-40B4-BE49-F238E27FC236}">
                <a16:creationId xmlns:a16="http://schemas.microsoft.com/office/drawing/2014/main" id="{95EB3572-7D18-46A0-927D-17769551C405}"/>
              </a:ext>
            </a:extLst>
          </p:cNvPr>
          <p:cNvGrpSpPr>
            <a:grpSpLocks/>
          </p:cNvGrpSpPr>
          <p:nvPr/>
        </p:nvGrpSpPr>
        <p:grpSpPr bwMode="auto">
          <a:xfrm>
            <a:off x="3474272" y="3716340"/>
            <a:ext cx="3481387" cy="1846262"/>
            <a:chOff x="2307" y="2351"/>
            <a:chExt cx="2193" cy="1163"/>
          </a:xfrm>
        </p:grpSpPr>
        <p:grpSp>
          <p:nvGrpSpPr>
            <p:cNvPr id="24600" name="Group 17">
              <a:extLst>
                <a:ext uri="{FF2B5EF4-FFF2-40B4-BE49-F238E27FC236}">
                  <a16:creationId xmlns:a16="http://schemas.microsoft.com/office/drawing/2014/main" id="{7677AEB9-9175-4DFF-9C9D-5A27292E4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" y="3023"/>
              <a:ext cx="706" cy="491"/>
              <a:chOff x="1762" y="2595"/>
              <a:chExt cx="706" cy="491"/>
            </a:xfrm>
          </p:grpSpPr>
          <p:sp>
            <p:nvSpPr>
              <p:cNvPr id="24603" name="Oval 18">
                <a:extLst>
                  <a:ext uri="{FF2B5EF4-FFF2-40B4-BE49-F238E27FC236}">
                    <a16:creationId xmlns:a16="http://schemas.microsoft.com/office/drawing/2014/main" id="{D400E6FB-4047-4309-8A9A-03664D9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04" name="Rectangle 19">
                <a:extLst>
                  <a:ext uri="{FF2B5EF4-FFF2-40B4-BE49-F238E27FC236}">
                    <a16:creationId xmlns:a16="http://schemas.microsoft.com/office/drawing/2014/main" id="{14BD5863-CE7A-46AA-9C7D-C6C03AD68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60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TimeOut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601" name="Line 20">
              <a:extLst>
                <a:ext uri="{FF2B5EF4-FFF2-40B4-BE49-F238E27FC236}">
                  <a16:creationId xmlns:a16="http://schemas.microsoft.com/office/drawing/2014/main" id="{8311B637-CB9C-4373-8864-58FB09E85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51"/>
              <a:ext cx="1423" cy="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2" name="Text Box 21">
              <a:extLst>
                <a:ext uri="{FF2B5EF4-FFF2-40B4-BE49-F238E27FC236}">
                  <a16:creationId xmlns:a16="http://schemas.microsoft.com/office/drawing/2014/main" id="{1929D711-BF10-4B2F-97D5-721A12C97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3061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4582" name="Group 22">
            <a:extLst>
              <a:ext uri="{FF2B5EF4-FFF2-40B4-BE49-F238E27FC236}">
                <a16:creationId xmlns:a16="http://schemas.microsoft.com/office/drawing/2014/main" id="{46F12C0B-1AFF-4372-B3B0-1547E9CC0720}"/>
              </a:ext>
            </a:extLst>
          </p:cNvPr>
          <p:cNvGrpSpPr>
            <a:grpSpLocks/>
          </p:cNvGrpSpPr>
          <p:nvPr/>
        </p:nvGrpSpPr>
        <p:grpSpPr bwMode="auto">
          <a:xfrm>
            <a:off x="2780534" y="3779840"/>
            <a:ext cx="2314575" cy="2690812"/>
            <a:chOff x="1870" y="2391"/>
            <a:chExt cx="1458" cy="1695"/>
          </a:xfrm>
        </p:grpSpPr>
        <p:grpSp>
          <p:nvGrpSpPr>
            <p:cNvPr id="24595" name="Group 23">
              <a:extLst>
                <a:ext uri="{FF2B5EF4-FFF2-40B4-BE49-F238E27FC236}">
                  <a16:creationId xmlns:a16="http://schemas.microsoft.com/office/drawing/2014/main" id="{6F5E711B-22BE-4A7D-AAA0-4C7B805B7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3595"/>
              <a:ext cx="706" cy="491"/>
              <a:chOff x="2550" y="3595"/>
              <a:chExt cx="706" cy="491"/>
            </a:xfrm>
          </p:grpSpPr>
          <p:sp>
            <p:nvSpPr>
              <p:cNvPr id="24598" name="Oval 24">
                <a:extLst>
                  <a:ext uri="{FF2B5EF4-FFF2-40B4-BE49-F238E27FC236}">
                    <a16:creationId xmlns:a16="http://schemas.microsoft.com/office/drawing/2014/main" id="{0E6BA398-9A4D-4C43-BA79-2E9CBD240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9" name="Rectangle 25">
                <a:extLst>
                  <a:ext uri="{FF2B5EF4-FFF2-40B4-BE49-F238E27FC236}">
                    <a16:creationId xmlns:a16="http://schemas.microsoft.com/office/drawing/2014/main" id="{3622DFB0-0CC9-4960-86EB-4DDDC7507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3913"/>
                <a:ext cx="6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596" name="Line 26">
              <a:extLst>
                <a:ext uri="{FF2B5EF4-FFF2-40B4-BE49-F238E27FC236}">
                  <a16:creationId xmlns:a16="http://schemas.microsoft.com/office/drawing/2014/main" id="{097108BD-5137-4021-AB8F-3C9AA5576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391"/>
              <a:ext cx="799" cy="11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7" name="Text Box 27">
              <a:extLst>
                <a:ext uri="{FF2B5EF4-FFF2-40B4-BE49-F238E27FC236}">
                  <a16:creationId xmlns:a16="http://schemas.microsoft.com/office/drawing/2014/main" id="{2DD2477B-19FB-4462-8818-0C9F709E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341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4583" name="Group 28">
            <a:extLst>
              <a:ext uri="{FF2B5EF4-FFF2-40B4-BE49-F238E27FC236}">
                <a16:creationId xmlns:a16="http://schemas.microsoft.com/office/drawing/2014/main" id="{552EA648-0CAE-452F-8AB2-1E3E264878DE}"/>
              </a:ext>
            </a:extLst>
          </p:cNvPr>
          <p:cNvGrpSpPr>
            <a:grpSpLocks/>
          </p:cNvGrpSpPr>
          <p:nvPr/>
        </p:nvGrpSpPr>
        <p:grpSpPr bwMode="auto">
          <a:xfrm>
            <a:off x="34159" y="3741740"/>
            <a:ext cx="2398713" cy="1820862"/>
            <a:chOff x="140" y="2367"/>
            <a:chExt cx="1511" cy="1147"/>
          </a:xfrm>
        </p:grpSpPr>
        <p:grpSp>
          <p:nvGrpSpPr>
            <p:cNvPr id="24590" name="Group 29">
              <a:extLst>
                <a:ext uri="{FF2B5EF4-FFF2-40B4-BE49-F238E27FC236}">
                  <a16:creationId xmlns:a16="http://schemas.microsoft.com/office/drawing/2014/main" id="{A8C8A6DC-A7F0-48AB-81A0-30E629DC0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" y="3023"/>
              <a:ext cx="868" cy="491"/>
              <a:chOff x="518" y="2443"/>
              <a:chExt cx="868" cy="491"/>
            </a:xfrm>
          </p:grpSpPr>
          <p:sp>
            <p:nvSpPr>
              <p:cNvPr id="24593" name="Oval 30">
                <a:extLst>
                  <a:ext uri="{FF2B5EF4-FFF2-40B4-BE49-F238E27FC236}">
                    <a16:creationId xmlns:a16="http://schemas.microsoft.com/office/drawing/2014/main" id="{3D725AF8-3636-44CE-A13A-AF1376A91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4" name="Rectangle 31">
                <a:extLst>
                  <a:ext uri="{FF2B5EF4-FFF2-40B4-BE49-F238E27FC236}">
                    <a16:creationId xmlns:a16="http://schemas.microsoft.com/office/drawing/2014/main" id="{8C0A9E97-4389-42AC-93CD-533847ABC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761"/>
                <a:ext cx="86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OutOfOrder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591" name="Line 32">
              <a:extLst>
                <a:ext uri="{FF2B5EF4-FFF2-40B4-BE49-F238E27FC236}">
                  <a16:creationId xmlns:a16="http://schemas.microsoft.com/office/drawing/2014/main" id="{B3B5ED29-E7E0-4B9F-B47C-DEE60B98A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2367"/>
              <a:ext cx="921" cy="6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92" name="Text Box 33">
              <a:extLst>
                <a:ext uri="{FF2B5EF4-FFF2-40B4-BE49-F238E27FC236}">
                  <a16:creationId xmlns:a16="http://schemas.microsoft.com/office/drawing/2014/main" id="{0D9B3973-575E-4A18-BE42-0AC5AD22C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2501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4584" name="Group 34">
            <a:extLst>
              <a:ext uri="{FF2B5EF4-FFF2-40B4-BE49-F238E27FC236}">
                <a16:creationId xmlns:a16="http://schemas.microsoft.com/office/drawing/2014/main" id="{CB58C8E6-4A10-4B02-89C8-73DB2C139C05}"/>
              </a:ext>
            </a:extLst>
          </p:cNvPr>
          <p:cNvGrpSpPr>
            <a:grpSpLocks/>
          </p:cNvGrpSpPr>
          <p:nvPr/>
        </p:nvGrpSpPr>
        <p:grpSpPr bwMode="auto">
          <a:xfrm>
            <a:off x="1281934" y="3767140"/>
            <a:ext cx="1730375" cy="2703512"/>
            <a:chOff x="926" y="2383"/>
            <a:chExt cx="1090" cy="1703"/>
          </a:xfrm>
        </p:grpSpPr>
        <p:grpSp>
          <p:nvGrpSpPr>
            <p:cNvPr id="24585" name="Group 35">
              <a:extLst>
                <a:ext uri="{FF2B5EF4-FFF2-40B4-BE49-F238E27FC236}">
                  <a16:creationId xmlns:a16="http://schemas.microsoft.com/office/drawing/2014/main" id="{BE428F91-D2DF-4326-9DCE-9042EF1D6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3595"/>
              <a:ext cx="706" cy="491"/>
              <a:chOff x="724" y="3067"/>
              <a:chExt cx="706" cy="491"/>
            </a:xfrm>
          </p:grpSpPr>
          <p:sp>
            <p:nvSpPr>
              <p:cNvPr id="24588" name="Oval 36">
                <a:extLst>
                  <a:ext uri="{FF2B5EF4-FFF2-40B4-BE49-F238E27FC236}">
                    <a16:creationId xmlns:a16="http://schemas.microsoft.com/office/drawing/2014/main" id="{6AC6C764-454B-4A4B-8495-3F3308D91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067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9" name="Rectangle 37">
                <a:extLst>
                  <a:ext uri="{FF2B5EF4-FFF2-40B4-BE49-F238E27FC236}">
                    <a16:creationId xmlns:a16="http://schemas.microsoft.com/office/drawing/2014/main" id="{FCE51540-2F24-4395-8906-EB91148B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385"/>
                <a:ext cx="5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4586" name="Line 38">
              <a:extLst>
                <a:ext uri="{FF2B5EF4-FFF2-40B4-BE49-F238E27FC236}">
                  <a16:creationId xmlns:a16="http://schemas.microsoft.com/office/drawing/2014/main" id="{207AA270-86C7-4294-9B2C-CF6CEFDA13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4" y="2383"/>
              <a:ext cx="89" cy="1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7" name="Text Box 39">
              <a:extLst>
                <a:ext uri="{FF2B5EF4-FFF2-40B4-BE49-F238E27FC236}">
                  <a16:creationId xmlns:a16="http://schemas.microsoft.com/office/drawing/2014/main" id="{821A08B0-7662-4860-8B5A-81B85BD00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2917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CEEED59-F5DF-45C3-A40A-7452C813A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000" i="1">
                <a:latin typeface="Courier" charset="0"/>
              </a:rPr>
              <a:t>&lt;&lt;includes&gt;&gt; </a:t>
            </a:r>
            <a:r>
              <a:rPr lang="en-US" altLang="en-US"/>
              <a:t>Relationship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AABF56A-D2B1-430A-B8CF-6C2C680E3DD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97463" y="1295400"/>
            <a:ext cx="4046537" cy="48006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Courier" charset="0"/>
              </a:rPr>
              <a:t>&lt;&lt;includes&gt;&gt;</a:t>
            </a:r>
            <a:r>
              <a:rPr lang="en-US" altLang="en-US" sz="2000"/>
              <a:t> relationship represents behavior that is factored out of the use case.</a:t>
            </a:r>
          </a:p>
          <a:p>
            <a:pPr eaLnBrk="1" hangingPunct="1"/>
            <a:r>
              <a:rPr lang="en-US" altLang="en-US" sz="1800">
                <a:latin typeface="Courier" charset="0"/>
              </a:rPr>
              <a:t>&lt;&lt;includes&gt;&gt;</a:t>
            </a:r>
            <a:r>
              <a:rPr lang="en-US" altLang="en-US" sz="2000"/>
              <a:t> behavior is factored out for reuse, not because it is an exception.</a:t>
            </a:r>
          </a:p>
          <a:p>
            <a:pPr eaLnBrk="1" hangingPunct="1"/>
            <a:r>
              <a:rPr lang="en-US" altLang="en-US" sz="2000"/>
              <a:t>The direction of a </a:t>
            </a:r>
            <a:r>
              <a:rPr lang="en-US" altLang="en-US" sz="1800">
                <a:latin typeface="Courier" charset="0"/>
              </a:rPr>
              <a:t>&lt;&lt;includes&gt;&gt;</a:t>
            </a:r>
            <a:r>
              <a:rPr lang="en-US" altLang="en-US" sz="2000"/>
              <a:t> relationship is to the using use case (unlike </a:t>
            </a:r>
            <a:r>
              <a:rPr lang="en-US" altLang="en-US" sz="2000">
                <a:latin typeface="Courier" charset="0"/>
              </a:rPr>
              <a:t>&lt;&lt;extends&gt;&gt;</a:t>
            </a:r>
            <a:r>
              <a:rPr lang="en-US" altLang="en-US" sz="2000"/>
              <a:t> relationships).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07AD5FCF-8D08-445E-B992-042E73B3B1EF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284288"/>
            <a:ext cx="1228725" cy="1101725"/>
            <a:chOff x="1616" y="801"/>
            <a:chExt cx="774" cy="694"/>
          </a:xfrm>
        </p:grpSpPr>
        <p:grpSp>
          <p:nvGrpSpPr>
            <p:cNvPr id="25634" name="Group 5">
              <a:extLst>
                <a:ext uri="{FF2B5EF4-FFF2-40B4-BE49-F238E27FC236}">
                  <a16:creationId xmlns:a16="http://schemas.microsoft.com/office/drawing/2014/main" id="{60B64A51-C19C-442B-A3C8-F0BCBB3B9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801"/>
              <a:ext cx="280" cy="493"/>
              <a:chOff x="659" y="1833"/>
              <a:chExt cx="299" cy="526"/>
            </a:xfrm>
          </p:grpSpPr>
          <p:sp>
            <p:nvSpPr>
              <p:cNvPr id="25636" name="Freeform 6">
                <a:extLst>
                  <a:ext uri="{FF2B5EF4-FFF2-40B4-BE49-F238E27FC236}">
                    <a16:creationId xmlns:a16="http://schemas.microsoft.com/office/drawing/2014/main" id="{607A1DF4-E417-4E0A-9899-1C93471EF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7" name="Line 7">
                <a:extLst>
                  <a:ext uri="{FF2B5EF4-FFF2-40B4-BE49-F238E27FC236}">
                    <a16:creationId xmlns:a16="http://schemas.microsoft.com/office/drawing/2014/main" id="{0D97878C-449A-480D-B2E5-3B866D2B2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8" name="Line 8">
                <a:extLst>
                  <a:ext uri="{FF2B5EF4-FFF2-40B4-BE49-F238E27FC236}">
                    <a16:creationId xmlns:a16="http://schemas.microsoft.com/office/drawing/2014/main" id="{52AFE5D3-6B7E-47C0-B79F-1A8C127E4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39" name="Oval 9">
                <a:extLst>
                  <a:ext uri="{FF2B5EF4-FFF2-40B4-BE49-F238E27FC236}">
                    <a16:creationId xmlns:a16="http://schemas.microsoft.com/office/drawing/2014/main" id="{419538C0-679C-4A70-80EF-D2675F2D9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5635" name="Rectangle 10">
              <a:extLst>
                <a:ext uri="{FF2B5EF4-FFF2-40B4-BE49-F238E27FC236}">
                  <a16:creationId xmlns:a16="http://schemas.microsoft.com/office/drawing/2014/main" id="{42D9FF2C-7A11-4555-A144-D1D11776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322"/>
              <a:ext cx="7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</p:grpSp>
      <p:grpSp>
        <p:nvGrpSpPr>
          <p:cNvPr id="25605" name="Group 11">
            <a:extLst>
              <a:ext uri="{FF2B5EF4-FFF2-40B4-BE49-F238E27FC236}">
                <a16:creationId xmlns:a16="http://schemas.microsoft.com/office/drawing/2014/main" id="{0266DF0C-C71A-4C72-B3F5-18E244F61BF7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862263"/>
            <a:ext cx="2730500" cy="779462"/>
            <a:chOff x="337" y="1803"/>
            <a:chExt cx="1720" cy="491"/>
          </a:xfrm>
        </p:grpSpPr>
        <p:sp>
          <p:nvSpPr>
            <p:cNvPr id="25632" name="Oval 12">
              <a:extLst>
                <a:ext uri="{FF2B5EF4-FFF2-40B4-BE49-F238E27FC236}">
                  <a16:creationId xmlns:a16="http://schemas.microsoft.com/office/drawing/2014/main" id="{1FACE970-5B96-4511-B9D5-D0B051829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803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Rectangle 13">
              <a:extLst>
                <a:ext uri="{FF2B5EF4-FFF2-40B4-BE49-F238E27FC236}">
                  <a16:creationId xmlns:a16="http://schemas.microsoft.com/office/drawing/2014/main" id="{27CD1B60-2753-43A7-A6F7-60D58F0F9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2121"/>
              <a:ext cx="1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PurchaseSingleTicket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</p:grpSp>
      <p:sp>
        <p:nvSpPr>
          <p:cNvPr id="25606" name="Line 14">
            <a:extLst>
              <a:ext uri="{FF2B5EF4-FFF2-40B4-BE49-F238E27FC236}">
                <a16:creationId xmlns:a16="http://schemas.microsoft.com/office/drawing/2014/main" id="{18AA2D7B-670F-4478-8D0D-D618B1B27A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9075" y="2462213"/>
            <a:ext cx="1588" cy="320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5607" name="Group 15">
            <a:extLst>
              <a:ext uri="{FF2B5EF4-FFF2-40B4-BE49-F238E27FC236}">
                <a16:creationId xmlns:a16="http://schemas.microsoft.com/office/drawing/2014/main" id="{119EA0E0-9CA8-40A8-B8A2-B020297A7426}"/>
              </a:ext>
            </a:extLst>
          </p:cNvPr>
          <p:cNvGrpSpPr>
            <a:grpSpLocks/>
          </p:cNvGrpSpPr>
          <p:nvPr/>
        </p:nvGrpSpPr>
        <p:grpSpPr bwMode="auto">
          <a:xfrm>
            <a:off x="2617788" y="2405063"/>
            <a:ext cx="2320925" cy="779462"/>
            <a:chOff x="1649" y="1515"/>
            <a:chExt cx="1462" cy="491"/>
          </a:xfrm>
        </p:grpSpPr>
        <p:sp>
          <p:nvSpPr>
            <p:cNvPr id="25630" name="Oval 16">
              <a:extLst>
                <a:ext uri="{FF2B5EF4-FFF2-40B4-BE49-F238E27FC236}">
                  <a16:creationId xmlns:a16="http://schemas.microsoft.com/office/drawing/2014/main" id="{BDAC7906-B8D7-4EAE-888A-F158280E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515"/>
              <a:ext cx="706" cy="30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1" name="Rectangle 17">
              <a:extLst>
                <a:ext uri="{FF2B5EF4-FFF2-40B4-BE49-F238E27FC236}">
                  <a16:creationId xmlns:a16="http://schemas.microsoft.com/office/drawing/2014/main" id="{279978F1-6E07-4EE6-9230-73D339E5A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833"/>
              <a:ext cx="1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PurchaseMultiCard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</p:grpSp>
      <p:sp>
        <p:nvSpPr>
          <p:cNvPr id="25608" name="Line 18">
            <a:extLst>
              <a:ext uri="{FF2B5EF4-FFF2-40B4-BE49-F238E27FC236}">
                <a16:creationId xmlns:a16="http://schemas.microsoft.com/office/drawing/2014/main" id="{B50ACB11-6052-4DD8-906B-37AEE7C9C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263" y="2017713"/>
            <a:ext cx="1116012" cy="371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5609" name="Group 19">
            <a:extLst>
              <a:ext uri="{FF2B5EF4-FFF2-40B4-BE49-F238E27FC236}">
                <a16:creationId xmlns:a16="http://schemas.microsoft.com/office/drawing/2014/main" id="{D6D08DA1-D067-4B53-8469-057C0285E5B1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5011738"/>
            <a:ext cx="1658938" cy="1271587"/>
            <a:chOff x="230" y="3157"/>
            <a:chExt cx="1045" cy="801"/>
          </a:xfrm>
        </p:grpSpPr>
        <p:grpSp>
          <p:nvGrpSpPr>
            <p:cNvPr id="25625" name="Group 20">
              <a:extLst>
                <a:ext uri="{FF2B5EF4-FFF2-40B4-BE49-F238E27FC236}">
                  <a16:creationId xmlns:a16="http://schemas.microsoft.com/office/drawing/2014/main" id="{7F8741EE-65E2-400B-822A-A8C8F2626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3467"/>
              <a:ext cx="706" cy="491"/>
              <a:chOff x="518" y="2443"/>
              <a:chExt cx="706" cy="491"/>
            </a:xfrm>
          </p:grpSpPr>
          <p:sp>
            <p:nvSpPr>
              <p:cNvPr id="25628" name="Oval 21">
                <a:extLst>
                  <a:ext uri="{FF2B5EF4-FFF2-40B4-BE49-F238E27FC236}">
                    <a16:creationId xmlns:a16="http://schemas.microsoft.com/office/drawing/2014/main" id="{550B5015-8E6F-441F-8AC1-D04523B92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44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9" name="Rectangle 22">
                <a:extLst>
                  <a:ext uri="{FF2B5EF4-FFF2-40B4-BE49-F238E27FC236}">
                    <a16:creationId xmlns:a16="http://schemas.microsoft.com/office/drawing/2014/main" id="{8E3CC075-C6F8-42B7-9BAB-6CB7D19B5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" y="2761"/>
                <a:ext cx="6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NoChange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5626" name="Line 23">
              <a:extLst>
                <a:ext uri="{FF2B5EF4-FFF2-40B4-BE49-F238E27FC236}">
                  <a16:creationId xmlns:a16="http://schemas.microsoft.com/office/drawing/2014/main" id="{CD3424DF-87C4-47BC-B87B-B768732ED5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0" y="3207"/>
              <a:ext cx="305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27" name="Text Box 24">
              <a:extLst>
                <a:ext uri="{FF2B5EF4-FFF2-40B4-BE49-F238E27FC236}">
                  <a16:creationId xmlns:a16="http://schemas.microsoft.com/office/drawing/2014/main" id="{857596E2-CB5B-4244-AD20-51D57A249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3157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5610" name="Group 25">
            <a:extLst>
              <a:ext uri="{FF2B5EF4-FFF2-40B4-BE49-F238E27FC236}">
                <a16:creationId xmlns:a16="http://schemas.microsoft.com/office/drawing/2014/main" id="{2C438592-CCAD-4629-AAF8-A0964119617A}"/>
              </a:ext>
            </a:extLst>
          </p:cNvPr>
          <p:cNvGrpSpPr>
            <a:grpSpLocks/>
          </p:cNvGrpSpPr>
          <p:nvPr/>
        </p:nvGrpSpPr>
        <p:grpSpPr bwMode="auto">
          <a:xfrm>
            <a:off x="3967163" y="5075238"/>
            <a:ext cx="1838325" cy="1208087"/>
            <a:chOff x="2499" y="3197"/>
            <a:chExt cx="1158" cy="761"/>
          </a:xfrm>
        </p:grpSpPr>
        <p:grpSp>
          <p:nvGrpSpPr>
            <p:cNvPr id="25620" name="Group 26">
              <a:extLst>
                <a:ext uri="{FF2B5EF4-FFF2-40B4-BE49-F238E27FC236}">
                  <a16:creationId xmlns:a16="http://schemas.microsoft.com/office/drawing/2014/main" id="{1475B0D1-082D-4518-A077-A27054245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3467"/>
              <a:ext cx="706" cy="491"/>
              <a:chOff x="1762" y="2595"/>
              <a:chExt cx="706" cy="491"/>
            </a:xfrm>
          </p:grpSpPr>
          <p:sp>
            <p:nvSpPr>
              <p:cNvPr id="25623" name="Oval 27">
                <a:extLst>
                  <a:ext uri="{FF2B5EF4-FFF2-40B4-BE49-F238E27FC236}">
                    <a16:creationId xmlns:a16="http://schemas.microsoft.com/office/drawing/2014/main" id="{F0DD3895-346B-4E80-B1A2-3792F47EA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2" y="2595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4" name="Rectangle 28">
                <a:extLst>
                  <a:ext uri="{FF2B5EF4-FFF2-40B4-BE49-F238E27FC236}">
                    <a16:creationId xmlns:a16="http://schemas.microsoft.com/office/drawing/2014/main" id="{89E2AD07-78D3-45BD-8E65-D1D26BF3E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913"/>
                <a:ext cx="5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Cancel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5621" name="Line 29">
              <a:extLst>
                <a:ext uri="{FF2B5EF4-FFF2-40B4-BE49-F238E27FC236}">
                  <a16:creationId xmlns:a16="http://schemas.microsoft.com/office/drawing/2014/main" id="{04148EAB-2113-4264-A4E1-0C497A3F7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3239"/>
              <a:ext cx="287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22" name="Text Box 30">
              <a:extLst>
                <a:ext uri="{FF2B5EF4-FFF2-40B4-BE49-F238E27FC236}">
                  <a16:creationId xmlns:a16="http://schemas.microsoft.com/office/drawing/2014/main" id="{584DC47D-2A06-449A-994F-9280BE838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3197"/>
              <a:ext cx="9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&lt;&lt;extends&gt;&gt;</a:t>
              </a:r>
            </a:p>
          </p:txBody>
        </p:sp>
      </p:grpSp>
      <p:grpSp>
        <p:nvGrpSpPr>
          <p:cNvPr id="25611" name="Group 31">
            <a:extLst>
              <a:ext uri="{FF2B5EF4-FFF2-40B4-BE49-F238E27FC236}">
                <a16:creationId xmlns:a16="http://schemas.microsoft.com/office/drawing/2014/main" id="{65D28B0F-FA2D-46AA-B904-7B1E9E158FBE}"/>
              </a:ext>
            </a:extLst>
          </p:cNvPr>
          <p:cNvGrpSpPr>
            <a:grpSpLocks/>
          </p:cNvGrpSpPr>
          <p:nvPr/>
        </p:nvGrpSpPr>
        <p:grpSpPr bwMode="auto">
          <a:xfrm>
            <a:off x="3190875" y="3236913"/>
            <a:ext cx="1958975" cy="1069975"/>
            <a:chOff x="2010" y="2039"/>
            <a:chExt cx="1234" cy="674"/>
          </a:xfrm>
        </p:grpSpPr>
        <p:sp>
          <p:nvSpPr>
            <p:cNvPr id="25618" name="Line 32">
              <a:extLst>
                <a:ext uri="{FF2B5EF4-FFF2-40B4-BE49-F238E27FC236}">
                  <a16:creationId xmlns:a16="http://schemas.microsoft.com/office/drawing/2014/main" id="{A189D39E-A2A8-49C4-8785-FFF257FB7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39"/>
              <a:ext cx="329" cy="6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19" name="Text Box 33">
              <a:extLst>
                <a:ext uri="{FF2B5EF4-FFF2-40B4-BE49-F238E27FC236}">
                  <a16:creationId xmlns:a16="http://schemas.microsoft.com/office/drawing/2014/main" id="{BDF4DA0A-4F60-40A9-B414-686F916E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301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  <p:grpSp>
        <p:nvGrpSpPr>
          <p:cNvPr id="25612" name="Group 34">
            <a:extLst>
              <a:ext uri="{FF2B5EF4-FFF2-40B4-BE49-F238E27FC236}">
                <a16:creationId xmlns:a16="http://schemas.microsoft.com/office/drawing/2014/main" id="{7ED1B725-3683-41FC-B665-D05A2AE54423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3706813"/>
            <a:ext cx="3084513" cy="1458912"/>
            <a:chOff x="474" y="2335"/>
            <a:chExt cx="1943" cy="919"/>
          </a:xfrm>
        </p:grpSpPr>
        <p:grpSp>
          <p:nvGrpSpPr>
            <p:cNvPr id="25613" name="Group 35">
              <a:extLst>
                <a:ext uri="{FF2B5EF4-FFF2-40B4-BE49-F238E27FC236}">
                  <a16:creationId xmlns:a16="http://schemas.microsoft.com/office/drawing/2014/main" id="{A2756AD6-9DAD-4A3D-A695-A40624395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5" y="2763"/>
              <a:ext cx="1032" cy="491"/>
              <a:chOff x="1337" y="2763"/>
              <a:chExt cx="1032" cy="491"/>
            </a:xfrm>
          </p:grpSpPr>
          <p:sp>
            <p:nvSpPr>
              <p:cNvPr id="25616" name="Oval 36">
                <a:extLst>
                  <a:ext uri="{FF2B5EF4-FFF2-40B4-BE49-F238E27FC236}">
                    <a16:creationId xmlns:a16="http://schemas.microsoft.com/office/drawing/2014/main" id="{9796B8E9-C27B-4D43-A0FC-223A81F2B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2763"/>
                <a:ext cx="706" cy="301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17" name="Rectangle 37">
                <a:extLst>
                  <a:ext uri="{FF2B5EF4-FFF2-40B4-BE49-F238E27FC236}">
                    <a16:creationId xmlns:a16="http://schemas.microsoft.com/office/drawing/2014/main" id="{892158FB-F852-46E6-B36E-8E02289CC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" y="3081"/>
                <a:ext cx="10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CollectMoney</a:t>
                </a:r>
                <a:endParaRPr lang="en-US" altLang="en-US" sz="1800">
                  <a:latin typeface="Helvetica" panose="020B0604020202020204" pitchFamily="34" charset="0"/>
                </a:endParaRPr>
              </a:p>
            </p:txBody>
          </p:sp>
        </p:grpSp>
        <p:sp>
          <p:nvSpPr>
            <p:cNvPr id="25614" name="Line 38">
              <a:extLst>
                <a:ext uri="{FF2B5EF4-FFF2-40B4-BE49-F238E27FC236}">
                  <a16:creationId xmlns:a16="http://schemas.microsoft.com/office/drawing/2014/main" id="{0594B069-19EE-497E-902B-7ECDC640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2335"/>
              <a:ext cx="695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15" name="Text Box 39">
              <a:extLst>
                <a:ext uri="{FF2B5EF4-FFF2-40B4-BE49-F238E27FC236}">
                  <a16:creationId xmlns:a16="http://schemas.microsoft.com/office/drawing/2014/main" id="{87EC528A-5499-4F8C-891C-C4523A8BD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2509"/>
              <a:ext cx="10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000000"/>
                  </a:solidFill>
                  <a:latin typeface="Courier" charset="0"/>
                </a:rPr>
                <a:t>&lt;&lt;includes&gt;&gt;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56A9F5C-2A25-4C2B-A57E-7045B7AD0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Cases are useful to…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2132900D-0243-4236-9198-41F42C77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/>
              <a:t>Determining requirements</a:t>
            </a:r>
          </a:p>
          <a:p>
            <a:pPr lvl="1" eaLnBrk="1" hangingPunct="1"/>
            <a:r>
              <a:rPr lang="en-US" altLang="en-US" sz="2400"/>
              <a:t>New use cases often generate new requirements as the system is analyzed and the design takes shape. </a:t>
            </a:r>
          </a:p>
          <a:p>
            <a:pPr eaLnBrk="1" hangingPunct="1"/>
            <a:r>
              <a:rPr lang="en-US" altLang="en-US" sz="2800"/>
              <a:t>Communicating with clients</a:t>
            </a:r>
          </a:p>
          <a:p>
            <a:pPr lvl="1" eaLnBrk="1" hangingPunct="1"/>
            <a:r>
              <a:rPr lang="en-US" altLang="en-US" sz="2400"/>
              <a:t>Their notational simplicity makes use case diagrams a good way for developers to communicate with clients. </a:t>
            </a:r>
          </a:p>
          <a:p>
            <a:pPr eaLnBrk="1" hangingPunct="1"/>
            <a:r>
              <a:rPr lang="en-US" altLang="en-US" sz="2800"/>
              <a:t>Generating test cases</a:t>
            </a:r>
          </a:p>
          <a:p>
            <a:pPr lvl="1" eaLnBrk="1" hangingPunct="1"/>
            <a:r>
              <a:rPr lang="en-US" altLang="en-US" sz="2400"/>
              <a:t>The collection of scenarios for a use case may suggest a suite of test cases for those scenarios. 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78CBF8-5242-49EA-AA4D-D366AE5AC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Diagrams: Summary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1CCBF68-8099-4576-87DA-625C927AA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diagrams represent external behavior</a:t>
            </a:r>
          </a:p>
          <a:p>
            <a:pPr eaLnBrk="1" hangingPunct="1"/>
            <a:r>
              <a:rPr lang="en-US" altLang="en-US" dirty="0"/>
              <a:t>Use case diagrams are useful as an index into the use cases</a:t>
            </a:r>
          </a:p>
          <a:p>
            <a:pPr eaLnBrk="1" hangingPunct="1"/>
            <a:r>
              <a:rPr lang="en-US" altLang="en-US" dirty="0"/>
              <a:t>All use cases need to be described for the model to be useful.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E8D14F-CB5B-48CF-9645-6467DFB3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Diagrams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F3FE5A-17B3-4221-A77E-063DA94A2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Gives an overview of a system by showing its classes and the relationships among them.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Class diagram are static.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Also shows attributes and operations of each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Good way to describe the overall architecture of system components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5CAAFCE-B276-4028-96EB-D05719C43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Diagram Perspectives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E11E545-F4B9-4F37-87FA-349C33DA4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draw Class Diagrams under three perspectives</a:t>
            </a:r>
          </a:p>
          <a:p>
            <a:pPr lvl="1" eaLnBrk="1" hangingPunct="1"/>
            <a:r>
              <a:rPr lang="en-US" altLang="en-US"/>
              <a:t>Conceptual</a:t>
            </a:r>
          </a:p>
          <a:p>
            <a:pPr lvl="2" eaLnBrk="1" hangingPunct="1"/>
            <a:r>
              <a:rPr lang="en-US" altLang="en-US"/>
              <a:t>Software independent</a:t>
            </a:r>
          </a:p>
          <a:p>
            <a:pPr lvl="2" eaLnBrk="1" hangingPunct="1"/>
            <a:r>
              <a:rPr lang="en-US" altLang="en-US"/>
              <a:t>Language independent</a:t>
            </a:r>
          </a:p>
          <a:p>
            <a:pPr lvl="1" eaLnBrk="1" hangingPunct="1"/>
            <a:r>
              <a:rPr lang="en-US" altLang="en-US"/>
              <a:t>Specification</a:t>
            </a:r>
          </a:p>
          <a:p>
            <a:pPr lvl="2" eaLnBrk="1" hangingPunct="1"/>
            <a:r>
              <a:rPr lang="en-US" altLang="en-US"/>
              <a:t>Focus on the interfaces of the software</a:t>
            </a:r>
          </a:p>
          <a:p>
            <a:pPr lvl="1" eaLnBrk="1" hangingPunct="1"/>
            <a:r>
              <a:rPr lang="en-US" altLang="en-US"/>
              <a:t>Implementation</a:t>
            </a:r>
          </a:p>
          <a:p>
            <a:pPr lvl="2" eaLnBrk="1" hangingPunct="1"/>
            <a:r>
              <a:rPr lang="en-US" altLang="en-US"/>
              <a:t>Focus on the implementation of the software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3B95ED4-2D67-40AE-A501-D01DF561C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Classes – Not Just for Code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98918CA-09A1-4390-B874-F366A5AFE57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267200"/>
            <a:ext cx="8229600" cy="16700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</a:t>
            </a:r>
            <a:r>
              <a:rPr lang="en-US" altLang="en-US" sz="2800" b="1" i="1"/>
              <a:t>class</a:t>
            </a:r>
            <a:r>
              <a:rPr lang="en-US" altLang="en-US" sz="2800"/>
              <a:t> represent a concept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 class encapsulates state </a:t>
            </a:r>
            <a:r>
              <a:rPr lang="en-US" altLang="en-US" sz="2800" b="1" i="1"/>
              <a:t>(attributes)</a:t>
            </a:r>
            <a:r>
              <a:rPr lang="en-US" altLang="en-US" sz="2800"/>
              <a:t> and behavior </a:t>
            </a:r>
            <a:r>
              <a:rPr lang="en-US" altLang="en-US" sz="2800" b="1" i="1"/>
              <a:t>(operations).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Each attribute has a </a:t>
            </a:r>
            <a:r>
              <a:rPr lang="en-US" altLang="en-US" sz="2800" b="1" i="1"/>
              <a:t>type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Each operation has a </a:t>
            </a:r>
            <a:r>
              <a:rPr lang="en-US" altLang="en-US" sz="2800" b="1" i="1"/>
              <a:t>signature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class name is the only mandatory information.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023E5754-F353-44EE-BD3E-6650CD05F9BE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2243138"/>
            <a:ext cx="2247900" cy="1306512"/>
            <a:chOff x="550" y="1413"/>
            <a:chExt cx="1416" cy="823"/>
          </a:xfrm>
        </p:grpSpPr>
        <p:sp>
          <p:nvSpPr>
            <p:cNvPr id="30738" name="Text Box 5">
              <a:extLst>
                <a:ext uri="{FF2B5EF4-FFF2-40B4-BE49-F238E27FC236}">
                  <a16:creationId xmlns:a16="http://schemas.microsoft.com/office/drawing/2014/main" id="{B4610DAB-D1E4-41EA-863F-C1DCAC134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655"/>
              <a:ext cx="138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zone2price</a:t>
              </a:r>
            </a:p>
            <a:p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getZones()</a:t>
              </a:r>
            </a:p>
            <a:p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getPrice()</a:t>
              </a:r>
            </a:p>
          </p:txBody>
        </p:sp>
        <p:grpSp>
          <p:nvGrpSpPr>
            <p:cNvPr id="30739" name="Group 6">
              <a:extLst>
                <a:ext uri="{FF2B5EF4-FFF2-40B4-BE49-F238E27FC236}">
                  <a16:creationId xmlns:a16="http://schemas.microsoft.com/office/drawing/2014/main" id="{D869BEC7-4D30-489F-A4CC-0D5F022BD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" y="1413"/>
              <a:ext cx="1390" cy="282"/>
              <a:chOff x="554" y="1413"/>
              <a:chExt cx="1390" cy="282"/>
            </a:xfrm>
          </p:grpSpPr>
          <p:sp>
            <p:nvSpPr>
              <p:cNvPr id="30742" name="Rectangle 7">
                <a:extLst>
                  <a:ext uri="{FF2B5EF4-FFF2-40B4-BE49-F238E27FC236}">
                    <a16:creationId xmlns:a16="http://schemas.microsoft.com/office/drawing/2014/main" id="{8CEDB8CF-8291-4A72-9283-5A6A9F38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413"/>
                <a:ext cx="1390" cy="2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3" name="Rectangle 8">
                <a:extLst>
                  <a:ext uri="{FF2B5EF4-FFF2-40B4-BE49-F238E27FC236}">
                    <a16:creationId xmlns:a16="http://schemas.microsoft.com/office/drawing/2014/main" id="{8D345C32-B791-484A-81C9-71AC20E48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507"/>
                <a:ext cx="100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800" b="1">
                    <a:solidFill>
                      <a:srgbClr val="000000"/>
                    </a:solidFill>
                    <a:latin typeface="Courier" charset="0"/>
                  </a:rPr>
                  <a:t>TariffSchedule</a:t>
                </a:r>
              </a:p>
            </p:txBody>
          </p:sp>
        </p:grpSp>
        <p:sp>
          <p:nvSpPr>
            <p:cNvPr id="30740" name="Rectangle 9">
              <a:extLst>
                <a:ext uri="{FF2B5EF4-FFF2-40B4-BE49-F238E27FC236}">
                  <a16:creationId xmlns:a16="http://schemas.microsoft.com/office/drawing/2014/main" id="{6953405E-F359-492A-A52C-B1A1F9FE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698"/>
              <a:ext cx="1394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1" name="Rectangle 10">
              <a:extLst>
                <a:ext uri="{FF2B5EF4-FFF2-40B4-BE49-F238E27FC236}">
                  <a16:creationId xmlns:a16="http://schemas.microsoft.com/office/drawing/2014/main" id="{8AEFF273-DF17-4E4C-BB64-720519B4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866"/>
              <a:ext cx="1393" cy="37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25" name="Group 11">
            <a:extLst>
              <a:ext uri="{FF2B5EF4-FFF2-40B4-BE49-F238E27FC236}">
                <a16:creationId xmlns:a16="http://schemas.microsoft.com/office/drawing/2014/main" id="{E963E311-1858-42EB-8790-250AA532C44D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922338"/>
            <a:ext cx="3635375" cy="1306512"/>
            <a:chOff x="3212" y="1405"/>
            <a:chExt cx="2290" cy="823"/>
          </a:xfrm>
        </p:grpSpPr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1362680D-2B61-4891-BC05-E6A26F292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" y="1647"/>
              <a:ext cx="224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Table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 zone2price</a:t>
              </a:r>
            </a:p>
            <a:p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Enumeration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 getZones()</a:t>
              </a:r>
            </a:p>
            <a:p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Price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 getPrice(</a:t>
              </a:r>
              <a:r>
                <a:rPr lang="en-US" altLang="en-US" sz="1800" b="1">
                  <a:solidFill>
                    <a:srgbClr val="FF0000"/>
                  </a:solidFill>
                  <a:latin typeface="Courier" charset="0"/>
                </a:rPr>
                <a:t>Zone</a:t>
              </a:r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)</a:t>
              </a:r>
            </a:p>
          </p:txBody>
        </p:sp>
        <p:sp>
          <p:nvSpPr>
            <p:cNvPr id="30734" name="Rectangle 13">
              <a:extLst>
                <a:ext uri="{FF2B5EF4-FFF2-40B4-BE49-F238E27FC236}">
                  <a16:creationId xmlns:a16="http://schemas.microsoft.com/office/drawing/2014/main" id="{6378AF00-289B-401A-85AC-DCA23F039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405"/>
              <a:ext cx="2254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5" name="Rectangle 14">
              <a:extLst>
                <a:ext uri="{FF2B5EF4-FFF2-40B4-BE49-F238E27FC236}">
                  <a16:creationId xmlns:a16="http://schemas.microsoft.com/office/drawing/2014/main" id="{5DEF25D5-7172-4D41-AA24-1913EA50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9" y="1499"/>
              <a:ext cx="10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TariffSchedule</a:t>
              </a:r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BB502B49-91F2-41FA-93B3-DC69C573E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1690"/>
              <a:ext cx="2251" cy="1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8FA58566-7CB0-4A4E-8C80-2177DF54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858"/>
              <a:ext cx="2251" cy="37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6" name="AutoShape 17">
            <a:extLst>
              <a:ext uri="{FF2B5EF4-FFF2-40B4-BE49-F238E27FC236}">
                <a16:creationId xmlns:a16="http://schemas.microsoft.com/office/drawing/2014/main" id="{1D5FF73D-C6A9-4D77-A667-AC9B76E6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1676400"/>
            <a:ext cx="1244600" cy="609600"/>
          </a:xfrm>
          <a:prstGeom prst="wedgeRoundRectCallout">
            <a:avLst>
              <a:gd name="adj1" fmla="val -91329"/>
              <a:gd name="adj2" fmla="val 86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Name</a:t>
            </a:r>
          </a:p>
        </p:txBody>
      </p:sp>
      <p:sp>
        <p:nvSpPr>
          <p:cNvPr id="30727" name="AutoShape 18">
            <a:extLst>
              <a:ext uri="{FF2B5EF4-FFF2-40B4-BE49-F238E27FC236}">
                <a16:creationId xmlns:a16="http://schemas.microsoft.com/office/drawing/2014/main" id="{0316C266-FE9C-49DD-80FD-5CB79B9D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489200"/>
            <a:ext cx="1689100" cy="609600"/>
          </a:xfrm>
          <a:prstGeom prst="wedgeRoundRectCallout">
            <a:avLst>
              <a:gd name="adj1" fmla="val -68421"/>
              <a:gd name="adj2" fmla="val 96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Attributes</a:t>
            </a:r>
          </a:p>
        </p:txBody>
      </p:sp>
      <p:sp>
        <p:nvSpPr>
          <p:cNvPr id="30728" name="AutoShape 19">
            <a:extLst>
              <a:ext uri="{FF2B5EF4-FFF2-40B4-BE49-F238E27FC236}">
                <a16:creationId xmlns:a16="http://schemas.microsoft.com/office/drawing/2014/main" id="{53E02DE2-1651-4F57-9649-BBE98481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3289300"/>
            <a:ext cx="1689100" cy="609600"/>
          </a:xfrm>
          <a:prstGeom prst="wedgeRoundRectCallout">
            <a:avLst>
              <a:gd name="adj1" fmla="val -72931"/>
              <a:gd name="adj2" fmla="val -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Operations</a:t>
            </a:r>
          </a:p>
        </p:txBody>
      </p:sp>
      <p:sp>
        <p:nvSpPr>
          <p:cNvPr id="30729" name="AutoShape 20">
            <a:extLst>
              <a:ext uri="{FF2B5EF4-FFF2-40B4-BE49-F238E27FC236}">
                <a16:creationId xmlns:a16="http://schemas.microsoft.com/office/drawing/2014/main" id="{A9CF15B1-0326-46DD-9E93-255499C4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2451100"/>
            <a:ext cx="1689100" cy="609600"/>
          </a:xfrm>
          <a:prstGeom prst="wedgeRoundRectCallout">
            <a:avLst>
              <a:gd name="adj1" fmla="val -74435"/>
              <a:gd name="adj2" fmla="val -94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Signature</a:t>
            </a:r>
          </a:p>
        </p:txBody>
      </p:sp>
      <p:grpSp>
        <p:nvGrpSpPr>
          <p:cNvPr id="30730" name="Group 21">
            <a:extLst>
              <a:ext uri="{FF2B5EF4-FFF2-40B4-BE49-F238E27FC236}">
                <a16:creationId xmlns:a16="http://schemas.microsoft.com/office/drawing/2014/main" id="{E958582F-47F2-40BD-A5DB-6E5883E03F68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3309938"/>
            <a:ext cx="2206625" cy="447675"/>
            <a:chOff x="554" y="1413"/>
            <a:chExt cx="1390" cy="282"/>
          </a:xfrm>
        </p:grpSpPr>
        <p:sp>
          <p:nvSpPr>
            <p:cNvPr id="30731" name="Rectangle 22">
              <a:extLst>
                <a:ext uri="{FF2B5EF4-FFF2-40B4-BE49-F238E27FC236}">
                  <a16:creationId xmlns:a16="http://schemas.microsoft.com/office/drawing/2014/main" id="{68A5862D-A2AB-4F6A-9A21-E577CBCF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2" name="Rectangle 23">
              <a:extLst>
                <a:ext uri="{FF2B5EF4-FFF2-40B4-BE49-F238E27FC236}">
                  <a16:creationId xmlns:a16="http://schemas.microsoft.com/office/drawing/2014/main" id="{5DFD14AE-FBD7-4911-98B8-EB5E0035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507"/>
              <a:ext cx="10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>
                  <a:solidFill>
                    <a:srgbClr val="000000"/>
                  </a:solidFill>
                  <a:latin typeface="Courier" charset="0"/>
                </a:rPr>
                <a:t>TariffSchedule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289606-B8F8-4AD3-B09F-D12611CB9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73BD396-AD22-431F-91F7-FDFF4073C17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17950"/>
            <a:ext cx="8229600" cy="2178050"/>
          </a:xfrm>
        </p:spPr>
        <p:txBody>
          <a:bodyPr/>
          <a:lstStyle/>
          <a:p>
            <a:pPr eaLnBrk="1" hangingPunct="1"/>
            <a:r>
              <a:rPr lang="en-US" altLang="en-US" sz="2800"/>
              <a:t>An </a:t>
            </a:r>
            <a:r>
              <a:rPr lang="en-US" altLang="en-US" sz="2800" b="1" i="1"/>
              <a:t>instance</a:t>
            </a:r>
            <a:r>
              <a:rPr lang="en-US" altLang="en-US" sz="2800"/>
              <a:t> represents a phenomenon.</a:t>
            </a:r>
          </a:p>
          <a:p>
            <a:pPr eaLnBrk="1" hangingPunct="1"/>
            <a:r>
              <a:rPr lang="en-US" altLang="en-US" sz="2800"/>
              <a:t>The name of an instance is </a:t>
            </a:r>
            <a:r>
              <a:rPr lang="en-US" altLang="en-US" sz="2800" u="sng"/>
              <a:t>underlined</a:t>
            </a:r>
            <a:r>
              <a:rPr lang="en-US" altLang="en-US" sz="2800"/>
              <a:t> and can contain the class of the instance.</a:t>
            </a:r>
          </a:p>
          <a:p>
            <a:pPr eaLnBrk="1" hangingPunct="1"/>
            <a:r>
              <a:rPr lang="en-US" altLang="en-US" sz="2800"/>
              <a:t>The attributes are represented with their </a:t>
            </a:r>
            <a:r>
              <a:rPr lang="en-US" altLang="en-US" sz="2800" b="1" i="1"/>
              <a:t>values</a:t>
            </a:r>
            <a:r>
              <a:rPr lang="en-US" altLang="en-US" sz="2800"/>
              <a:t>.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4D7A8E8D-F814-4D5F-9F33-DCAE40BD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1878013"/>
            <a:ext cx="34782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zone2price = {</a:t>
            </a:r>
          </a:p>
          <a:p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{‘1’, .20},</a:t>
            </a:r>
            <a:br>
              <a:rPr lang="en-US" altLang="en-US" sz="1800" b="1">
                <a:solidFill>
                  <a:srgbClr val="000000"/>
                </a:solidFill>
                <a:latin typeface="Courier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{‘2’, .40},</a:t>
            </a:r>
          </a:p>
          <a:p>
            <a:r>
              <a:rPr lang="en-US" altLang="en-US" sz="1800" b="1">
                <a:solidFill>
                  <a:srgbClr val="000000"/>
                </a:solidFill>
                <a:latin typeface="Courier" charset="0"/>
              </a:rPr>
              <a:t>{‘3’, .60}}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C475D7C8-FAD3-4364-871F-FF742727BC58}"/>
              </a:ext>
            </a:extLst>
          </p:cNvPr>
          <p:cNvGrpSpPr>
            <a:grpSpLocks/>
          </p:cNvGrpSpPr>
          <p:nvPr/>
        </p:nvGrpSpPr>
        <p:grpSpPr bwMode="auto">
          <a:xfrm>
            <a:off x="1827213" y="1493838"/>
            <a:ext cx="3498850" cy="447675"/>
            <a:chOff x="554" y="1413"/>
            <a:chExt cx="1390" cy="282"/>
          </a:xfrm>
        </p:grpSpPr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0B764636-AE0D-4593-BF9E-0F529DEBA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413"/>
              <a:ext cx="1390" cy="28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752" name="Rectangle 7">
              <a:extLst>
                <a:ext uri="{FF2B5EF4-FFF2-40B4-BE49-F238E27FC236}">
                  <a16:creationId xmlns:a16="http://schemas.microsoft.com/office/drawing/2014/main" id="{9D769BDE-DD9E-4D25-9BD1-969EAC6AF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1507"/>
              <a:ext cx="10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 u="sng">
                  <a:solidFill>
                    <a:srgbClr val="000000"/>
                  </a:solidFill>
                  <a:latin typeface="Courier" charset="0"/>
                </a:rPr>
                <a:t>tarif_1974:TariffSchedule</a:t>
              </a:r>
            </a:p>
          </p:txBody>
        </p:sp>
      </p:grpSp>
      <p:sp>
        <p:nvSpPr>
          <p:cNvPr id="31750" name="Rectangle 8">
            <a:extLst>
              <a:ext uri="{FF2B5EF4-FFF2-40B4-BE49-F238E27FC236}">
                <a16:creationId xmlns:a16="http://schemas.microsoft.com/office/drawing/2014/main" id="{FDD1DEDA-9815-45B1-8160-898138DF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1946275"/>
            <a:ext cx="3505200" cy="117157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8E54CE2E-4AEC-4799-A2F0-6B5EC743C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Notation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F6A2A7D-8E2A-4D12-9445-7108C52AF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class is a rectangle divided into three parts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Class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Class attributes (i.e. data members, variables)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Class operations (i.e. methods)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Modifiers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Private: - 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Public: 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Protected:  #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Static: Underlined  (i.e. shared among all members of the class)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Abstract class:  Name in italics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0111B7EB-C488-477F-9BF0-18D7B5F23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648200"/>
          <a:ext cx="38862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2472309" imgH="1123683" progId="Visio.Drawing.11">
                  <p:embed/>
                </p:oleObj>
              </mc:Choice>
              <mc:Fallback>
                <p:oleObj name="Visio" r:id="rId4" imgW="2472309" imgH="1123683" progId="Visio.Drawing.11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111B7EB-C488-477F-9BF0-18D7B5F23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8862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3603BD8-FCFA-484A-A258-CEF7120A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Notation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F80D831-056B-452E-A72A-EF028656E3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Lines or arrows between classes indicate relationships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Association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 relationship between instances of two classes, where one class must know about the other to do its work, e.g. client communicates to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a straight line or arrow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Aggregation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An association where one class belongs to a collection, e.g. instructor part of Faculty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an empty diamond on the side of the collection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Composition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Strong form of Aggregation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Lifetime control; components cannot exist without the aggregate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a solid diamond on the side of the collection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Inheritance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An inheritance link indicating one class a superclass relationship, e.g. bird is part of mammal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/>
              <a:t>Indicated by triangle pointing to superclass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3CAB-199D-44FE-A15C-49D62C52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is UML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Basic Modelling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UML Diagrams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Use-case diagrams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Class diagram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Sequence diagram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State transition diagram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sz="800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82692-12AC-4FCF-ABAF-3E7DAC6F1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Contents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7D514-867E-4843-9DFE-8B979540A2E9}"/>
              </a:ext>
            </a:extLst>
          </p:cNvPr>
          <p:cNvSpPr/>
          <p:nvPr/>
        </p:nvSpPr>
        <p:spPr>
          <a:xfrm>
            <a:off x="92872" y="49530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Sources (Slide 3 to 44] :</a:t>
            </a:r>
          </a:p>
          <a:p>
            <a:r>
              <a:rPr lang="en-GB" sz="1600" dirty="0">
                <a:hlinkClick r:id="rId2"/>
              </a:rPr>
              <a:t>http://www.math.uaa.alaska.edu/~afkjm/cs401/handouts</a:t>
            </a:r>
            <a:endParaRPr lang="en-GB" sz="1600" dirty="0"/>
          </a:p>
          <a:p>
            <a:r>
              <a:rPr lang="en-GB" sz="1600" dirty="0">
                <a:hlinkClick r:id="rId3"/>
              </a:rPr>
              <a:t>http://www.utdallas.edu/~chung/RE</a:t>
            </a:r>
            <a:endParaRPr lang="en-GB" sz="1600" dirty="0"/>
          </a:p>
          <a:p>
            <a:r>
              <a:rPr lang="en-GB" sz="1600" dirty="0">
                <a:hlinkClick r:id="rId4"/>
              </a:rPr>
              <a:t>https://www.uml-diagrams.org/index-examples.html</a:t>
            </a:r>
            <a:r>
              <a:rPr lang="en-GB" sz="1600" dirty="0"/>
              <a:t> (Refer for more UML examples)</a:t>
            </a:r>
          </a:p>
          <a:p>
            <a:r>
              <a:rPr lang="en-GB" sz="1600" dirty="0">
                <a:hlinkClick r:id="rId5"/>
              </a:rPr>
              <a:t>https://tallyfy.com/uml-diagram/</a:t>
            </a:r>
            <a:r>
              <a:rPr lang="en-GB" sz="1600" dirty="0"/>
              <a:t> 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72745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2">
            <a:extLst>
              <a:ext uri="{FF2B5EF4-FFF2-40B4-BE49-F238E27FC236}">
                <a16:creationId xmlns:a16="http://schemas.microsoft.com/office/drawing/2014/main" id="{7FC2E460-6446-4515-87EB-B788CD65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09825"/>
            <a:ext cx="36957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CB1142F7-9F15-4267-83D2-929960B05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Association</a:t>
            </a:r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3BB91D7F-5FDD-410E-9002-CBA268994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797" name="AutoShape 6">
            <a:extLst>
              <a:ext uri="{FF2B5EF4-FFF2-40B4-BE49-F238E27FC236}">
                <a16:creationId xmlns:a16="http://schemas.microsoft.com/office/drawing/2014/main" id="{BFB8D592-7A40-4477-AD82-3ED9266C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57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FF80F53F-D5DD-4C53-8065-2D1CEA1C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624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myB.service();</a:t>
            </a:r>
          </a:p>
        </p:txBody>
      </p:sp>
      <p:sp>
        <p:nvSpPr>
          <p:cNvPr id="33799" name="AutoShape 8">
            <a:extLst>
              <a:ext uri="{FF2B5EF4-FFF2-40B4-BE49-F238E27FC236}">
                <a16:creationId xmlns:a16="http://schemas.microsoft.com/office/drawing/2014/main" id="{4D9AA3F0-C42B-4878-A290-168DA14A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213360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4D765015-9139-474F-803B-3DAB8FAE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myA.doSomething();</a:t>
            </a:r>
          </a:p>
        </p:txBody>
      </p:sp>
      <p:sp>
        <p:nvSpPr>
          <p:cNvPr id="33801" name="Text Box 10">
            <a:extLst>
              <a:ext uri="{FF2B5EF4-FFF2-40B4-BE49-F238E27FC236}">
                <a16:creationId xmlns:a16="http://schemas.microsoft.com/office/drawing/2014/main" id="{642019B5-5AFD-4869-AF45-5A5B3C78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Binary Association: Both entities “Know About” each other</a:t>
            </a:r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715297AF-EECC-4F4C-96FB-24D18EAE5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76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Text Box 13">
            <a:extLst>
              <a:ext uri="{FF2B5EF4-FFF2-40B4-BE49-F238E27FC236}">
                <a16:creationId xmlns:a16="http://schemas.microsoft.com/office/drawing/2014/main" id="{7D966D03-67E6-45DB-B656-873154573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Optionally, may create an Associate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9B483-5B64-4595-9422-F446F1088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Unary Association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405B5936-B3D0-489F-9E3A-26C8AFBB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13000"/>
            <a:ext cx="4276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5">
            <a:extLst>
              <a:ext uri="{FF2B5EF4-FFF2-40B4-BE49-F238E27FC236}">
                <a16:creationId xmlns:a16="http://schemas.microsoft.com/office/drawing/2014/main" id="{866E99F5-EDD1-4ECF-A7E9-24031B531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605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 knows about B, but B knows nothing about A</a:t>
            </a: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C461037D-79D2-4C87-A4E7-865940957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178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2" name="Text Box 7">
            <a:extLst>
              <a:ext uri="{FF2B5EF4-FFF2-40B4-BE49-F238E27FC236}">
                <a16:creationId xmlns:a16="http://schemas.microsoft.com/office/drawing/2014/main" id="{D7CC14C9-AEC6-4870-B3EE-4A7D35FA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54475"/>
            <a:ext cx="3271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Arrow points in direction</a:t>
            </a:r>
          </a:p>
          <a:p>
            <a:pPr eaLnBrk="1" hangingPunct="1"/>
            <a:r>
              <a:rPr lang="en-US" altLang="en-US"/>
              <a:t>of the dependency</a:t>
            </a:r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8A49D367-F11A-47E7-A385-819BAA9A2E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25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AutoShape 9">
            <a:extLst>
              <a:ext uri="{FF2B5EF4-FFF2-40B4-BE49-F238E27FC236}">
                <a16:creationId xmlns:a16="http://schemas.microsoft.com/office/drawing/2014/main" id="{8DCD6428-3EE0-4197-9DA2-A909525D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4600"/>
            <a:ext cx="175260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14DE0D4A-DD13-4EB0-B042-17D137B9B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894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myB.service();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74CAA95-7F9F-4EC9-8CE8-E723D2A55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BF11FAC2-4D0A-421B-9E39-144898D9A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43815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>
            <a:extLst>
              <a:ext uri="{FF2B5EF4-FFF2-40B4-BE49-F238E27FC236}">
                <a16:creationId xmlns:a16="http://schemas.microsoft.com/office/drawing/2014/main" id="{BFE7C7BD-0C36-4404-A82E-303F34981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Aggregation is an association with a “collection-member” relationship</a:t>
            </a:r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2652D70D-0263-4867-8EB0-BD9BACAFFA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251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6" name="AutoShape 7">
            <a:extLst>
              <a:ext uri="{FF2B5EF4-FFF2-40B4-BE49-F238E27FC236}">
                <a16:creationId xmlns:a16="http://schemas.microsoft.com/office/drawing/2014/main" id="{139ACB7F-6172-4949-8A68-4E7DD948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84600"/>
            <a:ext cx="2209800" cy="1016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79E6F2EE-4CC4-450A-975B-B89139BDA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06850"/>
            <a:ext cx="190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void doSomething()</a:t>
            </a:r>
            <a:br>
              <a:rPr lang="en-US" altLang="en-US" sz="1600"/>
            </a:br>
            <a:r>
              <a:rPr lang="en-US" altLang="en-US" sz="1600"/>
              <a:t>   aModule.service();</a:t>
            </a:r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EE98A9D8-C733-40C8-A900-12D0BB4D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86200"/>
            <a:ext cx="347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Hollow diamond on</a:t>
            </a:r>
          </a:p>
          <a:p>
            <a:pPr eaLnBrk="1" hangingPunct="1"/>
            <a:r>
              <a:rPr lang="en-US" altLang="en-US"/>
              <a:t>the Collection side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 sole ownership implied</a:t>
            </a:r>
          </a:p>
        </p:txBody>
      </p:sp>
      <p:sp>
        <p:nvSpPr>
          <p:cNvPr id="35849" name="Line 13">
            <a:extLst>
              <a:ext uri="{FF2B5EF4-FFF2-40B4-BE49-F238E27FC236}">
                <a16:creationId xmlns:a16="http://schemas.microsoft.com/office/drawing/2014/main" id="{4DE8CF93-AA4A-47A3-B4BF-2F0303B2FF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27432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AFED19F0-A8BF-4B56-B9B7-1E12C983C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Composition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53CE1735-3A4D-49B2-9029-702CA7317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200400"/>
          <a:ext cx="65532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4553712" imgH="1125055" progId="Visio.Drawing.11">
                  <p:embed/>
                </p:oleObj>
              </mc:Choice>
              <mc:Fallback>
                <p:oleObj name="Visio" r:id="rId4" imgW="4553712" imgH="1125055" progId="Visio.Drawing.11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53CE1735-3A4D-49B2-9029-702CA7317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00400"/>
                        <a:ext cx="65532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>
            <a:extLst>
              <a:ext uri="{FF2B5EF4-FFF2-40B4-BE49-F238E27FC236}">
                <a16:creationId xmlns:a16="http://schemas.microsoft.com/office/drawing/2014/main" id="{1B89F094-229C-4F8B-B571-EE522080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3359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Composition is Aggregation with:</a:t>
            </a:r>
          </a:p>
          <a:p>
            <a:pPr eaLnBrk="1" hangingPunct="1"/>
            <a:r>
              <a:rPr lang="en-US" altLang="en-US"/>
              <a:t>	Lifetime Control (owner controls construction, destruction)</a:t>
            </a:r>
          </a:p>
          <a:p>
            <a:pPr eaLnBrk="1" hangingPunct="1"/>
            <a:r>
              <a:rPr lang="en-US" altLang="en-US"/>
              <a:t>	Part object may belong to only one whole object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67554334-E4D7-4F9E-98BA-AECB01AF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81600"/>
            <a:ext cx="291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Filled diamond on side of the Collection</a:t>
            </a:r>
          </a:p>
        </p:txBody>
      </p:sp>
      <p:sp>
        <p:nvSpPr>
          <p:cNvPr id="2054" name="Line 8">
            <a:extLst>
              <a:ext uri="{FF2B5EF4-FFF2-40B4-BE49-F238E27FC236}">
                <a16:creationId xmlns:a16="http://schemas.microsoft.com/office/drawing/2014/main" id="{BA75B0CB-40A2-4E6E-AA80-3FEE8E704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038600"/>
            <a:ext cx="3810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EBCED299-102C-49B3-AB7F-940E8DEC9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6" name="AutoShape 10">
            <a:extLst>
              <a:ext uri="{FF2B5EF4-FFF2-40B4-BE49-F238E27FC236}">
                <a16:creationId xmlns:a16="http://schemas.microsoft.com/office/drawing/2014/main" id="{F01F0340-8853-49CF-B2F9-59611B69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2209800" cy="15240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7" name="Text Box 11">
            <a:extLst>
              <a:ext uri="{FF2B5EF4-FFF2-40B4-BE49-F238E27FC236}">
                <a16:creationId xmlns:a16="http://schemas.microsoft.com/office/drawing/2014/main" id="{D856F5D7-72D1-4183-85A7-8C2AF4F9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   members[0] = </a:t>
            </a:r>
            <a:br>
              <a:rPr lang="en-US" altLang="en-US" sz="1600"/>
            </a:br>
            <a:r>
              <a:rPr lang="en-US" altLang="en-US" sz="1600"/>
              <a:t>    new Employee();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  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  delete members[0];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554E9AB-E342-4487-A6AF-9EA17AB9C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B4EDB0DF-BD2E-4440-9765-16A879C1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09800"/>
            <a:ext cx="1895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5">
            <a:extLst>
              <a:ext uri="{FF2B5EF4-FFF2-40B4-BE49-F238E27FC236}">
                <a16:creationId xmlns:a16="http://schemas.microsoft.com/office/drawing/2014/main" id="{B7D46E2C-4B43-466A-8C77-1D88F9D9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404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Standard concept of inheritance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58B09E10-9C93-449B-AA1D-09CA405A9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495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0" name="AutoShape 7">
            <a:extLst>
              <a:ext uri="{FF2B5EF4-FFF2-40B4-BE49-F238E27FC236}">
                <a16:creationId xmlns:a16="http://schemas.microsoft.com/office/drawing/2014/main" id="{26003F07-5428-4698-B80B-42F6B304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2057400" cy="8382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Text Box 8">
            <a:extLst>
              <a:ext uri="{FF2B5EF4-FFF2-40B4-BE49-F238E27FC236}">
                <a16:creationId xmlns:a16="http://schemas.microsoft.com/office/drawing/2014/main" id="{AD2A0003-AADD-4B32-B81B-283F93F68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05400"/>
            <a:ext cx="1905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class B() extends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…</a:t>
            </a:r>
          </a:p>
        </p:txBody>
      </p:sp>
      <p:sp>
        <p:nvSpPr>
          <p:cNvPr id="36872" name="Text Box 9">
            <a:extLst>
              <a:ext uri="{FF2B5EF4-FFF2-40B4-BE49-F238E27FC236}">
                <a16:creationId xmlns:a16="http://schemas.microsoft.com/office/drawing/2014/main" id="{C4BFA869-BF9B-44F8-B932-830C101C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Base Class</a:t>
            </a:r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11DED472-079C-4AC0-A1E9-8DBCAD466E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590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Text Box 11">
            <a:extLst>
              <a:ext uri="{FF2B5EF4-FFF2-40B4-BE49-F238E27FC236}">
                <a16:creationId xmlns:a16="http://schemas.microsoft.com/office/drawing/2014/main" id="{2D7F6DF1-44BD-494A-A76C-5354F897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910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Derived Class</a:t>
            </a:r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134BB1E2-B684-469C-8185-0B7592AC78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4114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5C37D49-7483-4D6F-BDCD-27F4780D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Multiplicities</a:t>
            </a:r>
          </a:p>
        </p:txBody>
      </p:sp>
      <p:graphicFrame>
        <p:nvGraphicFramePr>
          <p:cNvPr id="18502" name="Group 70">
            <a:extLst>
              <a:ext uri="{FF2B5EF4-FFF2-40B4-BE49-F238E27FC236}">
                <a16:creationId xmlns:a16="http://schemas.microsoft.com/office/drawing/2014/main" id="{2FB8B6CE-0429-4B66-8A33-5D6277EF41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438400"/>
          <a:ext cx="7848600" cy="324643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Multiplicities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0..1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zero or one instance. The notation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. . 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indicates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instances.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4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0..*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 or 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limit on the number of instances (including none).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exactly one instance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1..*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 least one instance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11" name="Text Box 68">
            <a:extLst>
              <a:ext uri="{FF2B5EF4-FFF2-40B4-BE49-F238E27FC236}">
                <a16:creationId xmlns:a16="http://schemas.microsoft.com/office/drawing/2014/main" id="{68B9371F-6825-41E8-AAEB-2375927D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35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Links on associations to specify more details about the relationship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F4F706DA-EB19-453A-B252-2BA9AC9DB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6190BB21-B4EE-4D4E-9FB9-69C14077F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610600" cy="426720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B38D397-11D2-4192-8D5E-FE7F62119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 Details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F8C9225-6583-4C1E-A8D6-60E4E88CE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assign names to the ends of the association to give further information</a:t>
            </a:r>
          </a:p>
        </p:txBody>
      </p:sp>
      <p:grpSp>
        <p:nvGrpSpPr>
          <p:cNvPr id="39940" name="Group 8">
            <a:extLst>
              <a:ext uri="{FF2B5EF4-FFF2-40B4-BE49-F238E27FC236}">
                <a16:creationId xmlns:a16="http://schemas.microsoft.com/office/drawing/2014/main" id="{DFC508BD-F8C5-4F08-B263-0C7809325D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600" y="3581400"/>
            <a:ext cx="6400800" cy="1582738"/>
            <a:chOff x="624" y="2256"/>
            <a:chExt cx="4032" cy="997"/>
          </a:xfrm>
        </p:grpSpPr>
        <p:sp>
          <p:nvSpPr>
            <p:cNvPr id="39941" name="AutoShape 7">
              <a:extLst>
                <a:ext uri="{FF2B5EF4-FFF2-40B4-BE49-F238E27FC236}">
                  <a16:creationId xmlns:a16="http://schemas.microsoft.com/office/drawing/2014/main" id="{F82B2D51-B2E6-4A21-BA83-161F774262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4" y="2256"/>
              <a:ext cx="4032" cy="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42" name="Rectangle 9">
              <a:extLst>
                <a:ext uri="{FF2B5EF4-FFF2-40B4-BE49-F238E27FC236}">
                  <a16:creationId xmlns:a16="http://schemas.microsoft.com/office/drawing/2014/main" id="{8E89A46E-11C8-4EAE-AE53-96742DF5C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890"/>
              <a:ext cx="1751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836469AB-C404-46CD-970B-B1448D267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890"/>
              <a:ext cx="1751" cy="34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4" name="Rectangle 11">
              <a:extLst>
                <a:ext uri="{FF2B5EF4-FFF2-40B4-BE49-F238E27FC236}">
                  <a16:creationId xmlns:a16="http://schemas.microsoft.com/office/drawing/2014/main" id="{4F2E8DA4-4529-4B94-B167-79CA72C52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898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/>
            </a:p>
          </p:txBody>
        </p:sp>
        <p:sp>
          <p:nvSpPr>
            <p:cNvPr id="39945" name="Rectangle 12">
              <a:extLst>
                <a:ext uri="{FF2B5EF4-FFF2-40B4-BE49-F238E27FC236}">
                  <a16:creationId xmlns:a16="http://schemas.microsoft.com/office/drawing/2014/main" id="{6E446544-ADBD-446A-A492-A562A458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898"/>
              <a:ext cx="422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getName</a:t>
              </a:r>
              <a:endParaRPr lang="en-US" altLang="en-US"/>
            </a:p>
          </p:txBody>
        </p:sp>
        <p:sp>
          <p:nvSpPr>
            <p:cNvPr id="39946" name="Rectangle 13">
              <a:extLst>
                <a:ext uri="{FF2B5EF4-FFF2-40B4-BE49-F238E27FC236}">
                  <a16:creationId xmlns:a16="http://schemas.microsoft.com/office/drawing/2014/main" id="{D8E71958-2922-4C8A-88A9-BD348DB27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2898"/>
              <a:ext cx="18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() : </a:t>
              </a:r>
              <a:endParaRPr lang="en-US" altLang="en-US"/>
            </a:p>
          </p:txBody>
        </p:sp>
        <p:sp>
          <p:nvSpPr>
            <p:cNvPr id="39947" name="Rectangle 14">
              <a:extLst>
                <a:ext uri="{FF2B5EF4-FFF2-40B4-BE49-F238E27FC236}">
                  <a16:creationId xmlns:a16="http://schemas.microsoft.com/office/drawing/2014/main" id="{CBDF592A-5839-41FD-A938-A9B477825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2898"/>
              <a:ext cx="2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altLang="en-US"/>
            </a:p>
          </p:txBody>
        </p:sp>
        <p:sp>
          <p:nvSpPr>
            <p:cNvPr id="39948" name="Rectangle 15">
              <a:extLst>
                <a:ext uri="{FF2B5EF4-FFF2-40B4-BE49-F238E27FC236}">
                  <a16:creationId xmlns:a16="http://schemas.microsoft.com/office/drawing/2014/main" id="{A3D90789-4EA2-4128-8212-C747FB42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08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/>
            </a:p>
          </p:txBody>
        </p:sp>
        <p:sp>
          <p:nvSpPr>
            <p:cNvPr id="39949" name="Rectangle 16">
              <a:extLst>
                <a:ext uri="{FF2B5EF4-FFF2-40B4-BE49-F238E27FC236}">
                  <a16:creationId xmlns:a16="http://schemas.microsoft.com/office/drawing/2014/main" id="{6B23436C-2D8C-4E9B-B542-BB6D63EE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3008"/>
              <a:ext cx="41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setName</a:t>
              </a:r>
              <a:endParaRPr lang="en-US" altLang="en-US"/>
            </a:p>
          </p:txBody>
        </p:sp>
        <p:sp>
          <p:nvSpPr>
            <p:cNvPr id="39950" name="Rectangle 17">
              <a:extLst>
                <a:ext uri="{FF2B5EF4-FFF2-40B4-BE49-F238E27FC236}">
                  <a16:creationId xmlns:a16="http://schemas.microsoft.com/office/drawing/2014/main" id="{4034E039-4ED0-43AC-BD10-45C2ED678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008"/>
              <a:ext cx="10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()</a:t>
              </a:r>
              <a:endParaRPr lang="en-US" altLang="en-US"/>
            </a:p>
          </p:txBody>
        </p:sp>
        <p:sp>
          <p:nvSpPr>
            <p:cNvPr id="39951" name="Rectangle 18">
              <a:extLst>
                <a:ext uri="{FF2B5EF4-FFF2-40B4-BE49-F238E27FC236}">
                  <a16:creationId xmlns:a16="http://schemas.microsoft.com/office/drawing/2014/main" id="{466A6B10-E791-4335-93A5-8D642FD8C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117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/>
            </a:p>
          </p:txBody>
        </p:sp>
        <p:sp>
          <p:nvSpPr>
            <p:cNvPr id="39952" name="Rectangle 19">
              <a:extLst>
                <a:ext uri="{FF2B5EF4-FFF2-40B4-BE49-F238E27FC236}">
                  <a16:creationId xmlns:a16="http://schemas.microsoft.com/office/drawing/2014/main" id="{F206C246-6EC7-4517-B622-9E63F2F2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117"/>
              <a:ext cx="71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calcInternalStuff</a:t>
              </a:r>
              <a:endParaRPr lang="en-US" altLang="en-US"/>
            </a:p>
          </p:txBody>
        </p:sp>
        <p:sp>
          <p:nvSpPr>
            <p:cNvPr id="39953" name="Rectangle 20">
              <a:extLst>
                <a:ext uri="{FF2B5EF4-FFF2-40B4-BE49-F238E27FC236}">
                  <a16:creationId xmlns:a16="http://schemas.microsoft.com/office/drawing/2014/main" id="{F31B2880-6A1A-4E31-9C0F-F7B2551BA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117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39954" name="Rectangle 21">
              <a:extLst>
                <a:ext uri="{FF2B5EF4-FFF2-40B4-BE49-F238E27FC236}">
                  <a16:creationId xmlns:a16="http://schemas.microsoft.com/office/drawing/2014/main" id="{2F99AAE7-0C42-439F-9C32-29C602D9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117"/>
              <a:ext cx="21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in x </a:t>
              </a:r>
              <a:endParaRPr lang="en-US" altLang="en-US"/>
            </a:p>
          </p:txBody>
        </p:sp>
        <p:sp>
          <p:nvSpPr>
            <p:cNvPr id="39955" name="Rectangle 22">
              <a:extLst>
                <a:ext uri="{FF2B5EF4-FFF2-40B4-BE49-F238E27FC236}">
                  <a16:creationId xmlns:a16="http://schemas.microsoft.com/office/drawing/2014/main" id="{74612325-59AC-4CBB-AE41-4948D998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3117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56" name="Rectangle 23">
              <a:extLst>
                <a:ext uri="{FF2B5EF4-FFF2-40B4-BE49-F238E27FC236}">
                  <a16:creationId xmlns:a16="http://schemas.microsoft.com/office/drawing/2014/main" id="{80A73E61-9C82-4FE4-A35F-30D547B1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117"/>
              <a:ext cx="21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byte</a:t>
              </a:r>
              <a:endParaRPr lang="en-US" altLang="en-US"/>
            </a:p>
          </p:txBody>
        </p:sp>
        <p:sp>
          <p:nvSpPr>
            <p:cNvPr id="39957" name="Rectangle 24">
              <a:extLst>
                <a:ext uri="{FF2B5EF4-FFF2-40B4-BE49-F238E27FC236}">
                  <a16:creationId xmlns:a16="http://schemas.microsoft.com/office/drawing/2014/main" id="{F467DF6D-88CE-41B1-999A-522638BE7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3117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9958" name="Rectangle 25">
              <a:extLst>
                <a:ext uri="{FF2B5EF4-FFF2-40B4-BE49-F238E27FC236}">
                  <a16:creationId xmlns:a16="http://schemas.microsoft.com/office/drawing/2014/main" id="{E5947B9C-40FA-4C6B-AA4C-7466A985E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3117"/>
              <a:ext cx="21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in y </a:t>
              </a:r>
              <a:endParaRPr lang="en-US" altLang="en-US"/>
            </a:p>
          </p:txBody>
        </p:sp>
        <p:sp>
          <p:nvSpPr>
            <p:cNvPr id="39959" name="Rectangle 26">
              <a:extLst>
                <a:ext uri="{FF2B5EF4-FFF2-40B4-BE49-F238E27FC236}">
                  <a16:creationId xmlns:a16="http://schemas.microsoft.com/office/drawing/2014/main" id="{8A6B4E83-69A4-4296-9FC3-7C342B633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3117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60" name="Rectangle 27">
              <a:extLst>
                <a:ext uri="{FF2B5EF4-FFF2-40B4-BE49-F238E27FC236}">
                  <a16:creationId xmlns:a16="http://schemas.microsoft.com/office/drawing/2014/main" id="{7D5065B5-A553-41AF-B760-13A565B9C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117"/>
              <a:ext cx="36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decimal</a:t>
              </a:r>
              <a:endParaRPr lang="en-US" altLang="en-US"/>
            </a:p>
          </p:txBody>
        </p:sp>
        <p:sp>
          <p:nvSpPr>
            <p:cNvPr id="39961" name="Rectangle 28">
              <a:extLst>
                <a:ext uri="{FF2B5EF4-FFF2-40B4-BE49-F238E27FC236}">
                  <a16:creationId xmlns:a16="http://schemas.microsoft.com/office/drawing/2014/main" id="{02644914-2B33-46A3-9AA8-CF9D26D15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3117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39962" name="Rectangle 29">
              <a:extLst>
                <a:ext uri="{FF2B5EF4-FFF2-40B4-BE49-F238E27FC236}">
                  <a16:creationId xmlns:a16="http://schemas.microsoft.com/office/drawing/2014/main" id="{F6FD1BD8-D505-401B-809F-EE81A252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435"/>
              <a:ext cx="1751" cy="4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Rectangle 30">
              <a:extLst>
                <a:ext uri="{FF2B5EF4-FFF2-40B4-BE49-F238E27FC236}">
                  <a16:creationId xmlns:a16="http://schemas.microsoft.com/office/drawing/2014/main" id="{2D8BDB78-7C9A-4637-ABB2-42C2FA96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435"/>
              <a:ext cx="1751" cy="45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Rectangle 31">
              <a:extLst>
                <a:ext uri="{FF2B5EF4-FFF2-40B4-BE49-F238E27FC236}">
                  <a16:creationId xmlns:a16="http://schemas.microsoft.com/office/drawing/2014/main" id="{811603F8-4EA9-4B49-A729-DDF8E34A3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442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/>
            </a:p>
          </p:txBody>
        </p:sp>
        <p:sp>
          <p:nvSpPr>
            <p:cNvPr id="39965" name="Rectangle 32">
              <a:extLst>
                <a:ext uri="{FF2B5EF4-FFF2-40B4-BE49-F238E27FC236}">
                  <a16:creationId xmlns:a16="http://schemas.microsoft.com/office/drawing/2014/main" id="{5CC3912C-16E4-4708-B5BB-BDF1D115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442"/>
              <a:ext cx="32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Name </a:t>
              </a:r>
              <a:endParaRPr lang="en-US" altLang="en-US"/>
            </a:p>
          </p:txBody>
        </p:sp>
        <p:sp>
          <p:nvSpPr>
            <p:cNvPr id="39966" name="Rectangle 33">
              <a:extLst>
                <a:ext uri="{FF2B5EF4-FFF2-40B4-BE49-F238E27FC236}">
                  <a16:creationId xmlns:a16="http://schemas.microsoft.com/office/drawing/2014/main" id="{071D101F-C1F1-4A98-90F8-89DEB349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442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67" name="Rectangle 34">
              <a:extLst>
                <a:ext uri="{FF2B5EF4-FFF2-40B4-BE49-F238E27FC236}">
                  <a16:creationId xmlns:a16="http://schemas.microsoft.com/office/drawing/2014/main" id="{A48C7939-53C6-468E-87DF-03C2FC65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7" y="2442"/>
              <a:ext cx="27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string</a:t>
              </a:r>
              <a:endParaRPr lang="en-US" altLang="en-US"/>
            </a:p>
          </p:txBody>
        </p:sp>
        <p:sp>
          <p:nvSpPr>
            <p:cNvPr id="39968" name="Rectangle 35">
              <a:extLst>
                <a:ext uri="{FF2B5EF4-FFF2-40B4-BE49-F238E27FC236}">
                  <a16:creationId xmlns:a16="http://schemas.microsoft.com/office/drawing/2014/main" id="{07C207A5-7C52-4201-B899-55FBDEBCF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552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en-US"/>
            </a:p>
          </p:txBody>
        </p:sp>
        <p:sp>
          <p:nvSpPr>
            <p:cNvPr id="39969" name="Rectangle 36">
              <a:extLst>
                <a:ext uri="{FF2B5EF4-FFF2-40B4-BE49-F238E27FC236}">
                  <a16:creationId xmlns:a16="http://schemas.microsoft.com/office/drawing/2014/main" id="{E51B5406-3452-4F47-8EB0-D65070BC3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552"/>
              <a:ext cx="16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ID </a:t>
              </a:r>
              <a:endParaRPr lang="en-US" altLang="en-US"/>
            </a:p>
          </p:txBody>
        </p:sp>
        <p:sp>
          <p:nvSpPr>
            <p:cNvPr id="39970" name="Rectangle 37">
              <a:extLst>
                <a:ext uri="{FF2B5EF4-FFF2-40B4-BE49-F238E27FC236}">
                  <a16:creationId xmlns:a16="http://schemas.microsoft.com/office/drawing/2014/main" id="{6F4F3B61-DD3E-4279-A9AF-4AA450D50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552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71" name="Rectangle 38">
              <a:extLst>
                <a:ext uri="{FF2B5EF4-FFF2-40B4-BE49-F238E27FC236}">
                  <a16:creationId xmlns:a16="http://schemas.microsoft.com/office/drawing/2014/main" id="{4D31429B-B3DB-4737-8A4F-9A65AA9EB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52"/>
              <a:ext cx="21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long</a:t>
              </a:r>
              <a:endParaRPr lang="en-US" altLang="en-US"/>
            </a:p>
          </p:txBody>
        </p:sp>
        <p:sp>
          <p:nvSpPr>
            <p:cNvPr id="39972" name="Rectangle 39">
              <a:extLst>
                <a:ext uri="{FF2B5EF4-FFF2-40B4-BE49-F238E27FC236}">
                  <a16:creationId xmlns:a16="http://schemas.microsoft.com/office/drawing/2014/main" id="{A2433408-21BF-47D4-8F47-4FE76881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662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#</a:t>
              </a:r>
              <a:endParaRPr lang="en-US" altLang="en-US"/>
            </a:p>
          </p:txBody>
        </p:sp>
        <p:sp>
          <p:nvSpPr>
            <p:cNvPr id="39973" name="Rectangle 40">
              <a:extLst>
                <a:ext uri="{FF2B5EF4-FFF2-40B4-BE49-F238E27FC236}">
                  <a16:creationId xmlns:a16="http://schemas.microsoft.com/office/drawing/2014/main" id="{24EE607E-A332-4586-B9E2-F9051AB0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662"/>
              <a:ext cx="32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Salary </a:t>
              </a:r>
              <a:endParaRPr lang="en-US" altLang="en-US"/>
            </a:p>
          </p:txBody>
        </p:sp>
        <p:sp>
          <p:nvSpPr>
            <p:cNvPr id="39974" name="Rectangle 41">
              <a:extLst>
                <a:ext uri="{FF2B5EF4-FFF2-40B4-BE49-F238E27FC236}">
                  <a16:creationId xmlns:a16="http://schemas.microsoft.com/office/drawing/2014/main" id="{2A8915A0-5078-4F78-BEE7-39CEF8DF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662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75" name="Rectangle 42">
              <a:extLst>
                <a:ext uri="{FF2B5EF4-FFF2-40B4-BE49-F238E27FC236}">
                  <a16:creationId xmlns:a16="http://schemas.microsoft.com/office/drawing/2014/main" id="{F72919C3-6F45-48A8-94B8-DA101EDB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662"/>
              <a:ext cx="321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double</a:t>
              </a:r>
              <a:endParaRPr lang="en-US" altLang="en-US"/>
            </a:p>
          </p:txBody>
        </p:sp>
        <p:sp>
          <p:nvSpPr>
            <p:cNvPr id="39976" name="Rectangle 43">
              <a:extLst>
                <a:ext uri="{FF2B5EF4-FFF2-40B4-BE49-F238E27FC236}">
                  <a16:creationId xmlns:a16="http://schemas.microsoft.com/office/drawing/2014/main" id="{1E65791B-11E3-4C92-8FAE-48C6F9FD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771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/>
            </a:p>
          </p:txBody>
        </p:sp>
        <p:sp>
          <p:nvSpPr>
            <p:cNvPr id="39977" name="Rectangle 44">
              <a:extLst>
                <a:ext uri="{FF2B5EF4-FFF2-40B4-BE49-F238E27FC236}">
                  <a16:creationId xmlns:a16="http://schemas.microsoft.com/office/drawing/2014/main" id="{4987222D-E8DC-482E-BABF-6D582C2D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71"/>
              <a:ext cx="278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adfaf </a:t>
              </a:r>
              <a:endParaRPr lang="en-US" altLang="en-US"/>
            </a:p>
          </p:txBody>
        </p:sp>
        <p:sp>
          <p:nvSpPr>
            <p:cNvPr id="39978" name="Rectangle 45">
              <a:extLst>
                <a:ext uri="{FF2B5EF4-FFF2-40B4-BE49-F238E27FC236}">
                  <a16:creationId xmlns:a16="http://schemas.microsoft.com/office/drawing/2014/main" id="{57197B16-7E8C-4599-A943-4CB3346D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2771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79" name="Rectangle 46">
              <a:extLst>
                <a:ext uri="{FF2B5EF4-FFF2-40B4-BE49-F238E27FC236}">
                  <a16:creationId xmlns:a16="http://schemas.microsoft.com/office/drawing/2014/main" id="{277D8600-5EDA-4F33-93C0-E7406D1E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2771"/>
              <a:ext cx="21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bool</a:t>
              </a:r>
              <a:endParaRPr lang="en-US" altLang="en-US"/>
            </a:p>
          </p:txBody>
        </p:sp>
        <p:sp>
          <p:nvSpPr>
            <p:cNvPr id="39980" name="Rectangle 47">
              <a:extLst>
                <a:ext uri="{FF2B5EF4-FFF2-40B4-BE49-F238E27FC236}">
                  <a16:creationId xmlns:a16="http://schemas.microsoft.com/office/drawing/2014/main" id="{23C8078B-A56E-42F0-96BC-892458CDE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273"/>
              <a:ext cx="175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1" name="Rectangle 48">
              <a:extLst>
                <a:ext uri="{FF2B5EF4-FFF2-40B4-BE49-F238E27FC236}">
                  <a16:creationId xmlns:a16="http://schemas.microsoft.com/office/drawing/2014/main" id="{F7EEF13A-6AF7-4923-A86B-6B4178E39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273"/>
              <a:ext cx="1751" cy="16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2" name="Rectangle 49">
              <a:extLst>
                <a:ext uri="{FF2B5EF4-FFF2-40B4-BE49-F238E27FC236}">
                  <a16:creationId xmlns:a16="http://schemas.microsoft.com/office/drawing/2014/main" id="{0847D5A7-04F0-4690-AE60-47483FF13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299"/>
              <a:ext cx="48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</a:t>
              </a:r>
              <a:endParaRPr lang="en-US" altLang="en-US"/>
            </a:p>
          </p:txBody>
        </p:sp>
        <p:sp>
          <p:nvSpPr>
            <p:cNvPr id="39983" name="Rectangle 50">
              <a:extLst>
                <a:ext uri="{FF2B5EF4-FFF2-40B4-BE49-F238E27FC236}">
                  <a16:creationId xmlns:a16="http://schemas.microsoft.com/office/drawing/2014/main" id="{533186AF-6AE5-4327-9042-91DCEC6D2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658"/>
              <a:ext cx="1095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4" name="Rectangle 51">
              <a:extLst>
                <a:ext uri="{FF2B5EF4-FFF2-40B4-BE49-F238E27FC236}">
                  <a16:creationId xmlns:a16="http://schemas.microsoft.com/office/drawing/2014/main" id="{5BF0735C-9A6A-424C-B159-A69339A7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658"/>
              <a:ext cx="1095" cy="14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5" name="Rectangle 52">
              <a:extLst>
                <a:ext uri="{FF2B5EF4-FFF2-40B4-BE49-F238E27FC236}">
                  <a16:creationId xmlns:a16="http://schemas.microsoft.com/office/drawing/2014/main" id="{3DAFE2DC-1739-4F9D-80BD-CCEEBAAD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516"/>
              <a:ext cx="1095" cy="1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6" name="Rectangle 53">
              <a:extLst>
                <a:ext uri="{FF2B5EF4-FFF2-40B4-BE49-F238E27FC236}">
                  <a16:creationId xmlns:a16="http://schemas.microsoft.com/office/drawing/2014/main" id="{DA819A09-7E91-441B-AF8A-50BAC1185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516"/>
              <a:ext cx="1095" cy="14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7" name="Rectangle 54">
              <a:extLst>
                <a:ext uri="{FF2B5EF4-FFF2-40B4-BE49-F238E27FC236}">
                  <a16:creationId xmlns:a16="http://schemas.microsoft.com/office/drawing/2014/main" id="{6D0FDC8E-CA60-4A2C-A0DE-1C51DCFBA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" y="2527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/>
            </a:p>
          </p:txBody>
        </p:sp>
        <p:sp>
          <p:nvSpPr>
            <p:cNvPr id="39988" name="Rectangle 55">
              <a:extLst>
                <a:ext uri="{FF2B5EF4-FFF2-40B4-BE49-F238E27FC236}">
                  <a16:creationId xmlns:a16="http://schemas.microsoft.com/office/drawing/2014/main" id="{14828098-D244-48AE-82D2-2CF16C53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527"/>
              <a:ext cx="464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members </a:t>
              </a:r>
              <a:endParaRPr lang="en-US" altLang="en-US"/>
            </a:p>
          </p:txBody>
        </p:sp>
        <p:sp>
          <p:nvSpPr>
            <p:cNvPr id="39989" name="Rectangle 56">
              <a:extLst>
                <a:ext uri="{FF2B5EF4-FFF2-40B4-BE49-F238E27FC236}">
                  <a16:creationId xmlns:a16="http://schemas.microsoft.com/office/drawing/2014/main" id="{4EC0DDC1-E449-4586-AAD7-7396EED5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2527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endParaRPr lang="en-US" altLang="en-US"/>
            </a:p>
          </p:txBody>
        </p:sp>
        <p:sp>
          <p:nvSpPr>
            <p:cNvPr id="39990" name="Rectangle 57">
              <a:extLst>
                <a:ext uri="{FF2B5EF4-FFF2-40B4-BE49-F238E27FC236}">
                  <a16:creationId xmlns:a16="http://schemas.microsoft.com/office/drawing/2014/main" id="{908AAF89-5E53-4505-8298-83B9B1D22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2527"/>
              <a:ext cx="45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Employee</a:t>
              </a:r>
              <a:endParaRPr lang="en-US" altLang="en-US"/>
            </a:p>
          </p:txBody>
        </p:sp>
        <p:sp>
          <p:nvSpPr>
            <p:cNvPr id="39991" name="Rectangle 58">
              <a:extLst>
                <a:ext uri="{FF2B5EF4-FFF2-40B4-BE49-F238E27FC236}">
                  <a16:creationId xmlns:a16="http://schemas.microsoft.com/office/drawing/2014/main" id="{4024A31B-1E4B-4E5B-B054-DBADA4265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354"/>
              <a:ext cx="1095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2" name="Rectangle 59">
              <a:extLst>
                <a:ext uri="{FF2B5EF4-FFF2-40B4-BE49-F238E27FC236}">
                  <a16:creationId xmlns:a16="http://schemas.microsoft.com/office/drawing/2014/main" id="{90722F35-CC22-43FD-9879-4F90A0A6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2354"/>
              <a:ext cx="1095" cy="16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3" name="Rectangle 60">
              <a:extLst>
                <a:ext uri="{FF2B5EF4-FFF2-40B4-BE49-F238E27FC236}">
                  <a16:creationId xmlns:a16="http://schemas.microsoft.com/office/drawing/2014/main" id="{72B16742-8603-4914-99FF-3CCD46F4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375"/>
              <a:ext cx="28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Team</a:t>
              </a:r>
              <a:endParaRPr lang="en-US" altLang="en-US"/>
            </a:p>
          </p:txBody>
        </p:sp>
        <p:sp>
          <p:nvSpPr>
            <p:cNvPr id="39994" name="Rectangle 61">
              <a:extLst>
                <a:ext uri="{FF2B5EF4-FFF2-40B4-BE49-F238E27FC236}">
                  <a16:creationId xmlns:a16="http://schemas.microsoft.com/office/drawing/2014/main" id="{64D96C25-2728-43BE-BA92-2B9B80BEE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375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/>
            </a:p>
          </p:txBody>
        </p:sp>
        <p:sp>
          <p:nvSpPr>
            <p:cNvPr id="39995" name="Rectangle 62">
              <a:extLst>
                <a:ext uri="{FF2B5EF4-FFF2-40B4-BE49-F238E27FC236}">
                  <a16:creationId xmlns:a16="http://schemas.microsoft.com/office/drawing/2014/main" id="{BF6B53A3-9E0B-459D-8930-2EE800400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375"/>
              <a:ext cx="27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group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39996" name="Rectangle 63">
              <a:extLst>
                <a:ext uri="{FF2B5EF4-FFF2-40B4-BE49-F238E27FC236}">
                  <a16:creationId xmlns:a16="http://schemas.microsoft.com/office/drawing/2014/main" id="{E2E4DD8D-5637-4DA5-B4CE-D8FA60C34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687"/>
              <a:ext cx="93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9997" name="Rectangle 64">
              <a:extLst>
                <a:ext uri="{FF2B5EF4-FFF2-40B4-BE49-F238E27FC236}">
                  <a16:creationId xmlns:a16="http://schemas.microsoft.com/office/drawing/2014/main" id="{DAA858C9-6629-4304-8BF1-D7C374BEC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527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en-US"/>
            </a:p>
          </p:txBody>
        </p:sp>
        <p:sp>
          <p:nvSpPr>
            <p:cNvPr id="39998" name="Rectangle 65">
              <a:extLst>
                <a:ext uri="{FF2B5EF4-FFF2-40B4-BE49-F238E27FC236}">
                  <a16:creationId xmlns:a16="http://schemas.microsoft.com/office/drawing/2014/main" id="{329A2BCC-0690-4774-A08C-8F323779B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527"/>
              <a:ext cx="4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individual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39999" name="Rectangle 66">
              <a:extLst>
                <a:ext uri="{FF2B5EF4-FFF2-40B4-BE49-F238E27FC236}">
                  <a16:creationId xmlns:a16="http://schemas.microsoft.com/office/drawing/2014/main" id="{1609E0EB-977D-437B-97F3-577B7A25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2839"/>
              <a:ext cx="76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endParaRPr lang="en-US" altLang="en-US"/>
            </a:p>
          </p:txBody>
        </p:sp>
        <p:sp>
          <p:nvSpPr>
            <p:cNvPr id="40000" name="Line 67">
              <a:extLst>
                <a:ext uri="{FF2B5EF4-FFF2-40B4-BE49-F238E27FC236}">
                  <a16:creationId xmlns:a16="http://schemas.microsoft.com/office/drawing/2014/main" id="{9A4B45AC-B9DD-4ADD-8F0B-A60C577EB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2596"/>
              <a:ext cx="1028" cy="15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001" name="Freeform 68">
              <a:extLst>
                <a:ext uri="{FF2B5EF4-FFF2-40B4-BE49-F238E27FC236}">
                  <a16:creationId xmlns:a16="http://schemas.microsoft.com/office/drawing/2014/main" id="{84FFA840-B233-4897-8A2B-376DE1DB5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2547"/>
              <a:ext cx="125" cy="79"/>
            </a:xfrm>
            <a:custGeom>
              <a:avLst/>
              <a:gdLst>
                <a:gd name="T0" fmla="*/ 57 w 125"/>
                <a:gd name="T1" fmla="*/ 79 h 79"/>
                <a:gd name="T2" fmla="*/ 0 w 125"/>
                <a:gd name="T3" fmla="*/ 30 h 79"/>
                <a:gd name="T4" fmla="*/ 69 w 125"/>
                <a:gd name="T5" fmla="*/ 0 h 79"/>
                <a:gd name="T6" fmla="*/ 125 w 125"/>
                <a:gd name="T7" fmla="*/ 49 h 79"/>
                <a:gd name="T8" fmla="*/ 57 w 125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79"/>
                <a:gd name="T17" fmla="*/ 125 w 12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2" name="Freeform 69">
              <a:extLst>
                <a:ext uri="{FF2B5EF4-FFF2-40B4-BE49-F238E27FC236}">
                  <a16:creationId xmlns:a16="http://schemas.microsoft.com/office/drawing/2014/main" id="{9069ADB4-5097-4C14-ADD3-F9F889AA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" y="2547"/>
              <a:ext cx="125" cy="79"/>
            </a:xfrm>
            <a:custGeom>
              <a:avLst/>
              <a:gdLst>
                <a:gd name="T0" fmla="*/ 57 w 125"/>
                <a:gd name="T1" fmla="*/ 79 h 79"/>
                <a:gd name="T2" fmla="*/ 0 w 125"/>
                <a:gd name="T3" fmla="*/ 30 h 79"/>
                <a:gd name="T4" fmla="*/ 69 w 125"/>
                <a:gd name="T5" fmla="*/ 0 h 79"/>
                <a:gd name="T6" fmla="*/ 125 w 125"/>
                <a:gd name="T7" fmla="*/ 49 h 79"/>
                <a:gd name="T8" fmla="*/ 57 w 125"/>
                <a:gd name="T9" fmla="*/ 79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79"/>
                <a:gd name="T17" fmla="*/ 125 w 125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79">
                  <a:moveTo>
                    <a:pt x="57" y="79"/>
                  </a:moveTo>
                  <a:lnTo>
                    <a:pt x="0" y="30"/>
                  </a:lnTo>
                  <a:lnTo>
                    <a:pt x="69" y="0"/>
                  </a:lnTo>
                  <a:lnTo>
                    <a:pt x="125" y="49"/>
                  </a:lnTo>
                  <a:lnTo>
                    <a:pt x="57" y="7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8801B09-F297-477A-A22C-CA6ACEA25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 Diagrams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B90C53C-F06D-40ED-811E-0663C9233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 diagrams are dynamic  -- they describe how objects collaborate.</a:t>
            </a:r>
          </a:p>
          <a:p>
            <a:pPr eaLnBrk="1" hangingPunct="1"/>
            <a:r>
              <a:rPr lang="en-US" altLang="en-US"/>
              <a:t>A Sequence Diagram:</a:t>
            </a:r>
          </a:p>
          <a:p>
            <a:pPr lvl="1" eaLnBrk="1" hangingPunct="1"/>
            <a:r>
              <a:rPr lang="en-US" altLang="en-US"/>
              <a:t>Indicates what messages are sent and when</a:t>
            </a:r>
          </a:p>
          <a:p>
            <a:pPr lvl="1" eaLnBrk="1" hangingPunct="1"/>
            <a:r>
              <a:rPr lang="en-US" altLang="en-US"/>
              <a:t>Time progresses from top to bottom</a:t>
            </a:r>
          </a:p>
          <a:p>
            <a:pPr lvl="1" eaLnBrk="1" hangingPunct="1"/>
            <a:r>
              <a:rPr lang="en-US" altLang="en-US"/>
              <a:t>Objects involved are listed left to right</a:t>
            </a:r>
          </a:p>
          <a:p>
            <a:pPr lvl="1" eaLnBrk="1" hangingPunct="1"/>
            <a:r>
              <a:rPr lang="en-US" altLang="en-US"/>
              <a:t>Messages are sent left to right between objects in sequence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348A675-5EA6-423E-91DF-2EC08FA95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Diagram Format</a:t>
            </a:r>
          </a:p>
        </p:txBody>
      </p:sp>
      <p:pic>
        <p:nvPicPr>
          <p:cNvPr id="49155" name="Picture 5" descr="sequencediag">
            <a:extLst>
              <a:ext uri="{FF2B5EF4-FFF2-40B4-BE49-F238E27FC236}">
                <a16:creationId xmlns:a16="http://schemas.microsoft.com/office/drawing/2014/main" id="{BB6BC32A-C411-4D62-8D12-F43B9AAF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48768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Line 6">
            <a:extLst>
              <a:ext uri="{FF2B5EF4-FFF2-40B4-BE49-F238E27FC236}">
                <a16:creationId xmlns:a16="http://schemas.microsoft.com/office/drawing/2014/main" id="{D579B535-2109-4DD2-AD39-D6A3FE0CB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133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7" name="Text Box 7">
            <a:extLst>
              <a:ext uri="{FF2B5EF4-FFF2-40B4-BE49-F238E27FC236}">
                <a16:creationId xmlns:a16="http://schemas.microsoft.com/office/drawing/2014/main" id="{31B3A25F-B085-48C9-B906-7629FD9B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1546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Actor from</a:t>
            </a:r>
          </a:p>
          <a:p>
            <a:pPr eaLnBrk="1" hangingPunct="1"/>
            <a:r>
              <a:rPr lang="en-US" altLang="en-US"/>
              <a:t>Use Case</a:t>
            </a:r>
          </a:p>
        </p:txBody>
      </p:sp>
      <p:sp>
        <p:nvSpPr>
          <p:cNvPr id="49158" name="Line 8">
            <a:extLst>
              <a:ext uri="{FF2B5EF4-FFF2-40B4-BE49-F238E27FC236}">
                <a16:creationId xmlns:a16="http://schemas.microsoft.com/office/drawing/2014/main" id="{6905ACD1-49C3-4FAA-8855-C21BF3591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209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9" name="Text Box 9">
            <a:extLst>
              <a:ext uri="{FF2B5EF4-FFF2-40B4-BE49-F238E27FC236}">
                <a16:creationId xmlns:a16="http://schemas.microsoft.com/office/drawing/2014/main" id="{CBCD2B84-7F5B-4DC3-8C0C-58DF00F0F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7640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Objects</a:t>
            </a:r>
          </a:p>
        </p:txBody>
      </p:sp>
      <p:sp>
        <p:nvSpPr>
          <p:cNvPr id="49160" name="Text Box 10">
            <a:extLst>
              <a:ext uri="{FF2B5EF4-FFF2-40B4-BE49-F238E27FC236}">
                <a16:creationId xmlns:a16="http://schemas.microsoft.com/office/drawing/2014/main" id="{AFBC8EF6-6803-40DB-922C-7112E8DE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344011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</a:p>
        </p:txBody>
      </p:sp>
      <p:sp>
        <p:nvSpPr>
          <p:cNvPr id="49161" name="Text Box 11">
            <a:extLst>
              <a:ext uri="{FF2B5EF4-FFF2-40B4-BE49-F238E27FC236}">
                <a16:creationId xmlns:a16="http://schemas.microsoft.com/office/drawing/2014/main" id="{419FE8FC-8D21-48B0-9F85-5920F12A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91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2</a:t>
            </a:r>
          </a:p>
        </p:txBody>
      </p:sp>
      <p:sp>
        <p:nvSpPr>
          <p:cNvPr id="49162" name="Text Box 12">
            <a:extLst>
              <a:ext uri="{FF2B5EF4-FFF2-40B4-BE49-F238E27FC236}">
                <a16:creationId xmlns:a16="http://schemas.microsoft.com/office/drawing/2014/main" id="{3633C350-2B5F-47E2-A565-A98E51981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343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3</a:t>
            </a:r>
          </a:p>
        </p:txBody>
      </p:sp>
      <p:sp>
        <p:nvSpPr>
          <p:cNvPr id="49163" name="Text Box 13">
            <a:extLst>
              <a:ext uri="{FF2B5EF4-FFF2-40B4-BE49-F238E27FC236}">
                <a16:creationId xmlns:a16="http://schemas.microsoft.com/office/drawing/2014/main" id="{C8DBA0B0-41D3-4A8C-A42B-F2E82905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530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4</a:t>
            </a:r>
          </a:p>
        </p:txBody>
      </p:sp>
      <p:sp>
        <p:nvSpPr>
          <p:cNvPr id="49164" name="Text Box 14">
            <a:extLst>
              <a:ext uri="{FF2B5EF4-FFF2-40B4-BE49-F238E27FC236}">
                <a16:creationId xmlns:a16="http://schemas.microsoft.com/office/drawing/2014/main" id="{3632586A-6369-4675-8C9E-428F55CEA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908675"/>
            <a:ext cx="114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Lifeline</a:t>
            </a:r>
          </a:p>
        </p:txBody>
      </p:sp>
      <p:sp>
        <p:nvSpPr>
          <p:cNvPr id="49165" name="Freeform 15">
            <a:extLst>
              <a:ext uri="{FF2B5EF4-FFF2-40B4-BE49-F238E27FC236}">
                <a16:creationId xmlns:a16="http://schemas.microsoft.com/office/drawing/2014/main" id="{1A52E859-227A-4060-83BA-328C0C418EFA}"/>
              </a:ext>
            </a:extLst>
          </p:cNvPr>
          <p:cNvSpPr>
            <a:spLocks/>
          </p:cNvSpPr>
          <p:nvPr/>
        </p:nvSpPr>
        <p:spPr bwMode="auto">
          <a:xfrm>
            <a:off x="1676400" y="5791200"/>
            <a:ext cx="457200" cy="381000"/>
          </a:xfrm>
          <a:custGeom>
            <a:avLst/>
            <a:gdLst>
              <a:gd name="T0" fmla="*/ 0 w 288"/>
              <a:gd name="T1" fmla="*/ 240 h 240"/>
              <a:gd name="T2" fmla="*/ 144 w 288"/>
              <a:gd name="T3" fmla="*/ 192 h 240"/>
              <a:gd name="T4" fmla="*/ 240 w 288"/>
              <a:gd name="T5" fmla="*/ 96 h 240"/>
              <a:gd name="T6" fmla="*/ 288 w 288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240"/>
                </a:moveTo>
                <a:cubicBezTo>
                  <a:pt x="52" y="228"/>
                  <a:pt x="104" y="216"/>
                  <a:pt x="144" y="192"/>
                </a:cubicBezTo>
                <a:cubicBezTo>
                  <a:pt x="184" y="168"/>
                  <a:pt x="216" y="128"/>
                  <a:pt x="240" y="96"/>
                </a:cubicBezTo>
                <a:cubicBezTo>
                  <a:pt x="264" y="64"/>
                  <a:pt x="276" y="32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6" name="Text Box 16">
            <a:extLst>
              <a:ext uri="{FF2B5EF4-FFF2-40B4-BE49-F238E27FC236}">
                <a16:creationId xmlns:a16="http://schemas.microsoft.com/office/drawing/2014/main" id="{4539DFE0-30D8-4C2B-9677-E023DD4D3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832475"/>
            <a:ext cx="3122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Calls = Solid Lines</a:t>
            </a:r>
          </a:p>
          <a:p>
            <a:pPr eaLnBrk="1" hangingPunct="1"/>
            <a:r>
              <a:rPr lang="en-US" altLang="en-US"/>
              <a:t>Returns = Dashed Lines</a:t>
            </a:r>
          </a:p>
        </p:txBody>
      </p:sp>
      <p:sp>
        <p:nvSpPr>
          <p:cNvPr id="49167" name="Text Box 18">
            <a:extLst>
              <a:ext uri="{FF2B5EF4-FFF2-40B4-BE49-F238E27FC236}">
                <a16:creationId xmlns:a16="http://schemas.microsoft.com/office/drawing/2014/main" id="{FDA80A9D-CF09-4D5F-A8E3-62AEF992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67200"/>
            <a:ext cx="146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Activation</a:t>
            </a:r>
          </a:p>
        </p:txBody>
      </p:sp>
      <p:sp>
        <p:nvSpPr>
          <p:cNvPr id="49168" name="AutoShape 19">
            <a:extLst>
              <a:ext uri="{FF2B5EF4-FFF2-40B4-BE49-F238E27FC236}">
                <a16:creationId xmlns:a16="http://schemas.microsoft.com/office/drawing/2014/main" id="{C6E240BF-4054-4E78-A5E5-DEEDBEAA0FB6}"/>
              </a:ext>
            </a:extLst>
          </p:cNvPr>
          <p:cNvSpPr>
            <a:spLocks/>
          </p:cNvSpPr>
          <p:nvPr/>
        </p:nvSpPr>
        <p:spPr bwMode="auto">
          <a:xfrm>
            <a:off x="1600200" y="3505200"/>
            <a:ext cx="304800" cy="19812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7D0CBB-6992-4D3D-92F6-905D61DFF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UML?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7704DA-86D4-43D4-90ED-816915462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Unified Modeling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OMG Standard, Object Management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Based on work from Booch, Rumbaugh, Jacobson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UML is a modeling language to express and design documents,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Particularly useful for OO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Not a process, but some have been proposed using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Independent of implementation language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E085B0E-A004-439B-9F00-E3B75DDFE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Diagram : Destruction</a:t>
            </a:r>
          </a:p>
        </p:txBody>
      </p:sp>
      <p:pic>
        <p:nvPicPr>
          <p:cNvPr id="50179" name="Picture 6">
            <a:extLst>
              <a:ext uri="{FF2B5EF4-FFF2-40B4-BE49-F238E27FC236}">
                <a16:creationId xmlns:a16="http://schemas.microsoft.com/office/drawing/2014/main" id="{38D71FAC-3495-4E3F-BA7F-D4DFFB41D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33623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7">
            <a:extLst>
              <a:ext uri="{FF2B5EF4-FFF2-40B4-BE49-F238E27FC236}">
                <a16:creationId xmlns:a16="http://schemas.microsoft.com/office/drawing/2014/main" id="{56D4E256-1D1A-419D-BA05-F7BFBB4E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689475"/>
            <a:ext cx="3054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Shows Destruction of b</a:t>
            </a:r>
          </a:p>
          <a:p>
            <a:pPr eaLnBrk="1" hangingPunct="1"/>
            <a:r>
              <a:rPr lang="en-US" altLang="en-US"/>
              <a:t>(and Construction)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40E4F63-F169-400E-AD92-38BEA81E5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Diagram : Timing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9C375AAD-ED60-4B51-8BF8-4945256A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4000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5">
            <a:extLst>
              <a:ext uri="{FF2B5EF4-FFF2-40B4-BE49-F238E27FC236}">
                <a16:creationId xmlns:a16="http://schemas.microsoft.com/office/drawing/2014/main" id="{C2F83206-267F-4881-AB8E-61A8EBD9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336675"/>
            <a:ext cx="6392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Slanted Lines show propagation delay of messages</a:t>
            </a:r>
          </a:p>
          <a:p>
            <a:pPr eaLnBrk="1" hangingPunct="1"/>
            <a:r>
              <a:rPr lang="en-US" altLang="en-US"/>
              <a:t>Good for modeling real-time systems</a:t>
            </a:r>
          </a:p>
        </p:txBody>
      </p:sp>
      <p:sp>
        <p:nvSpPr>
          <p:cNvPr id="51205" name="Text Box 6">
            <a:extLst>
              <a:ext uri="{FF2B5EF4-FFF2-40B4-BE49-F238E27FC236}">
                <a16:creationId xmlns:a16="http://schemas.microsoft.com/office/drawing/2014/main" id="{6AE0A0A6-C97F-4824-B09E-312DB6EF5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72200"/>
            <a:ext cx="775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If messages cross this is usually problematic – race conditions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79C1CC7-52F6-4195-9709-4E43A7669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Sequence Example: Alarm System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15A022A-D1B2-4504-BD1C-BC12BDD8F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When the alarm goes off, it rings the alarm, puts a message on the display, notifies the monitoring service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B4092635-7AF5-461A-945E-6C30F2B6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943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A5DC43-F055-4990-91EF-125861ECE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Sequence Diagram Example</a:t>
            </a:r>
          </a:p>
        </p:txBody>
      </p:sp>
      <p:sp>
        <p:nvSpPr>
          <p:cNvPr id="53251" name="AutoShape 12" descr="Sequence diagram">
            <a:extLst>
              <a:ext uri="{FF2B5EF4-FFF2-40B4-BE49-F238E27FC236}">
                <a16:creationId xmlns:a16="http://schemas.microsoft.com/office/drawing/2014/main" id="{2FA5758A-809D-45E4-A17E-DA1BC1C37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46038"/>
            <a:ext cx="66675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3252" name="Picture 13">
            <a:extLst>
              <a:ext uri="{FF2B5EF4-FFF2-40B4-BE49-F238E27FC236}">
                <a16:creationId xmlns:a16="http://schemas.microsoft.com/office/drawing/2014/main" id="{C2A76FCD-5088-44D8-A490-86791F58F1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38288"/>
            <a:ext cx="8610600" cy="5091112"/>
          </a:xfrm>
        </p:spPr>
      </p:pic>
      <p:sp>
        <p:nvSpPr>
          <p:cNvPr id="53253" name="Text Box 14">
            <a:extLst>
              <a:ext uri="{FF2B5EF4-FFF2-40B4-BE49-F238E27FC236}">
                <a16:creationId xmlns:a16="http://schemas.microsoft.com/office/drawing/2014/main" id="{C49EFC1D-6198-478E-B930-A43B8201F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239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Hotel Reservation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07E1FB3-ECAC-4D90-92A3-4C56B85F7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Transition Diagrams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A37E63C-A440-4F41-A16C-1703304F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Shows the possible states of the object and the transitions that cause a change in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i.e. how incoming calls change the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Notation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States are rounded rectangles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Transitions are arrows from one state to another. Events or conditions that trigger transitions are written beside the arrows.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Initial and Final States indicated by circles.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/>
              <a:t>Final state terminates the action; may have multiple final states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BBB036F-6EBB-4C7F-9F91-29D48FD0D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Representation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D9AD3DA-BEED-448D-AE46-842A44FA7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The set of properties and values describing the object in a well defined instant are characterized by</a:t>
            </a:r>
          </a:p>
          <a:p>
            <a:pPr lvl="1" eaLnBrk="1" hangingPunct="1"/>
            <a:r>
              <a:rPr lang="en-US" altLang="en-US" sz="2400"/>
              <a:t>Name</a:t>
            </a:r>
          </a:p>
          <a:p>
            <a:pPr lvl="1" eaLnBrk="1" hangingPunct="1"/>
            <a:r>
              <a:rPr lang="en-US" altLang="en-US" sz="2400"/>
              <a:t>Activities (executed inside the state)</a:t>
            </a:r>
          </a:p>
          <a:p>
            <a:pPr lvl="2" eaLnBrk="1" hangingPunct="1"/>
            <a:r>
              <a:rPr lang="en-US" altLang="en-US" sz="2000"/>
              <a:t>Do/ activity</a:t>
            </a:r>
          </a:p>
          <a:p>
            <a:pPr lvl="1" eaLnBrk="1" hangingPunct="1"/>
            <a:r>
              <a:rPr lang="en-US" altLang="en-US" sz="2400"/>
              <a:t>Actions (executed at state entry or exit)</a:t>
            </a:r>
          </a:p>
          <a:p>
            <a:pPr lvl="2" eaLnBrk="1" hangingPunct="1"/>
            <a:r>
              <a:rPr lang="en-US" altLang="en-US" sz="2000"/>
              <a:t>Entry/ action</a:t>
            </a:r>
          </a:p>
          <a:p>
            <a:pPr lvl="2" eaLnBrk="1" hangingPunct="1"/>
            <a:r>
              <a:rPr lang="en-US" altLang="en-US" sz="2000"/>
              <a:t>Exit/ action</a:t>
            </a:r>
          </a:p>
          <a:p>
            <a:pPr lvl="1" eaLnBrk="1" hangingPunct="1"/>
            <a:r>
              <a:rPr lang="en-US" altLang="en-US" sz="2400"/>
              <a:t>Actions executed due to an event</a:t>
            </a:r>
          </a:p>
          <a:p>
            <a:pPr lvl="2" eaLnBrk="1" hangingPunct="1"/>
            <a:r>
              <a:rPr lang="en-US" altLang="en-US" sz="2000"/>
              <a:t>Event [Condition] / Action ^Send Event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AB5207E-B5BC-4CCB-BBD6-A9BD9F357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 for States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F7FF4054-F07C-43FF-9944-8F4A2057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722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2C7FED9-A342-4D0D-B1F9-5A6FFA0CB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Transition Example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C28614C6-CF06-4212-8F61-C443D179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5245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E77788C-F99C-4749-86B0-60609A60E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Simple State Examples</a:t>
            </a:r>
          </a:p>
        </p:txBody>
      </p:sp>
      <p:pic>
        <p:nvPicPr>
          <p:cNvPr id="62467" name="Picture 4">
            <a:extLst>
              <a:ext uri="{FF2B5EF4-FFF2-40B4-BE49-F238E27FC236}">
                <a16:creationId xmlns:a16="http://schemas.microsoft.com/office/drawing/2014/main" id="{E032352A-08A1-42B6-817A-B9909F16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94836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0960E4E7-C927-4D9D-BF9D-68928B8A5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Transition Example</a:t>
            </a:r>
          </a:p>
        </p:txBody>
      </p:sp>
      <p:pic>
        <p:nvPicPr>
          <p:cNvPr id="63491" name="Picture 5">
            <a:extLst>
              <a:ext uri="{FF2B5EF4-FFF2-40B4-BE49-F238E27FC236}">
                <a16:creationId xmlns:a16="http://schemas.microsoft.com/office/drawing/2014/main" id="{A29E823B-D7BE-48CD-9768-EC29A59E1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00200"/>
            <a:ext cx="8686800" cy="4570413"/>
          </a:xfrm>
          <a:noFill/>
        </p:spPr>
      </p:pic>
      <p:sp>
        <p:nvSpPr>
          <p:cNvPr id="63492" name="Text Box 7">
            <a:extLst>
              <a:ext uri="{FF2B5EF4-FFF2-40B4-BE49-F238E27FC236}">
                <a16:creationId xmlns:a16="http://schemas.microsoft.com/office/drawing/2014/main" id="{49B0BEDD-09F0-49EF-AB7E-38ED627B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268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Validating PIN/SSN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C43A7D-AC8C-45F5-96E2-6D0E3FFDA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Modeling Steps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5A27F4E-B8E1-4C4D-9133-C12E70FB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Domain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 process, key classes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Capture details and behaviors of use cases and domain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classes that do the work and define the architecture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83928458-1F3A-415A-9758-426E2B728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Charts – Local Variables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CD28F2D-9864-46E3-BB90-EBB509C5E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Diagrams can also store their own local variables, do processing on them</a:t>
            </a:r>
          </a:p>
          <a:p>
            <a:pPr eaLnBrk="1" hangingPunct="1"/>
            <a:r>
              <a:rPr lang="en-US" altLang="en-US"/>
              <a:t>Library example counting books checked out and returned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6EEB5950-E13C-4657-A003-54888E26F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735388"/>
          <a:ext cx="571500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4469359" imgH="2200389" progId="Visio.Drawing.11">
                  <p:embed/>
                </p:oleObj>
              </mc:Choice>
              <mc:Fallback>
                <p:oleObj name="Visio" r:id="rId4" imgW="4469359" imgH="2200389" progId="Visio.Drawing.11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6EEB5950-E13C-4657-A003-54888E26F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5388"/>
                        <a:ext cx="5715000" cy="281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FEF8D65-FC9F-4BD7-A3DF-97C474AE1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0128"/>
            <a:ext cx="7772400" cy="1143000"/>
          </a:xfrm>
        </p:spPr>
        <p:txBody>
          <a:bodyPr/>
          <a:lstStyle/>
          <a:p>
            <a:r>
              <a:rPr lang="en-US" altLang="en-US" dirty="0"/>
              <a:t>Example: Use case diagrams</a:t>
            </a:r>
          </a:p>
        </p:txBody>
      </p:sp>
      <p:grpSp>
        <p:nvGrpSpPr>
          <p:cNvPr id="84013" name="Group 45">
            <a:extLst>
              <a:ext uri="{FF2B5EF4-FFF2-40B4-BE49-F238E27FC236}">
                <a16:creationId xmlns:a16="http://schemas.microsoft.com/office/drawing/2014/main" id="{E961DB70-BDDE-4AC7-A060-79FA4A46297A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3163888"/>
            <a:ext cx="1028700" cy="1111250"/>
            <a:chOff x="437" y="1993"/>
            <a:chExt cx="648" cy="700"/>
          </a:xfrm>
        </p:grpSpPr>
        <p:sp>
          <p:nvSpPr>
            <p:cNvPr id="83981" name="Freeform 13">
              <a:extLst>
                <a:ext uri="{FF2B5EF4-FFF2-40B4-BE49-F238E27FC236}">
                  <a16:creationId xmlns:a16="http://schemas.microsoft.com/office/drawing/2014/main" id="{9CB8800A-8FD1-4CEA-A860-40FB7A796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" y="2101"/>
              <a:ext cx="143" cy="418"/>
            </a:xfrm>
            <a:custGeom>
              <a:avLst/>
              <a:gdLst>
                <a:gd name="T0" fmla="*/ 143 w 143"/>
                <a:gd name="T1" fmla="*/ 0 h 418"/>
                <a:gd name="T2" fmla="*/ 143 w 143"/>
                <a:gd name="T3" fmla="*/ 263 h 418"/>
                <a:gd name="T4" fmla="*/ 0 w 143"/>
                <a:gd name="T5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418">
                  <a:moveTo>
                    <a:pt x="143" y="0"/>
                  </a:moveTo>
                  <a:lnTo>
                    <a:pt x="143" y="263"/>
                  </a:lnTo>
                  <a:lnTo>
                    <a:pt x="0" y="41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982" name="Line 14">
              <a:extLst>
                <a:ext uri="{FF2B5EF4-FFF2-40B4-BE49-F238E27FC236}">
                  <a16:creationId xmlns:a16="http://schemas.microsoft.com/office/drawing/2014/main" id="{5C8620BB-A3FB-44A8-B020-187F28D10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" y="2364"/>
              <a:ext cx="156" cy="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983" name="Line 15">
              <a:extLst>
                <a:ext uri="{FF2B5EF4-FFF2-40B4-BE49-F238E27FC236}">
                  <a16:creationId xmlns:a16="http://schemas.microsoft.com/office/drawing/2014/main" id="{45E83B2D-6064-4F1A-A707-0033EC94D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2220"/>
              <a:ext cx="2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984" name="Oval 16">
              <a:extLst>
                <a:ext uri="{FF2B5EF4-FFF2-40B4-BE49-F238E27FC236}">
                  <a16:creationId xmlns:a16="http://schemas.microsoft.com/office/drawing/2014/main" id="{6344B3FF-CE0C-44BD-B670-12ED533D0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1993"/>
              <a:ext cx="155" cy="1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85" name="Rectangle 17">
              <a:extLst>
                <a:ext uri="{FF2B5EF4-FFF2-40B4-BE49-F238E27FC236}">
                  <a16:creationId xmlns:a16="http://schemas.microsoft.com/office/drawing/2014/main" id="{F4B04D4F-9DC2-4B58-886C-9C9FB9F2C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2549"/>
              <a:ext cx="64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500">
                  <a:solidFill>
                    <a:srgbClr val="000000"/>
                  </a:solidFill>
                  <a:latin typeface="Courier" charset="0"/>
                </a:rPr>
                <a:t>WatchUser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4018" name="Group 50">
            <a:extLst>
              <a:ext uri="{FF2B5EF4-FFF2-40B4-BE49-F238E27FC236}">
                <a16:creationId xmlns:a16="http://schemas.microsoft.com/office/drawing/2014/main" id="{176E8A31-362E-4726-B8F5-457F8A892FFA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163888"/>
            <a:ext cx="1943100" cy="1111250"/>
            <a:chOff x="4092" y="1993"/>
            <a:chExt cx="1224" cy="700"/>
          </a:xfrm>
        </p:grpSpPr>
        <p:sp>
          <p:nvSpPr>
            <p:cNvPr id="83986" name="Freeform 18">
              <a:extLst>
                <a:ext uri="{FF2B5EF4-FFF2-40B4-BE49-F238E27FC236}">
                  <a16:creationId xmlns:a16="http://schemas.microsoft.com/office/drawing/2014/main" id="{F66D0773-E9E2-4DBD-BCF2-E3999151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101"/>
              <a:ext cx="143" cy="418"/>
            </a:xfrm>
            <a:custGeom>
              <a:avLst/>
              <a:gdLst>
                <a:gd name="T0" fmla="*/ 143 w 143"/>
                <a:gd name="T1" fmla="*/ 0 h 418"/>
                <a:gd name="T2" fmla="*/ 143 w 143"/>
                <a:gd name="T3" fmla="*/ 263 h 418"/>
                <a:gd name="T4" fmla="*/ 0 w 143"/>
                <a:gd name="T5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418">
                  <a:moveTo>
                    <a:pt x="143" y="0"/>
                  </a:moveTo>
                  <a:lnTo>
                    <a:pt x="143" y="263"/>
                  </a:lnTo>
                  <a:lnTo>
                    <a:pt x="0" y="41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987" name="Line 19">
              <a:extLst>
                <a:ext uri="{FF2B5EF4-FFF2-40B4-BE49-F238E27FC236}">
                  <a16:creationId xmlns:a16="http://schemas.microsoft.com/office/drawing/2014/main" id="{B98503C5-6F32-4086-8149-AA7287261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364"/>
              <a:ext cx="155" cy="1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988" name="Line 20">
              <a:extLst>
                <a:ext uri="{FF2B5EF4-FFF2-40B4-BE49-F238E27FC236}">
                  <a16:creationId xmlns:a16="http://schemas.microsoft.com/office/drawing/2014/main" id="{B97C017B-C02D-4CEE-A46E-0ABC4F2F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2" y="2220"/>
              <a:ext cx="29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989" name="Oval 21">
              <a:extLst>
                <a:ext uri="{FF2B5EF4-FFF2-40B4-BE49-F238E27FC236}">
                  <a16:creationId xmlns:a16="http://schemas.microsoft.com/office/drawing/2014/main" id="{0A2D0F85-0036-4EA6-92BC-9A94435B2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1993"/>
              <a:ext cx="156" cy="1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990" name="Rectangle 22">
              <a:extLst>
                <a:ext uri="{FF2B5EF4-FFF2-40B4-BE49-F238E27FC236}">
                  <a16:creationId xmlns:a16="http://schemas.microsoft.com/office/drawing/2014/main" id="{F61FC73F-A0FF-4478-98AC-5F9D010B1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2549"/>
              <a:ext cx="12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500">
                  <a:solidFill>
                    <a:srgbClr val="000000"/>
                  </a:solidFill>
                  <a:latin typeface="Courier" charset="0"/>
                </a:rPr>
                <a:t>WatchRepairPerson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4021" name="Group 53">
            <a:extLst>
              <a:ext uri="{FF2B5EF4-FFF2-40B4-BE49-F238E27FC236}">
                <a16:creationId xmlns:a16="http://schemas.microsoft.com/office/drawing/2014/main" id="{1EF5B59B-79AB-4EB8-9D4E-9D7AFD839C6B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2425700"/>
            <a:ext cx="3275012" cy="1079500"/>
            <a:chOff x="913" y="1528"/>
            <a:chExt cx="2063" cy="680"/>
          </a:xfrm>
        </p:grpSpPr>
        <p:sp>
          <p:nvSpPr>
            <p:cNvPr id="83993" name="Rectangle 25">
              <a:extLst>
                <a:ext uri="{FF2B5EF4-FFF2-40B4-BE49-F238E27FC236}">
                  <a16:creationId xmlns:a16="http://schemas.microsoft.com/office/drawing/2014/main" id="{C35DF27C-4AE7-4C80-BB13-08560881A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868"/>
              <a:ext cx="5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500">
                  <a:solidFill>
                    <a:srgbClr val="000000"/>
                  </a:solidFill>
                  <a:latin typeface="Courier" charset="0"/>
                </a:rPr>
                <a:t>ReadTime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84016" name="Group 48">
              <a:extLst>
                <a:ext uri="{FF2B5EF4-FFF2-40B4-BE49-F238E27FC236}">
                  <a16:creationId xmlns:a16="http://schemas.microsoft.com/office/drawing/2014/main" id="{2F3E89C2-8C43-4472-8C66-296E92915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" y="1528"/>
              <a:ext cx="2063" cy="680"/>
              <a:chOff x="913" y="1528"/>
              <a:chExt cx="2063" cy="680"/>
            </a:xfrm>
          </p:grpSpPr>
          <p:sp>
            <p:nvSpPr>
              <p:cNvPr id="83992" name="Oval 24">
                <a:extLst>
                  <a:ext uri="{FF2B5EF4-FFF2-40B4-BE49-F238E27FC236}">
                    <a16:creationId xmlns:a16="http://schemas.microsoft.com/office/drawing/2014/main" id="{79B7E595-6B27-4E84-B97E-584EA399D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528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8" name="Line 30">
                <a:extLst>
                  <a:ext uri="{FF2B5EF4-FFF2-40B4-BE49-F238E27FC236}">
                    <a16:creationId xmlns:a16="http://schemas.microsoft.com/office/drawing/2014/main" id="{DC3D4990-9ABA-464E-A9D6-217E62B88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3" y="1715"/>
                <a:ext cx="1355" cy="4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84017" name="Group 49">
            <a:extLst>
              <a:ext uri="{FF2B5EF4-FFF2-40B4-BE49-F238E27FC236}">
                <a16:creationId xmlns:a16="http://schemas.microsoft.com/office/drawing/2014/main" id="{C4208446-ED92-4258-85A3-AA6B3618E7E9}"/>
              </a:ext>
            </a:extLst>
          </p:cNvPr>
          <p:cNvGrpSpPr>
            <a:grpSpLocks/>
          </p:cNvGrpSpPr>
          <p:nvPr/>
        </p:nvGrpSpPr>
        <p:grpSpPr bwMode="auto">
          <a:xfrm>
            <a:off x="1804988" y="3373438"/>
            <a:ext cx="2919412" cy="768350"/>
            <a:chOff x="1137" y="2125"/>
            <a:chExt cx="1839" cy="484"/>
          </a:xfrm>
        </p:grpSpPr>
        <p:grpSp>
          <p:nvGrpSpPr>
            <p:cNvPr id="84014" name="Group 46">
              <a:extLst>
                <a:ext uri="{FF2B5EF4-FFF2-40B4-BE49-F238E27FC236}">
                  <a16:creationId xmlns:a16="http://schemas.microsoft.com/office/drawing/2014/main" id="{CE31F140-2E7E-454D-965D-69EAA60EA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3" y="2125"/>
              <a:ext cx="753" cy="484"/>
              <a:chOff x="2223" y="2125"/>
              <a:chExt cx="753" cy="484"/>
            </a:xfrm>
          </p:grpSpPr>
          <p:sp>
            <p:nvSpPr>
              <p:cNvPr id="83994" name="Oval 26">
                <a:extLst>
                  <a:ext uri="{FF2B5EF4-FFF2-40B4-BE49-F238E27FC236}">
                    <a16:creationId xmlns:a16="http://schemas.microsoft.com/office/drawing/2014/main" id="{875503D7-FB74-41C4-8407-3D7DDF9B6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25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995" name="Rectangle 27">
                <a:extLst>
                  <a:ext uri="{FF2B5EF4-FFF2-40B4-BE49-F238E27FC236}">
                    <a16:creationId xmlns:a16="http://schemas.microsoft.com/office/drawing/2014/main" id="{1B367820-196E-4DAA-8958-A8E8AD839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465"/>
                <a:ext cx="5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500">
                    <a:solidFill>
                      <a:srgbClr val="000000"/>
                    </a:solidFill>
                    <a:latin typeface="Courier" charset="0"/>
                  </a:rPr>
                  <a:t>SetTime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999" name="Line 31">
              <a:extLst>
                <a:ext uri="{FF2B5EF4-FFF2-40B4-BE49-F238E27FC236}">
                  <a16:creationId xmlns:a16="http://schemas.microsoft.com/office/drawing/2014/main" id="{673113ED-EBF8-4EB4-A490-3357FD67A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" y="2292"/>
              <a:ext cx="991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4022" name="Group 54">
            <a:extLst>
              <a:ext uri="{FF2B5EF4-FFF2-40B4-BE49-F238E27FC236}">
                <a16:creationId xmlns:a16="http://schemas.microsoft.com/office/drawing/2014/main" id="{CDB5917E-8BC2-46F6-B0F5-4D80A0606082}"/>
              </a:ext>
            </a:extLst>
          </p:cNvPr>
          <p:cNvGrpSpPr>
            <a:grpSpLocks/>
          </p:cNvGrpSpPr>
          <p:nvPr/>
        </p:nvGrpSpPr>
        <p:grpSpPr bwMode="auto">
          <a:xfrm>
            <a:off x="3405188" y="3829050"/>
            <a:ext cx="3873500" cy="1260475"/>
            <a:chOff x="2145" y="2412"/>
            <a:chExt cx="2440" cy="794"/>
          </a:xfrm>
        </p:grpSpPr>
        <p:sp>
          <p:nvSpPr>
            <p:cNvPr id="83997" name="Rectangle 29">
              <a:extLst>
                <a:ext uri="{FF2B5EF4-FFF2-40B4-BE49-F238E27FC236}">
                  <a16:creationId xmlns:a16="http://schemas.microsoft.com/office/drawing/2014/main" id="{6259DD9B-6164-431C-856C-ED580DD5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3062"/>
              <a:ext cx="9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500">
                  <a:solidFill>
                    <a:srgbClr val="000000"/>
                  </a:solidFill>
                  <a:latin typeface="Courier" charset="0"/>
                </a:rPr>
                <a:t>ChangeBattery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84019" name="Group 51">
              <a:extLst>
                <a:ext uri="{FF2B5EF4-FFF2-40B4-BE49-F238E27FC236}">
                  <a16:creationId xmlns:a16="http://schemas.microsoft.com/office/drawing/2014/main" id="{F56E557D-5FD2-4F5D-8890-AF5CAB6D4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3" y="2412"/>
              <a:ext cx="2362" cy="632"/>
              <a:chOff x="2223" y="2412"/>
              <a:chExt cx="2362" cy="632"/>
            </a:xfrm>
          </p:grpSpPr>
          <p:sp>
            <p:nvSpPr>
              <p:cNvPr id="83996" name="Oval 28">
                <a:extLst>
                  <a:ext uri="{FF2B5EF4-FFF2-40B4-BE49-F238E27FC236}">
                    <a16:creationId xmlns:a16="http://schemas.microsoft.com/office/drawing/2014/main" id="{B9FC7401-F98D-436D-8788-A27F3F575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722"/>
                <a:ext cx="753" cy="32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4000" name="Line 32">
                <a:extLst>
                  <a:ext uri="{FF2B5EF4-FFF2-40B4-BE49-F238E27FC236}">
                    <a16:creationId xmlns:a16="http://schemas.microsoft.com/office/drawing/2014/main" id="{2149A871-C9E6-4D06-BDFF-59F585F88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2412"/>
                <a:ext cx="1614" cy="4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83973" name="AutoShape 5">
            <a:extLst>
              <a:ext uri="{FF2B5EF4-FFF2-40B4-BE49-F238E27FC236}">
                <a16:creationId xmlns:a16="http://schemas.microsoft.com/office/drawing/2014/main" id="{F31C9975-1921-4B36-9FCD-2CF2E9C8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5" y="2354263"/>
            <a:ext cx="914400" cy="609600"/>
          </a:xfrm>
          <a:prstGeom prst="wedgeRoundRectCallout">
            <a:avLst>
              <a:gd name="adj1" fmla="val -91319"/>
              <a:gd name="adj2" fmla="val 903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Actor</a:t>
            </a:r>
          </a:p>
        </p:txBody>
      </p:sp>
      <p:sp>
        <p:nvSpPr>
          <p:cNvPr id="83977" name="AutoShape 9">
            <a:extLst>
              <a:ext uri="{FF2B5EF4-FFF2-40B4-BE49-F238E27FC236}">
                <a16:creationId xmlns:a16="http://schemas.microsoft.com/office/drawing/2014/main" id="{E18AD950-7076-4E5F-8752-BF5C4B29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155700"/>
            <a:ext cx="1398588" cy="609600"/>
          </a:xfrm>
          <a:prstGeom prst="wedgeRoundRectCallout">
            <a:avLst>
              <a:gd name="adj1" fmla="val -140806"/>
              <a:gd name="adj2" fmla="val 1591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Use case</a:t>
            </a:r>
          </a:p>
        </p:txBody>
      </p:sp>
      <p:sp>
        <p:nvSpPr>
          <p:cNvPr id="83978" name="AutoShape 10">
            <a:extLst>
              <a:ext uri="{FF2B5EF4-FFF2-40B4-BE49-F238E27FC236}">
                <a16:creationId xmlns:a16="http://schemas.microsoft.com/office/drawing/2014/main" id="{CF16A487-2206-44AA-B91D-A87412A6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1222375"/>
            <a:ext cx="1352550" cy="609600"/>
          </a:xfrm>
          <a:prstGeom prst="wedgeRoundRectCallout">
            <a:avLst>
              <a:gd name="adj1" fmla="val 65847"/>
              <a:gd name="adj2" fmla="val 721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Package</a:t>
            </a:r>
          </a:p>
        </p:txBody>
      </p:sp>
      <p:grpSp>
        <p:nvGrpSpPr>
          <p:cNvPr id="84020" name="Group 52">
            <a:extLst>
              <a:ext uri="{FF2B5EF4-FFF2-40B4-BE49-F238E27FC236}">
                <a16:creationId xmlns:a16="http://schemas.microsoft.com/office/drawing/2014/main" id="{A0F83AE5-9838-4944-BDF9-42785BAB7C77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1736725"/>
            <a:ext cx="2520950" cy="3417888"/>
            <a:chOff x="1817" y="1094"/>
            <a:chExt cx="1588" cy="2153"/>
          </a:xfrm>
        </p:grpSpPr>
        <p:sp>
          <p:nvSpPr>
            <p:cNvPr id="83991" name="Rectangle 23">
              <a:extLst>
                <a:ext uri="{FF2B5EF4-FFF2-40B4-BE49-F238E27FC236}">
                  <a16:creationId xmlns:a16="http://schemas.microsoft.com/office/drawing/2014/main" id="{1B1AC541-01B6-477E-8A90-431F8A39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1301"/>
              <a:ext cx="1588" cy="194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84010" name="Group 42">
              <a:extLst>
                <a:ext uri="{FF2B5EF4-FFF2-40B4-BE49-F238E27FC236}">
                  <a16:creationId xmlns:a16="http://schemas.microsoft.com/office/drawing/2014/main" id="{2A2BC70B-35AB-4E55-991B-81DFC4F8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9" y="1106"/>
              <a:ext cx="1005" cy="183"/>
              <a:chOff x="2722" y="3694"/>
              <a:chExt cx="778" cy="277"/>
            </a:xfrm>
          </p:grpSpPr>
          <p:grpSp>
            <p:nvGrpSpPr>
              <p:cNvPr id="84006" name="Group 38">
                <a:extLst>
                  <a:ext uri="{FF2B5EF4-FFF2-40B4-BE49-F238E27FC236}">
                    <a16:creationId xmlns:a16="http://schemas.microsoft.com/office/drawing/2014/main" id="{B246B9EE-9724-40A4-AF38-21AFADFDD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2" y="3694"/>
                <a:ext cx="384" cy="275"/>
                <a:chOff x="2722" y="3694"/>
                <a:chExt cx="384" cy="275"/>
              </a:xfrm>
            </p:grpSpPr>
            <p:sp>
              <p:nvSpPr>
                <p:cNvPr id="84004" name="Line 36">
                  <a:extLst>
                    <a:ext uri="{FF2B5EF4-FFF2-40B4-BE49-F238E27FC236}">
                      <a16:creationId xmlns:a16="http://schemas.microsoft.com/office/drawing/2014/main" id="{07B5EEA5-9288-4B14-B8D9-A09C97654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22" y="3694"/>
                  <a:ext cx="78" cy="2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005" name="Line 37">
                  <a:extLst>
                    <a:ext uri="{FF2B5EF4-FFF2-40B4-BE49-F238E27FC236}">
                      <a16:creationId xmlns:a16="http://schemas.microsoft.com/office/drawing/2014/main" id="{382710AB-A4A7-4A04-8E88-CA3B970C4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694"/>
                  <a:ext cx="2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4007" name="Group 39">
                <a:extLst>
                  <a:ext uri="{FF2B5EF4-FFF2-40B4-BE49-F238E27FC236}">
                    <a16:creationId xmlns:a16="http://schemas.microsoft.com/office/drawing/2014/main" id="{4CA94636-FFE6-4A76-91C2-43B514E7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116" y="3696"/>
                <a:ext cx="384" cy="275"/>
                <a:chOff x="2722" y="3694"/>
                <a:chExt cx="384" cy="275"/>
              </a:xfrm>
            </p:grpSpPr>
            <p:sp>
              <p:nvSpPr>
                <p:cNvPr id="84008" name="Line 40">
                  <a:extLst>
                    <a:ext uri="{FF2B5EF4-FFF2-40B4-BE49-F238E27FC236}">
                      <a16:creationId xmlns:a16="http://schemas.microsoft.com/office/drawing/2014/main" id="{1BADA624-10A9-47DC-BDA0-9AA218274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22" y="3694"/>
                  <a:ext cx="78" cy="2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009" name="Line 41">
                  <a:extLst>
                    <a:ext uri="{FF2B5EF4-FFF2-40B4-BE49-F238E27FC236}">
                      <a16:creationId xmlns:a16="http://schemas.microsoft.com/office/drawing/2014/main" id="{610C66AA-1C42-4BE3-BF11-CC901D4E9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8" y="3694"/>
                  <a:ext cx="2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84011" name="Text Box 43">
              <a:extLst>
                <a:ext uri="{FF2B5EF4-FFF2-40B4-BE49-F238E27FC236}">
                  <a16:creationId xmlns:a16="http://schemas.microsoft.com/office/drawing/2014/main" id="{6AC59D01-C6CC-4633-BF20-8059F34AF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9" y="1094"/>
              <a:ext cx="47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500">
                  <a:solidFill>
                    <a:srgbClr val="000000"/>
                  </a:solidFill>
                  <a:latin typeface="Courier" charset="0"/>
                </a:rPr>
                <a:t>Watch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84012" name="Text Box 44">
            <a:extLst>
              <a:ext uri="{FF2B5EF4-FFF2-40B4-BE49-F238E27FC236}">
                <a16:creationId xmlns:a16="http://schemas.microsoft.com/office/drawing/2014/main" id="{A10641B8-2244-402D-A8A1-25DEB31D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670550"/>
            <a:ext cx="8267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1"/>
                </a:solidFill>
              </a:rPr>
              <a:t>Use case diagrams represent the functionality of the system</a:t>
            </a:r>
          </a:p>
          <a:p>
            <a:pPr algn="l"/>
            <a:r>
              <a:rPr lang="en-US" altLang="en-US" b="0">
                <a:solidFill>
                  <a:schemeClr val="tx1"/>
                </a:solidFill>
              </a:rPr>
              <a:t>from user’s point of view</a:t>
            </a:r>
          </a:p>
        </p:txBody>
      </p:sp>
      <p:sp>
        <p:nvSpPr>
          <p:cNvPr id="84015" name="Line 47">
            <a:extLst>
              <a:ext uri="{FF2B5EF4-FFF2-40B4-BE49-F238E27FC236}">
                <a16:creationId xmlns:a16="http://schemas.microsoft.com/office/drawing/2014/main" id="{940903CB-FFC5-4D42-93E8-605F25635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2789238"/>
            <a:ext cx="2676525" cy="9255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nimBg="1" autoUpdateAnimBg="0"/>
      <p:bldP spid="83977" grpId="0" animBg="1" autoUpdateAnimBg="0"/>
      <p:bldP spid="8397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D61353F-7189-4500-BD59-1721C9EE4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" y="17580"/>
            <a:ext cx="9045575" cy="1143000"/>
          </a:xfrm>
        </p:spPr>
        <p:txBody>
          <a:bodyPr/>
          <a:lstStyle/>
          <a:p>
            <a:r>
              <a:rPr lang="en-US" altLang="en-US" dirty="0"/>
              <a:t>Example : Class diagrams</a:t>
            </a:r>
          </a:p>
        </p:txBody>
      </p:sp>
      <p:sp>
        <p:nvSpPr>
          <p:cNvPr id="82956" name="Rectangle 12">
            <a:extLst>
              <a:ext uri="{FF2B5EF4-FFF2-40B4-BE49-F238E27FC236}">
                <a16:creationId xmlns:a16="http://schemas.microsoft.com/office/drawing/2014/main" id="{98C6AA1F-6FC8-4402-872A-5AD8EC4C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165475"/>
            <a:ext cx="98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1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57" name="Rectangle 13">
            <a:extLst>
              <a:ext uri="{FF2B5EF4-FFF2-40B4-BE49-F238E27FC236}">
                <a16:creationId xmlns:a16="http://schemas.microsoft.com/office/drawing/2014/main" id="{D1B8CD63-AAF9-4490-893E-5289B077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463925"/>
            <a:ext cx="98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2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0" name="Rectangle 16">
            <a:extLst>
              <a:ext uri="{FF2B5EF4-FFF2-40B4-BE49-F238E27FC236}">
                <a16:creationId xmlns:a16="http://schemas.microsoft.com/office/drawing/2014/main" id="{0A510E47-067C-46BE-85B8-8ACF1FBD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627438"/>
            <a:ext cx="1574800" cy="3175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61" name="Rectangle 17">
            <a:extLst>
              <a:ext uri="{FF2B5EF4-FFF2-40B4-BE49-F238E27FC236}">
                <a16:creationId xmlns:a16="http://schemas.microsoft.com/office/drawing/2014/main" id="{697D3AF2-2B09-478D-8718-D71378E6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4152900"/>
            <a:ext cx="88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push()</a:t>
            </a:r>
            <a:br>
              <a:rPr lang="en-US" altLang="en-US" sz="1300">
                <a:solidFill>
                  <a:srgbClr val="000000"/>
                </a:solidFill>
                <a:latin typeface="Courier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release()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62" name="Freeform 18">
            <a:extLst>
              <a:ext uri="{FF2B5EF4-FFF2-40B4-BE49-F238E27FC236}">
                <a16:creationId xmlns:a16="http://schemas.microsoft.com/office/drawing/2014/main" id="{0A7A25D6-AC1E-4ABC-B64A-D10FC5135B5A}"/>
              </a:ext>
            </a:extLst>
          </p:cNvPr>
          <p:cNvSpPr>
            <a:spLocks/>
          </p:cNvSpPr>
          <p:nvPr/>
        </p:nvSpPr>
        <p:spPr bwMode="auto">
          <a:xfrm>
            <a:off x="1368425" y="3113088"/>
            <a:ext cx="2568575" cy="496887"/>
          </a:xfrm>
          <a:custGeom>
            <a:avLst/>
            <a:gdLst>
              <a:gd name="T0" fmla="*/ 0 w 1618"/>
              <a:gd name="T1" fmla="*/ 313 h 313"/>
              <a:gd name="T2" fmla="*/ 0 w 1618"/>
              <a:gd name="T3" fmla="*/ 188 h 313"/>
              <a:gd name="T4" fmla="*/ 1618 w 1618"/>
              <a:gd name="T5" fmla="*/ 188 h 313"/>
              <a:gd name="T6" fmla="*/ 1618 w 1618"/>
              <a:gd name="T7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18" h="313">
                <a:moveTo>
                  <a:pt x="0" y="313"/>
                </a:moveTo>
                <a:lnTo>
                  <a:pt x="0" y="188"/>
                </a:lnTo>
                <a:lnTo>
                  <a:pt x="1618" y="188"/>
                </a:lnTo>
                <a:lnTo>
                  <a:pt x="161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71" name="Rectangle 27">
            <a:extLst>
              <a:ext uri="{FF2B5EF4-FFF2-40B4-BE49-F238E27FC236}">
                <a16:creationId xmlns:a16="http://schemas.microsoft.com/office/drawing/2014/main" id="{7B5029E6-3085-49FA-B419-8EA638CD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3952875"/>
            <a:ext cx="1574800" cy="18256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972" name="Rectangle 28">
            <a:extLst>
              <a:ext uri="{FF2B5EF4-FFF2-40B4-BE49-F238E27FC236}">
                <a16:creationId xmlns:a16="http://schemas.microsoft.com/office/drawing/2014/main" id="{0509FAD5-92F3-4F4A-8BE6-2D890ECF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143375"/>
            <a:ext cx="1574800" cy="4318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2993" name="Group 49">
            <a:extLst>
              <a:ext uri="{FF2B5EF4-FFF2-40B4-BE49-F238E27FC236}">
                <a16:creationId xmlns:a16="http://schemas.microsoft.com/office/drawing/2014/main" id="{E94E9A26-62AA-4970-882A-972D573F02D3}"/>
              </a:ext>
            </a:extLst>
          </p:cNvPr>
          <p:cNvGrpSpPr>
            <a:grpSpLocks/>
          </p:cNvGrpSpPr>
          <p:nvPr/>
        </p:nvGrpSpPr>
        <p:grpSpPr bwMode="auto">
          <a:xfrm>
            <a:off x="2689225" y="3130550"/>
            <a:ext cx="1644650" cy="2052638"/>
            <a:chOff x="1694" y="1972"/>
            <a:chExt cx="1036" cy="1293"/>
          </a:xfrm>
        </p:grpSpPr>
        <p:sp>
          <p:nvSpPr>
            <p:cNvPr id="82955" name="Freeform 11">
              <a:extLst>
                <a:ext uri="{FF2B5EF4-FFF2-40B4-BE49-F238E27FC236}">
                  <a16:creationId xmlns:a16="http://schemas.microsoft.com/office/drawing/2014/main" id="{79B9D95D-9560-475D-8C68-EB62E6978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" y="1972"/>
              <a:ext cx="595" cy="313"/>
            </a:xfrm>
            <a:custGeom>
              <a:avLst/>
              <a:gdLst>
                <a:gd name="T0" fmla="*/ 0 w 595"/>
                <a:gd name="T1" fmla="*/ 313 h 313"/>
                <a:gd name="T2" fmla="*/ 0 w 595"/>
                <a:gd name="T3" fmla="*/ 240 h 313"/>
                <a:gd name="T4" fmla="*/ 595 w 595"/>
                <a:gd name="T5" fmla="*/ 240 h 313"/>
                <a:gd name="T6" fmla="*/ 595 w 595"/>
                <a:gd name="T7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5" h="313">
                  <a:moveTo>
                    <a:pt x="0" y="313"/>
                  </a:moveTo>
                  <a:lnTo>
                    <a:pt x="0" y="240"/>
                  </a:lnTo>
                  <a:lnTo>
                    <a:pt x="595" y="240"/>
                  </a:lnTo>
                  <a:lnTo>
                    <a:pt x="595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63" name="Rectangle 19">
              <a:extLst>
                <a:ext uri="{FF2B5EF4-FFF2-40B4-BE49-F238E27FC236}">
                  <a16:creationId xmlns:a16="http://schemas.microsoft.com/office/drawing/2014/main" id="{B2EBA488-240A-4429-90E9-E0620245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1994"/>
              <a:ext cx="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964" name="Rectangle 20">
              <a:extLst>
                <a:ext uri="{FF2B5EF4-FFF2-40B4-BE49-F238E27FC236}">
                  <a16:creationId xmlns:a16="http://schemas.microsoft.com/office/drawing/2014/main" id="{28CDA387-EB31-4B1A-965A-44DAB879C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182"/>
              <a:ext cx="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82986" name="Group 42">
              <a:extLst>
                <a:ext uri="{FF2B5EF4-FFF2-40B4-BE49-F238E27FC236}">
                  <a16:creationId xmlns:a16="http://schemas.microsoft.com/office/drawing/2014/main" id="{F95AE101-3AEC-4D9A-9B51-A677DC662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4" y="2285"/>
              <a:ext cx="1008" cy="980"/>
              <a:chOff x="1694" y="2285"/>
              <a:chExt cx="1008" cy="980"/>
            </a:xfrm>
          </p:grpSpPr>
          <p:sp>
            <p:nvSpPr>
              <p:cNvPr id="82975" name="Text Box 31">
                <a:extLst>
                  <a:ext uri="{FF2B5EF4-FFF2-40B4-BE49-F238E27FC236}">
                    <a16:creationId xmlns:a16="http://schemas.microsoft.com/office/drawing/2014/main" id="{56082571-63C6-41FE-B349-88870210F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8" y="2457"/>
                <a:ext cx="984" cy="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blinkIdx</a:t>
                </a:r>
              </a:p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blinkSeconds()</a:t>
                </a:r>
              </a:p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blinkMinutes()</a:t>
                </a:r>
              </a:p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blinkHours()</a:t>
                </a:r>
              </a:p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stopBlinking()</a:t>
                </a:r>
              </a:p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referesh()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951" name="Rectangle 7">
                <a:extLst>
                  <a:ext uri="{FF2B5EF4-FFF2-40B4-BE49-F238E27FC236}">
                    <a16:creationId xmlns:a16="http://schemas.microsoft.com/office/drawing/2014/main" id="{3E5AF6B5-3918-40D0-809D-417DFA293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285"/>
                <a:ext cx="989" cy="201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52" name="Rectangle 8">
                <a:extLst>
                  <a:ext uri="{FF2B5EF4-FFF2-40B4-BE49-F238E27FC236}">
                    <a16:creationId xmlns:a16="http://schemas.microsoft.com/office/drawing/2014/main" id="{F934012B-50A9-44C0-9B7E-52098BF7A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2352"/>
                <a:ext cx="62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300">
                    <a:solidFill>
                      <a:srgbClr val="000000"/>
                    </a:solidFill>
                    <a:latin typeface="Courier" charset="0"/>
                  </a:rPr>
                  <a:t>LCDDisplay</a:t>
                </a:r>
              </a:p>
            </p:txBody>
          </p:sp>
          <p:sp>
            <p:nvSpPr>
              <p:cNvPr id="82973" name="Rectangle 29">
                <a:extLst>
                  <a:ext uri="{FF2B5EF4-FFF2-40B4-BE49-F238E27FC236}">
                    <a16:creationId xmlns:a16="http://schemas.microsoft.com/office/drawing/2014/main" id="{84640780-D0A8-450A-BFDD-A6793ADD9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2488"/>
                <a:ext cx="992" cy="115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974" name="Rectangle 30">
                <a:extLst>
                  <a:ext uri="{FF2B5EF4-FFF2-40B4-BE49-F238E27FC236}">
                    <a16:creationId xmlns:a16="http://schemas.microsoft.com/office/drawing/2014/main" id="{6A942A83-C2D7-4D40-B8C6-6334A6554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2596"/>
                <a:ext cx="992" cy="65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82989" name="Group 45">
            <a:extLst>
              <a:ext uri="{FF2B5EF4-FFF2-40B4-BE49-F238E27FC236}">
                <a16:creationId xmlns:a16="http://schemas.microsoft.com/office/drawing/2014/main" id="{E40CBFCE-7E1A-4466-9706-A3131C5A0FE6}"/>
              </a:ext>
            </a:extLst>
          </p:cNvPr>
          <p:cNvGrpSpPr>
            <a:grpSpLocks/>
          </p:cNvGrpSpPr>
          <p:nvPr/>
        </p:nvGrpSpPr>
        <p:grpSpPr bwMode="auto">
          <a:xfrm>
            <a:off x="4632325" y="3130550"/>
            <a:ext cx="1709738" cy="1000125"/>
            <a:chOff x="2918" y="1972"/>
            <a:chExt cx="1077" cy="630"/>
          </a:xfrm>
        </p:grpSpPr>
        <p:sp>
          <p:nvSpPr>
            <p:cNvPr id="82953" name="Rectangle 9">
              <a:extLst>
                <a:ext uri="{FF2B5EF4-FFF2-40B4-BE49-F238E27FC236}">
                  <a16:creationId xmlns:a16="http://schemas.microsoft.com/office/drawing/2014/main" id="{E14D4312-8E87-4673-8BF2-F239A508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2285"/>
              <a:ext cx="993" cy="1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54" name="Rectangle 10">
              <a:extLst>
                <a:ext uri="{FF2B5EF4-FFF2-40B4-BE49-F238E27FC236}">
                  <a16:creationId xmlns:a16="http://schemas.microsoft.com/office/drawing/2014/main" id="{E1561ABD-6657-46B5-A83C-8666C78D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2352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Battery</a:t>
              </a:r>
            </a:p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load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965" name="Freeform 21">
              <a:extLst>
                <a:ext uri="{FF2B5EF4-FFF2-40B4-BE49-F238E27FC236}">
                  <a16:creationId xmlns:a16="http://schemas.microsoft.com/office/drawing/2014/main" id="{BE82E284-54A7-4E07-8E97-F8786CFAC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972"/>
              <a:ext cx="595" cy="302"/>
            </a:xfrm>
            <a:custGeom>
              <a:avLst/>
              <a:gdLst>
                <a:gd name="T0" fmla="*/ 595 w 595"/>
                <a:gd name="T1" fmla="*/ 302 h 302"/>
                <a:gd name="T2" fmla="*/ 595 w 595"/>
                <a:gd name="T3" fmla="*/ 229 h 302"/>
                <a:gd name="T4" fmla="*/ 0 w 595"/>
                <a:gd name="T5" fmla="*/ 229 h 302"/>
                <a:gd name="T6" fmla="*/ 0 w 595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5" h="302">
                  <a:moveTo>
                    <a:pt x="595" y="302"/>
                  </a:moveTo>
                  <a:lnTo>
                    <a:pt x="595" y="229"/>
                  </a:lnTo>
                  <a:lnTo>
                    <a:pt x="0" y="2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969" name="Rectangle 25">
              <a:extLst>
                <a:ext uri="{FF2B5EF4-FFF2-40B4-BE49-F238E27FC236}">
                  <a16:creationId xmlns:a16="http://schemas.microsoft.com/office/drawing/2014/main" id="{2BB87D6F-0770-483C-A736-C4D26DACB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987"/>
              <a:ext cx="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970" name="Rectangle 26">
              <a:extLst>
                <a:ext uri="{FF2B5EF4-FFF2-40B4-BE49-F238E27FC236}">
                  <a16:creationId xmlns:a16="http://schemas.microsoft.com/office/drawing/2014/main" id="{214B429B-A8A7-4407-8424-3DD65ED07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2175"/>
              <a:ext cx="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2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2976" name="Rectangle 32">
              <a:extLst>
                <a:ext uri="{FF2B5EF4-FFF2-40B4-BE49-F238E27FC236}">
                  <a16:creationId xmlns:a16="http://schemas.microsoft.com/office/drawing/2014/main" id="{52A84016-2E23-4C4B-B3E9-4CD785888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2468"/>
              <a:ext cx="992" cy="1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2992" name="Group 48">
            <a:extLst>
              <a:ext uri="{FF2B5EF4-FFF2-40B4-BE49-F238E27FC236}">
                <a16:creationId xmlns:a16="http://schemas.microsoft.com/office/drawing/2014/main" id="{1CA852CB-91AA-4477-A5DB-80DCD91645FC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3113088"/>
            <a:ext cx="3363912" cy="1017587"/>
            <a:chOff x="3169" y="1961"/>
            <a:chExt cx="2119" cy="641"/>
          </a:xfrm>
        </p:grpSpPr>
        <p:sp>
          <p:nvSpPr>
            <p:cNvPr id="82966" name="Rectangle 22">
              <a:extLst>
                <a:ext uri="{FF2B5EF4-FFF2-40B4-BE49-F238E27FC236}">
                  <a16:creationId xmlns:a16="http://schemas.microsoft.com/office/drawing/2014/main" id="{1DCA314B-75E7-42D5-881E-CF1446089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1987"/>
              <a:ext cx="6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300">
                  <a:solidFill>
                    <a:srgbClr val="000000"/>
                  </a:solidFill>
                  <a:latin typeface="Courier" charset="0"/>
                </a:rPr>
                <a:t>1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grpSp>
          <p:nvGrpSpPr>
            <p:cNvPr id="82991" name="Group 47">
              <a:extLst>
                <a:ext uri="{FF2B5EF4-FFF2-40B4-BE49-F238E27FC236}">
                  <a16:creationId xmlns:a16="http://schemas.microsoft.com/office/drawing/2014/main" id="{017B88BB-9C6F-4CE0-88B7-269F38409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9" y="1961"/>
              <a:ext cx="2119" cy="641"/>
              <a:chOff x="3169" y="1961"/>
              <a:chExt cx="2119" cy="641"/>
            </a:xfrm>
          </p:grpSpPr>
          <p:sp>
            <p:nvSpPr>
              <p:cNvPr id="82958" name="Rectangle 14">
                <a:extLst>
                  <a:ext uri="{FF2B5EF4-FFF2-40B4-BE49-F238E27FC236}">
                    <a16:creationId xmlns:a16="http://schemas.microsoft.com/office/drawing/2014/main" id="{BAE97F78-B008-4369-9A92-D0EBCF79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285"/>
                <a:ext cx="992" cy="196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82990" name="Group 46">
                <a:extLst>
                  <a:ext uri="{FF2B5EF4-FFF2-40B4-BE49-F238E27FC236}">
                    <a16:creationId xmlns:a16="http://schemas.microsoft.com/office/drawing/2014/main" id="{6BC560FB-A788-448E-8E0B-457A9EAFB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9" y="1961"/>
                <a:ext cx="2117" cy="641"/>
                <a:chOff x="3169" y="1961"/>
                <a:chExt cx="2117" cy="641"/>
              </a:xfrm>
            </p:grpSpPr>
            <p:sp>
              <p:nvSpPr>
                <p:cNvPr id="82959" name="Rectangle 15">
                  <a:extLst>
                    <a:ext uri="{FF2B5EF4-FFF2-40B4-BE49-F238E27FC236}">
                      <a16:creationId xmlns:a16="http://schemas.microsoft.com/office/drawing/2014/main" id="{7D0D4381-CA04-4262-9665-E7D3391CA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6" y="2352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en-US" sz="1300">
                      <a:solidFill>
                        <a:srgbClr val="000000"/>
                      </a:solidFill>
                      <a:latin typeface="Courier" charset="0"/>
                    </a:rPr>
                    <a:t>Time</a:t>
                  </a:r>
                </a:p>
                <a:p>
                  <a:pPr algn="l"/>
                  <a:r>
                    <a:rPr lang="en-US" altLang="en-US" sz="1300">
                      <a:solidFill>
                        <a:srgbClr val="000000"/>
                      </a:solidFill>
                      <a:latin typeface="Courier" charset="0"/>
                    </a:rPr>
                    <a:t>now</a:t>
                  </a:r>
                  <a:endParaRPr lang="en-US" alt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967" name="Rectangle 23">
                  <a:extLst>
                    <a:ext uri="{FF2B5EF4-FFF2-40B4-BE49-F238E27FC236}">
                      <a16:creationId xmlns:a16="http://schemas.microsoft.com/office/drawing/2014/main" id="{F32F5FB4-E748-45A9-9B8B-CE450145B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4" y="2175"/>
                  <a:ext cx="62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/>
                  <a:r>
                    <a:rPr lang="en-US" altLang="en-US" sz="1300">
                      <a:solidFill>
                        <a:srgbClr val="000000"/>
                      </a:solidFill>
                      <a:latin typeface="Courier" charset="0"/>
                    </a:rPr>
                    <a:t>1</a:t>
                  </a:r>
                  <a:endParaRPr lang="en-US" altLang="en-US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968" name="Freeform 24">
                  <a:extLst>
                    <a:ext uri="{FF2B5EF4-FFF2-40B4-BE49-F238E27FC236}">
                      <a16:creationId xmlns:a16="http://schemas.microsoft.com/office/drawing/2014/main" id="{B1E45574-CCC1-4974-9943-DDB99C0E2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9" y="1961"/>
                  <a:ext cx="1618" cy="313"/>
                </a:xfrm>
                <a:custGeom>
                  <a:avLst/>
                  <a:gdLst>
                    <a:gd name="T0" fmla="*/ 1618 w 1618"/>
                    <a:gd name="T1" fmla="*/ 313 h 313"/>
                    <a:gd name="T2" fmla="*/ 1618 w 1618"/>
                    <a:gd name="T3" fmla="*/ 188 h 313"/>
                    <a:gd name="T4" fmla="*/ 0 w 1618"/>
                    <a:gd name="T5" fmla="*/ 188 h 313"/>
                    <a:gd name="T6" fmla="*/ 0 w 1618"/>
                    <a:gd name="T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18" h="313">
                      <a:moveTo>
                        <a:pt x="1618" y="313"/>
                      </a:moveTo>
                      <a:lnTo>
                        <a:pt x="1618" y="188"/>
                      </a:lnTo>
                      <a:lnTo>
                        <a:pt x="0" y="18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977" name="Rectangle 33">
                  <a:extLst>
                    <a:ext uri="{FF2B5EF4-FFF2-40B4-BE49-F238E27FC236}">
                      <a16:creationId xmlns:a16="http://schemas.microsoft.com/office/drawing/2014/main" id="{B1E836A7-D6AA-44EA-B882-8CEF408BF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4" y="2480"/>
                  <a:ext cx="992" cy="115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82949" name="Rectangle 5">
            <a:extLst>
              <a:ext uri="{FF2B5EF4-FFF2-40B4-BE49-F238E27FC236}">
                <a16:creationId xmlns:a16="http://schemas.microsoft.com/office/drawing/2014/main" id="{B2BD8885-2F5B-43C4-BE87-3BB54BE8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747963"/>
            <a:ext cx="1573212" cy="38258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279569FC-DF3B-409C-8239-22610137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2840038"/>
            <a:ext cx="4921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Watch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2979" name="AutoShape 35">
            <a:extLst>
              <a:ext uri="{FF2B5EF4-FFF2-40B4-BE49-F238E27FC236}">
                <a16:creationId xmlns:a16="http://schemas.microsoft.com/office/drawing/2014/main" id="{49DE361C-19D0-457E-93A0-2D3C1BFA5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1866900"/>
            <a:ext cx="914400" cy="609600"/>
          </a:xfrm>
          <a:prstGeom prst="wedgeRoundRectCallout">
            <a:avLst>
              <a:gd name="adj1" fmla="val -138194"/>
              <a:gd name="adj2" fmla="val 86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Class</a:t>
            </a:r>
          </a:p>
        </p:txBody>
      </p:sp>
      <p:sp>
        <p:nvSpPr>
          <p:cNvPr id="82980" name="AutoShape 36">
            <a:extLst>
              <a:ext uri="{FF2B5EF4-FFF2-40B4-BE49-F238E27FC236}">
                <a16:creationId xmlns:a16="http://schemas.microsoft.com/office/drawing/2014/main" id="{D50638E6-B2AF-4FDA-A9CD-AAC7ECDC2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1498600"/>
            <a:ext cx="1676400" cy="609600"/>
          </a:xfrm>
          <a:prstGeom prst="wedgeRoundRectCallout">
            <a:avLst>
              <a:gd name="adj1" fmla="val 74620"/>
              <a:gd name="adj2" fmla="val 257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Association</a:t>
            </a:r>
          </a:p>
        </p:txBody>
      </p:sp>
      <p:sp>
        <p:nvSpPr>
          <p:cNvPr id="82981" name="AutoShape 37">
            <a:extLst>
              <a:ext uri="{FF2B5EF4-FFF2-40B4-BE49-F238E27FC236}">
                <a16:creationId xmlns:a16="http://schemas.microsoft.com/office/drawing/2014/main" id="{B91937DC-B503-47E6-A4A2-27B5E154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65400"/>
            <a:ext cx="1574800" cy="609600"/>
          </a:xfrm>
          <a:prstGeom prst="wedgeRoundRectCallout">
            <a:avLst>
              <a:gd name="adj1" fmla="val -403"/>
              <a:gd name="adj2" fmla="val 88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Multiplicity</a:t>
            </a:r>
          </a:p>
        </p:txBody>
      </p:sp>
      <p:sp>
        <p:nvSpPr>
          <p:cNvPr id="82983" name="AutoShape 39">
            <a:extLst>
              <a:ext uri="{FF2B5EF4-FFF2-40B4-BE49-F238E27FC236}">
                <a16:creationId xmlns:a16="http://schemas.microsoft.com/office/drawing/2014/main" id="{41B02FC7-E9DF-4522-93C0-13CD7B27C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95900"/>
            <a:ext cx="1384300" cy="609600"/>
          </a:xfrm>
          <a:prstGeom prst="wedgeRoundRectCallout">
            <a:avLst>
              <a:gd name="adj1" fmla="val -7338"/>
              <a:gd name="adj2" fmla="val -2528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Attribute</a:t>
            </a:r>
          </a:p>
        </p:txBody>
      </p:sp>
      <p:sp>
        <p:nvSpPr>
          <p:cNvPr id="82984" name="AutoShape 40">
            <a:extLst>
              <a:ext uri="{FF2B5EF4-FFF2-40B4-BE49-F238E27FC236}">
                <a16:creationId xmlns:a16="http://schemas.microsoft.com/office/drawing/2014/main" id="{6989F1E8-B418-4117-8DA4-4CAAFDA3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461000"/>
            <a:ext cx="1574800" cy="609600"/>
          </a:xfrm>
          <a:prstGeom prst="wedgeRoundRectCallout">
            <a:avLst>
              <a:gd name="adj1" fmla="val -54435"/>
              <a:gd name="adj2" fmla="val -2195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Operations</a:t>
            </a:r>
          </a:p>
        </p:txBody>
      </p:sp>
      <p:sp>
        <p:nvSpPr>
          <p:cNvPr id="82985" name="Text Box 41">
            <a:extLst>
              <a:ext uri="{FF2B5EF4-FFF2-40B4-BE49-F238E27FC236}">
                <a16:creationId xmlns:a16="http://schemas.microsoft.com/office/drawing/2014/main" id="{26C9CB4E-AF29-4E4D-9853-B413C043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914400"/>
            <a:ext cx="733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Class diagrams represent the structure of the system</a:t>
            </a:r>
          </a:p>
        </p:txBody>
      </p:sp>
      <p:sp>
        <p:nvSpPr>
          <p:cNvPr id="82987" name="Rectangle 43">
            <a:extLst>
              <a:ext uri="{FF2B5EF4-FFF2-40B4-BE49-F238E27FC236}">
                <a16:creationId xmlns:a16="http://schemas.microsoft.com/office/drawing/2014/main" id="{A7A02387-05CE-4E54-8016-5DFB379C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949700"/>
            <a:ext cx="492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state</a:t>
            </a:r>
          </a:p>
        </p:txBody>
      </p:sp>
      <p:sp>
        <p:nvSpPr>
          <p:cNvPr id="82988" name="Rectangle 44">
            <a:extLst>
              <a:ext uri="{FF2B5EF4-FFF2-40B4-BE49-F238E27FC236}">
                <a16:creationId xmlns:a16="http://schemas.microsoft.com/office/drawing/2014/main" id="{A7AA1F48-F49B-4E73-A904-DD6FE00A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3708400"/>
            <a:ext cx="9842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en-US" sz="1300">
                <a:solidFill>
                  <a:srgbClr val="000000"/>
                </a:solidFill>
                <a:latin typeface="Courier" charset="0"/>
              </a:rPr>
              <a:t>PushButton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build="p" autoUpdateAnimBg="0"/>
      <p:bldP spid="82957" grpId="0" build="p" autoUpdateAnimBg="0"/>
      <p:bldP spid="82961" grpId="0" build="p" autoUpdateAnimBg="0"/>
      <p:bldP spid="82950" grpId="0" build="p" autoUpdateAnimBg="0"/>
      <p:bldP spid="82979" grpId="0" animBg="1" autoUpdateAnimBg="0"/>
      <p:bldP spid="82980" grpId="0" animBg="1" autoUpdateAnimBg="0"/>
      <p:bldP spid="82981" grpId="0" animBg="1" autoUpdateAnimBg="0"/>
      <p:bldP spid="82983" grpId="0" animBg="1" autoUpdateAnimBg="0"/>
      <p:bldP spid="82984" grpId="0" animBg="1" autoUpdateAnimBg="0"/>
      <p:bldP spid="82985" grpId="0" build="p" autoUpdateAnimBg="0"/>
      <p:bldP spid="82987" grpId="0" build="p" autoUpdateAnimBg="0"/>
      <p:bldP spid="8298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7D1666C-CEDF-4D0C-8A80-34BA6FEA1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2206"/>
            <a:ext cx="8229600" cy="1143000"/>
          </a:xfrm>
        </p:spPr>
        <p:txBody>
          <a:bodyPr/>
          <a:lstStyle/>
          <a:p>
            <a:r>
              <a:rPr lang="en-US" altLang="en-US" dirty="0"/>
              <a:t>Example: Sequence diagram</a:t>
            </a:r>
          </a:p>
        </p:txBody>
      </p:sp>
      <p:grpSp>
        <p:nvGrpSpPr>
          <p:cNvPr id="89223" name="Group 135">
            <a:extLst>
              <a:ext uri="{FF2B5EF4-FFF2-40B4-BE49-F238E27FC236}">
                <a16:creationId xmlns:a16="http://schemas.microsoft.com/office/drawing/2014/main" id="{8FF90E79-8182-4FFD-A27D-BC3A6266232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06563"/>
            <a:ext cx="1827213" cy="392112"/>
            <a:chOff x="2832" y="1075"/>
            <a:chExt cx="1151" cy="247"/>
          </a:xfrm>
        </p:grpSpPr>
        <p:sp>
          <p:nvSpPr>
            <p:cNvPr id="89105" name="Rectangle 17">
              <a:extLst>
                <a:ext uri="{FF2B5EF4-FFF2-40B4-BE49-F238E27FC236}">
                  <a16:creationId xmlns:a16="http://schemas.microsoft.com/office/drawing/2014/main" id="{50F34F07-B1DB-4355-A6A8-96640B91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075"/>
              <a:ext cx="115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06" name="Rectangle 18">
              <a:extLst>
                <a:ext uri="{FF2B5EF4-FFF2-40B4-BE49-F238E27FC236}">
                  <a16:creationId xmlns:a16="http://schemas.microsoft.com/office/drawing/2014/main" id="{66EAFB7D-1092-4A6E-A3C1-FF8FE99C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155"/>
              <a:ext cx="7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:LCDDisplay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07" name="Line 19">
              <a:extLst>
                <a:ext uri="{FF2B5EF4-FFF2-40B4-BE49-F238E27FC236}">
                  <a16:creationId xmlns:a16="http://schemas.microsoft.com/office/drawing/2014/main" id="{3AB960D7-200A-4A54-AC82-A5A9522FB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258"/>
              <a:ext cx="51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9226" name="Group 138">
            <a:extLst>
              <a:ext uri="{FF2B5EF4-FFF2-40B4-BE49-F238E27FC236}">
                <a16:creationId xmlns:a16="http://schemas.microsoft.com/office/drawing/2014/main" id="{C5D7B5DA-E795-42A2-9F68-87A3E351DEA1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2252663"/>
            <a:ext cx="1588" cy="3808412"/>
            <a:chOff x="3402" y="1419"/>
            <a:chExt cx="1" cy="2399"/>
          </a:xfrm>
        </p:grpSpPr>
        <p:sp>
          <p:nvSpPr>
            <p:cNvPr id="89127" name="Line 39">
              <a:extLst>
                <a:ext uri="{FF2B5EF4-FFF2-40B4-BE49-F238E27FC236}">
                  <a16:creationId xmlns:a16="http://schemas.microsoft.com/office/drawing/2014/main" id="{49C9CA15-1B48-4EED-B047-2FF548A33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1419"/>
              <a:ext cx="1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28" name="Line 40">
              <a:extLst>
                <a:ext uri="{FF2B5EF4-FFF2-40B4-BE49-F238E27FC236}">
                  <a16:creationId xmlns:a16="http://schemas.microsoft.com/office/drawing/2014/main" id="{7E3AFFAC-683F-45DC-9B25-7DDBFC589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1570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29" name="Line 41">
              <a:extLst>
                <a:ext uri="{FF2B5EF4-FFF2-40B4-BE49-F238E27FC236}">
                  <a16:creationId xmlns:a16="http://schemas.microsoft.com/office/drawing/2014/main" id="{15B44A5B-5A82-4F9A-BB12-C3464DB9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1710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0" name="Line 42">
              <a:extLst>
                <a:ext uri="{FF2B5EF4-FFF2-40B4-BE49-F238E27FC236}">
                  <a16:creationId xmlns:a16="http://schemas.microsoft.com/office/drawing/2014/main" id="{F5D21FA6-DB9F-4FBF-8CE9-A33654476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1860"/>
              <a:ext cx="1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1" name="Line 43">
              <a:extLst>
                <a:ext uri="{FF2B5EF4-FFF2-40B4-BE49-F238E27FC236}">
                  <a16:creationId xmlns:a16="http://schemas.microsoft.com/office/drawing/2014/main" id="{9BD4F307-BB92-4A52-8803-C5D15A04E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011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2" name="Line 44">
              <a:extLst>
                <a:ext uri="{FF2B5EF4-FFF2-40B4-BE49-F238E27FC236}">
                  <a16:creationId xmlns:a16="http://schemas.microsoft.com/office/drawing/2014/main" id="{AE4E9F4B-2B13-4D14-B46A-1682CC2C4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162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3" name="Line 45">
              <a:extLst>
                <a:ext uri="{FF2B5EF4-FFF2-40B4-BE49-F238E27FC236}">
                  <a16:creationId xmlns:a16="http://schemas.microsoft.com/office/drawing/2014/main" id="{1BB84954-7399-4139-95D1-213B4777D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302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4" name="Line 46">
              <a:extLst>
                <a:ext uri="{FF2B5EF4-FFF2-40B4-BE49-F238E27FC236}">
                  <a16:creationId xmlns:a16="http://schemas.microsoft.com/office/drawing/2014/main" id="{81C19C06-E2E2-4583-80A8-F04A97612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452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5" name="Line 47">
              <a:extLst>
                <a:ext uri="{FF2B5EF4-FFF2-40B4-BE49-F238E27FC236}">
                  <a16:creationId xmlns:a16="http://schemas.microsoft.com/office/drawing/2014/main" id="{C56DABCF-BC0B-44D5-9F58-86107B4CD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603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6" name="Line 48">
              <a:extLst>
                <a:ext uri="{FF2B5EF4-FFF2-40B4-BE49-F238E27FC236}">
                  <a16:creationId xmlns:a16="http://schemas.microsoft.com/office/drawing/2014/main" id="{37E5A4AD-BB66-4AF8-9248-AA72FB1B7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2743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8" name="Line 50">
              <a:extLst>
                <a:ext uri="{FF2B5EF4-FFF2-40B4-BE49-F238E27FC236}">
                  <a16:creationId xmlns:a16="http://schemas.microsoft.com/office/drawing/2014/main" id="{B98C8C08-C927-4462-826E-8CC2F73AF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044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39" name="Line 51">
              <a:extLst>
                <a:ext uri="{FF2B5EF4-FFF2-40B4-BE49-F238E27FC236}">
                  <a16:creationId xmlns:a16="http://schemas.microsoft.com/office/drawing/2014/main" id="{EBF04C64-D266-4509-AE81-FCD3FB50F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184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0" name="Line 52">
              <a:extLst>
                <a:ext uri="{FF2B5EF4-FFF2-40B4-BE49-F238E27FC236}">
                  <a16:creationId xmlns:a16="http://schemas.microsoft.com/office/drawing/2014/main" id="{49C93A8D-A99F-487A-A262-B6445CD42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334"/>
              <a:ext cx="1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1" name="Line 53">
              <a:extLst>
                <a:ext uri="{FF2B5EF4-FFF2-40B4-BE49-F238E27FC236}">
                  <a16:creationId xmlns:a16="http://schemas.microsoft.com/office/drawing/2014/main" id="{CC1991A8-D19C-4588-94C1-7467452E2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485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2" name="Line 54">
              <a:extLst>
                <a:ext uri="{FF2B5EF4-FFF2-40B4-BE49-F238E27FC236}">
                  <a16:creationId xmlns:a16="http://schemas.microsoft.com/office/drawing/2014/main" id="{3C907A77-0706-4B6F-BA54-091763948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625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3" name="Line 55">
              <a:extLst>
                <a:ext uri="{FF2B5EF4-FFF2-40B4-BE49-F238E27FC236}">
                  <a16:creationId xmlns:a16="http://schemas.microsoft.com/office/drawing/2014/main" id="{2F1249EA-CF73-4EC9-BB8D-B0814AB72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" y="3775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9235" name="Group 147">
            <a:extLst>
              <a:ext uri="{FF2B5EF4-FFF2-40B4-BE49-F238E27FC236}">
                <a16:creationId xmlns:a16="http://schemas.microsoft.com/office/drawing/2014/main" id="{7D34A48A-725C-4921-83C9-6E728C0455C5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2432050"/>
            <a:ext cx="1793875" cy="231775"/>
            <a:chOff x="2218" y="1532"/>
            <a:chExt cx="1130" cy="146"/>
          </a:xfrm>
        </p:grpSpPr>
        <p:sp>
          <p:nvSpPr>
            <p:cNvPr id="89167" name="Freeform 79">
              <a:extLst>
                <a:ext uri="{FF2B5EF4-FFF2-40B4-BE49-F238E27FC236}">
                  <a16:creationId xmlns:a16="http://schemas.microsoft.com/office/drawing/2014/main" id="{95391033-5F80-4098-8B4C-B6CB392A7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1613"/>
              <a:ext cx="97" cy="65"/>
            </a:xfrm>
            <a:custGeom>
              <a:avLst/>
              <a:gdLst>
                <a:gd name="T0" fmla="*/ 0 w 97"/>
                <a:gd name="T1" fmla="*/ 32 h 65"/>
                <a:gd name="T2" fmla="*/ 0 w 97"/>
                <a:gd name="T3" fmla="*/ 0 h 65"/>
                <a:gd name="T4" fmla="*/ 97 w 97"/>
                <a:gd name="T5" fmla="*/ 32 h 65"/>
                <a:gd name="T6" fmla="*/ 0 w 97"/>
                <a:gd name="T7" fmla="*/ 65 h 65"/>
                <a:gd name="T8" fmla="*/ 0 w 97"/>
                <a:gd name="T9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5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5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68" name="Line 80">
              <a:extLst>
                <a:ext uri="{FF2B5EF4-FFF2-40B4-BE49-F238E27FC236}">
                  <a16:creationId xmlns:a16="http://schemas.microsoft.com/office/drawing/2014/main" id="{685A0FD8-980E-4121-AC41-48BF0358D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645"/>
              <a:ext cx="102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69" name="Rectangle 81">
              <a:extLst>
                <a:ext uri="{FF2B5EF4-FFF2-40B4-BE49-F238E27FC236}">
                  <a16:creationId xmlns:a16="http://schemas.microsoft.com/office/drawing/2014/main" id="{DF291BA9-32F5-47C9-A09F-A309784A3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1532"/>
              <a:ext cx="8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blinkHours()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89170" name="Rectangle 82">
            <a:extLst>
              <a:ext uri="{FF2B5EF4-FFF2-40B4-BE49-F238E27FC236}">
                <a16:creationId xmlns:a16="http://schemas.microsoft.com/office/drawing/2014/main" id="{B574C99A-53B4-45CD-A456-7239A49A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593975"/>
            <a:ext cx="188912" cy="22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71" name="Rectangle 83">
            <a:extLst>
              <a:ext uri="{FF2B5EF4-FFF2-40B4-BE49-F238E27FC236}">
                <a16:creationId xmlns:a16="http://schemas.microsoft.com/office/drawing/2014/main" id="{9FB190D2-6E28-4C99-9BCC-4C78F1D9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593975"/>
            <a:ext cx="204787" cy="239713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37" name="Group 149">
            <a:extLst>
              <a:ext uri="{FF2B5EF4-FFF2-40B4-BE49-F238E27FC236}">
                <a16:creationId xmlns:a16="http://schemas.microsoft.com/office/drawing/2014/main" id="{CE0F260D-C46C-4BE9-9FBA-C4479395305F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2806700"/>
            <a:ext cx="1776413" cy="231775"/>
            <a:chOff x="2218" y="1768"/>
            <a:chExt cx="1119" cy="146"/>
          </a:xfrm>
        </p:grpSpPr>
        <p:sp>
          <p:nvSpPr>
            <p:cNvPr id="89174" name="Freeform 86">
              <a:extLst>
                <a:ext uri="{FF2B5EF4-FFF2-40B4-BE49-F238E27FC236}">
                  <a16:creationId xmlns:a16="http://schemas.microsoft.com/office/drawing/2014/main" id="{E254BE86-3C19-4968-B1DB-00E3586D3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1850"/>
              <a:ext cx="97" cy="64"/>
            </a:xfrm>
            <a:custGeom>
              <a:avLst/>
              <a:gdLst>
                <a:gd name="T0" fmla="*/ 0 w 97"/>
                <a:gd name="T1" fmla="*/ 32 h 64"/>
                <a:gd name="T2" fmla="*/ 0 w 97"/>
                <a:gd name="T3" fmla="*/ 0 h 64"/>
                <a:gd name="T4" fmla="*/ 97 w 97"/>
                <a:gd name="T5" fmla="*/ 32 h 64"/>
                <a:gd name="T6" fmla="*/ 0 w 97"/>
                <a:gd name="T7" fmla="*/ 64 h 64"/>
                <a:gd name="T8" fmla="*/ 0 w 97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75" name="Line 87">
              <a:extLst>
                <a:ext uri="{FF2B5EF4-FFF2-40B4-BE49-F238E27FC236}">
                  <a16:creationId xmlns:a16="http://schemas.microsoft.com/office/drawing/2014/main" id="{9DB1C3A2-EA2F-4D5E-B878-2466916C8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882"/>
              <a:ext cx="101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76" name="Rectangle 88">
              <a:extLst>
                <a:ext uri="{FF2B5EF4-FFF2-40B4-BE49-F238E27FC236}">
                  <a16:creationId xmlns:a16="http://schemas.microsoft.com/office/drawing/2014/main" id="{3E226938-7486-4FC8-8E61-0F30AFB0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768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blinkMinutes()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9238" name="Group 150">
            <a:extLst>
              <a:ext uri="{FF2B5EF4-FFF2-40B4-BE49-F238E27FC236}">
                <a16:creationId xmlns:a16="http://schemas.microsoft.com/office/drawing/2014/main" id="{B2BE01D9-C7B2-4DF2-8BB2-30A9FC611D9C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2970213"/>
            <a:ext cx="204787" cy="239712"/>
            <a:chOff x="3337" y="1871"/>
            <a:chExt cx="129" cy="151"/>
          </a:xfrm>
        </p:grpSpPr>
        <p:sp>
          <p:nvSpPr>
            <p:cNvPr id="89177" name="Rectangle 89">
              <a:extLst>
                <a:ext uri="{FF2B5EF4-FFF2-40B4-BE49-F238E27FC236}">
                  <a16:creationId xmlns:a16="http://schemas.microsoft.com/office/drawing/2014/main" id="{C426D1A6-C87C-4DF6-AE3B-4215EB55F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871"/>
              <a:ext cx="119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78" name="Rectangle 90">
              <a:extLst>
                <a:ext uri="{FF2B5EF4-FFF2-40B4-BE49-F238E27FC236}">
                  <a16:creationId xmlns:a16="http://schemas.microsoft.com/office/drawing/2014/main" id="{3DC5F0D1-5D4F-4285-8D88-208E2767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871"/>
              <a:ext cx="129" cy="15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187" name="Rectangle 99">
            <a:extLst>
              <a:ext uri="{FF2B5EF4-FFF2-40B4-BE49-F238E27FC236}">
                <a16:creationId xmlns:a16="http://schemas.microsoft.com/office/drawing/2014/main" id="{843FF53B-2FB4-4CA7-A580-3FBDC898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722688"/>
            <a:ext cx="188912" cy="220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88" name="Rectangle 100">
            <a:extLst>
              <a:ext uri="{FF2B5EF4-FFF2-40B4-BE49-F238E27FC236}">
                <a16:creationId xmlns:a16="http://schemas.microsoft.com/office/drawing/2014/main" id="{1AD9F2C6-B90C-4A17-BD75-3138BFE6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722688"/>
            <a:ext cx="204787" cy="2381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89" name="Rectangle 101">
            <a:extLst>
              <a:ext uri="{FF2B5EF4-FFF2-40B4-BE49-F238E27FC236}">
                <a16:creationId xmlns:a16="http://schemas.microsoft.com/office/drawing/2014/main" id="{C8C30004-8C9B-437C-8DC0-872E886A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465513"/>
            <a:ext cx="187325" cy="631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43" name="Group 155">
            <a:extLst>
              <a:ext uri="{FF2B5EF4-FFF2-40B4-BE49-F238E27FC236}">
                <a16:creationId xmlns:a16="http://schemas.microsoft.com/office/drawing/2014/main" id="{B265A088-2179-4043-81F7-55F9AC188C72}"/>
              </a:ext>
            </a:extLst>
          </p:cNvPr>
          <p:cNvGrpSpPr>
            <a:grpSpLocks/>
          </p:cNvGrpSpPr>
          <p:nvPr/>
        </p:nvGrpSpPr>
        <p:grpSpPr bwMode="auto">
          <a:xfrm>
            <a:off x="5570538" y="3592513"/>
            <a:ext cx="1725612" cy="231775"/>
            <a:chOff x="3509" y="2263"/>
            <a:chExt cx="1087" cy="146"/>
          </a:xfrm>
        </p:grpSpPr>
        <p:sp>
          <p:nvSpPr>
            <p:cNvPr id="89191" name="Freeform 103">
              <a:extLst>
                <a:ext uri="{FF2B5EF4-FFF2-40B4-BE49-F238E27FC236}">
                  <a16:creationId xmlns:a16="http://schemas.microsoft.com/office/drawing/2014/main" id="{0BF17E46-E93D-4FD6-BC83-D98470BF0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" y="2345"/>
              <a:ext cx="97" cy="64"/>
            </a:xfrm>
            <a:custGeom>
              <a:avLst/>
              <a:gdLst>
                <a:gd name="T0" fmla="*/ 97 w 97"/>
                <a:gd name="T1" fmla="*/ 32 h 64"/>
                <a:gd name="T2" fmla="*/ 97 w 97"/>
                <a:gd name="T3" fmla="*/ 64 h 64"/>
                <a:gd name="T4" fmla="*/ 0 w 97"/>
                <a:gd name="T5" fmla="*/ 32 h 64"/>
                <a:gd name="T6" fmla="*/ 97 w 97"/>
                <a:gd name="T7" fmla="*/ 0 h 64"/>
                <a:gd name="T8" fmla="*/ 97 w 97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4">
                  <a:moveTo>
                    <a:pt x="97" y="32"/>
                  </a:moveTo>
                  <a:lnTo>
                    <a:pt x="97" y="64"/>
                  </a:lnTo>
                  <a:lnTo>
                    <a:pt x="0" y="32"/>
                  </a:lnTo>
                  <a:lnTo>
                    <a:pt x="97" y="0"/>
                  </a:lnTo>
                  <a:lnTo>
                    <a:pt x="97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92" name="Line 104">
              <a:extLst>
                <a:ext uri="{FF2B5EF4-FFF2-40B4-BE49-F238E27FC236}">
                  <a16:creationId xmlns:a16="http://schemas.microsoft.com/office/drawing/2014/main" id="{407627D6-4412-4B79-A176-B09A820D1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7" y="2377"/>
              <a:ext cx="97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93" name="Rectangle 105">
              <a:extLst>
                <a:ext uri="{FF2B5EF4-FFF2-40B4-BE49-F238E27FC236}">
                  <a16:creationId xmlns:a16="http://schemas.microsoft.com/office/drawing/2014/main" id="{4E873BA4-F9C6-49EA-8B6E-06CE6ED0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2263"/>
              <a:ext cx="60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refresh()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9245" name="Group 157">
            <a:extLst>
              <a:ext uri="{FF2B5EF4-FFF2-40B4-BE49-F238E27FC236}">
                <a16:creationId xmlns:a16="http://schemas.microsoft.com/office/drawing/2014/main" id="{3078ADE2-168E-433C-B20C-9FA7FACFC1D9}"/>
              </a:ext>
            </a:extLst>
          </p:cNvPr>
          <p:cNvGrpSpPr>
            <a:grpSpLocks/>
          </p:cNvGrpSpPr>
          <p:nvPr/>
        </p:nvGrpSpPr>
        <p:grpSpPr bwMode="auto">
          <a:xfrm>
            <a:off x="3521075" y="4019550"/>
            <a:ext cx="3724275" cy="231775"/>
            <a:chOff x="2218" y="2532"/>
            <a:chExt cx="2346" cy="146"/>
          </a:xfrm>
        </p:grpSpPr>
        <p:sp>
          <p:nvSpPr>
            <p:cNvPr id="89199" name="Freeform 111">
              <a:extLst>
                <a:ext uri="{FF2B5EF4-FFF2-40B4-BE49-F238E27FC236}">
                  <a16:creationId xmlns:a16="http://schemas.microsoft.com/office/drawing/2014/main" id="{DD3C416C-6428-4E91-BF5E-18C31334F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2614"/>
              <a:ext cx="97" cy="64"/>
            </a:xfrm>
            <a:custGeom>
              <a:avLst/>
              <a:gdLst>
                <a:gd name="T0" fmla="*/ 0 w 97"/>
                <a:gd name="T1" fmla="*/ 32 h 64"/>
                <a:gd name="T2" fmla="*/ 0 w 97"/>
                <a:gd name="T3" fmla="*/ 0 h 64"/>
                <a:gd name="T4" fmla="*/ 97 w 97"/>
                <a:gd name="T5" fmla="*/ 32 h 64"/>
                <a:gd name="T6" fmla="*/ 0 w 97"/>
                <a:gd name="T7" fmla="*/ 64 h 64"/>
                <a:gd name="T8" fmla="*/ 0 w 97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200" name="Line 112">
              <a:extLst>
                <a:ext uri="{FF2B5EF4-FFF2-40B4-BE49-F238E27FC236}">
                  <a16:creationId xmlns:a16="http://schemas.microsoft.com/office/drawing/2014/main" id="{8B5EFE0B-35AD-408F-ACE1-1A4FA058C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2646"/>
              <a:ext cx="223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01" name="Rectangle 113">
              <a:extLst>
                <a:ext uri="{FF2B5EF4-FFF2-40B4-BE49-F238E27FC236}">
                  <a16:creationId xmlns:a16="http://schemas.microsoft.com/office/drawing/2014/main" id="{DB5A312C-14CA-4D5A-9048-35942820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532"/>
              <a:ext cx="10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commitNewTime()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9232" name="Group 144">
            <a:extLst>
              <a:ext uri="{FF2B5EF4-FFF2-40B4-BE49-F238E27FC236}">
                <a16:creationId xmlns:a16="http://schemas.microsoft.com/office/drawing/2014/main" id="{F58E5125-DA73-4732-85A3-935F480C9D27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1706563"/>
            <a:ext cx="1604962" cy="392112"/>
            <a:chOff x="4155" y="1075"/>
            <a:chExt cx="1011" cy="247"/>
          </a:xfrm>
        </p:grpSpPr>
        <p:sp>
          <p:nvSpPr>
            <p:cNvPr id="89102" name="Rectangle 14">
              <a:extLst>
                <a:ext uri="{FF2B5EF4-FFF2-40B4-BE49-F238E27FC236}">
                  <a16:creationId xmlns:a16="http://schemas.microsoft.com/office/drawing/2014/main" id="{EE601B08-4FE2-4DA6-BFC9-704EFC73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1075"/>
              <a:ext cx="1011" cy="247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03" name="Rectangle 15">
              <a:extLst>
                <a:ext uri="{FF2B5EF4-FFF2-40B4-BE49-F238E27FC236}">
                  <a16:creationId xmlns:a16="http://schemas.microsoft.com/office/drawing/2014/main" id="{3EF02A5C-8271-4CD2-8B5B-CA1CF252C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155"/>
              <a:ext cx="33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:Time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104" name="Line 16">
              <a:extLst>
                <a:ext uri="{FF2B5EF4-FFF2-40B4-BE49-F238E27FC236}">
                  <a16:creationId xmlns:a16="http://schemas.microsoft.com/office/drawing/2014/main" id="{4E230401-B809-4BA7-AA78-25D41A52C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1258"/>
              <a:ext cx="32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9247" name="Group 159">
            <a:extLst>
              <a:ext uri="{FF2B5EF4-FFF2-40B4-BE49-F238E27FC236}">
                <a16:creationId xmlns:a16="http://schemas.microsoft.com/office/drawing/2014/main" id="{53A15B11-BD26-4DAA-B567-E941D74C8DB7}"/>
              </a:ext>
            </a:extLst>
          </p:cNvPr>
          <p:cNvGrpSpPr>
            <a:grpSpLocks/>
          </p:cNvGrpSpPr>
          <p:nvPr/>
        </p:nvGrpSpPr>
        <p:grpSpPr bwMode="auto">
          <a:xfrm>
            <a:off x="7381875" y="2098675"/>
            <a:ext cx="1588" cy="3979863"/>
            <a:chOff x="4650" y="1322"/>
            <a:chExt cx="1" cy="2507"/>
          </a:xfrm>
        </p:grpSpPr>
        <p:sp>
          <p:nvSpPr>
            <p:cNvPr id="89144" name="Line 56">
              <a:extLst>
                <a:ext uri="{FF2B5EF4-FFF2-40B4-BE49-F238E27FC236}">
                  <a16:creationId xmlns:a16="http://schemas.microsoft.com/office/drawing/2014/main" id="{089599C6-0EA5-40D7-A747-06BA53418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322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5" name="Line 57">
              <a:extLst>
                <a:ext uri="{FF2B5EF4-FFF2-40B4-BE49-F238E27FC236}">
                  <a16:creationId xmlns:a16="http://schemas.microsoft.com/office/drawing/2014/main" id="{EC356490-1E7B-4D4B-9DDC-B53C09D8C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430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6" name="Line 58">
              <a:extLst>
                <a:ext uri="{FF2B5EF4-FFF2-40B4-BE49-F238E27FC236}">
                  <a16:creationId xmlns:a16="http://schemas.microsoft.com/office/drawing/2014/main" id="{57AF6A5F-FCAC-4244-884C-04BAA4781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581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7" name="Line 59">
              <a:extLst>
                <a:ext uri="{FF2B5EF4-FFF2-40B4-BE49-F238E27FC236}">
                  <a16:creationId xmlns:a16="http://schemas.microsoft.com/office/drawing/2014/main" id="{6989298C-241C-4751-A126-B63DC4958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721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8" name="Line 60">
              <a:extLst>
                <a:ext uri="{FF2B5EF4-FFF2-40B4-BE49-F238E27FC236}">
                  <a16:creationId xmlns:a16="http://schemas.microsoft.com/office/drawing/2014/main" id="{FF504DDF-6E72-422F-91FC-1AF4A5989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871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49" name="Line 61">
              <a:extLst>
                <a:ext uri="{FF2B5EF4-FFF2-40B4-BE49-F238E27FC236}">
                  <a16:creationId xmlns:a16="http://schemas.microsoft.com/office/drawing/2014/main" id="{7664A042-13F6-4310-8EEC-80EAEB5EB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022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0" name="Line 62">
              <a:extLst>
                <a:ext uri="{FF2B5EF4-FFF2-40B4-BE49-F238E27FC236}">
                  <a16:creationId xmlns:a16="http://schemas.microsoft.com/office/drawing/2014/main" id="{49BA2BD2-64EC-4812-90B5-478EBECC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172"/>
              <a:ext cx="1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1" name="Line 63">
              <a:extLst>
                <a:ext uri="{FF2B5EF4-FFF2-40B4-BE49-F238E27FC236}">
                  <a16:creationId xmlns:a16="http://schemas.microsoft.com/office/drawing/2014/main" id="{334353FD-3A0C-443E-88DF-8B1E52ECF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312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2" name="Line 64">
              <a:extLst>
                <a:ext uri="{FF2B5EF4-FFF2-40B4-BE49-F238E27FC236}">
                  <a16:creationId xmlns:a16="http://schemas.microsoft.com/office/drawing/2014/main" id="{17042736-506E-44EC-B4AE-C6EE517A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463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3" name="Line 65">
              <a:extLst>
                <a:ext uri="{FF2B5EF4-FFF2-40B4-BE49-F238E27FC236}">
                  <a16:creationId xmlns:a16="http://schemas.microsoft.com/office/drawing/2014/main" id="{4CAC58CD-91BF-4896-B0C1-3A16B952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614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4" name="Line 66">
              <a:extLst>
                <a:ext uri="{FF2B5EF4-FFF2-40B4-BE49-F238E27FC236}">
                  <a16:creationId xmlns:a16="http://schemas.microsoft.com/office/drawing/2014/main" id="{2D6CBBE4-DE5B-42F4-B4AF-376207E53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785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5" name="Line 67">
              <a:extLst>
                <a:ext uri="{FF2B5EF4-FFF2-40B4-BE49-F238E27FC236}">
                  <a16:creationId xmlns:a16="http://schemas.microsoft.com/office/drawing/2014/main" id="{BC1AC1CA-57E4-4020-8E85-8B2B6A2D9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904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6" name="Line 68">
              <a:extLst>
                <a:ext uri="{FF2B5EF4-FFF2-40B4-BE49-F238E27FC236}">
                  <a16:creationId xmlns:a16="http://schemas.microsoft.com/office/drawing/2014/main" id="{819798FA-AF5F-4583-A83E-1263880C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055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7" name="Line 69">
              <a:extLst>
                <a:ext uri="{FF2B5EF4-FFF2-40B4-BE49-F238E27FC236}">
                  <a16:creationId xmlns:a16="http://schemas.microsoft.com/office/drawing/2014/main" id="{FEFA6656-99C4-4610-B1C5-870C47364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194"/>
              <a:ext cx="1" cy="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8" name="Line 70">
              <a:extLst>
                <a:ext uri="{FF2B5EF4-FFF2-40B4-BE49-F238E27FC236}">
                  <a16:creationId xmlns:a16="http://schemas.microsoft.com/office/drawing/2014/main" id="{A656E137-7616-40E8-9250-9FF60DA08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345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59" name="Line 71">
              <a:extLst>
                <a:ext uri="{FF2B5EF4-FFF2-40B4-BE49-F238E27FC236}">
                  <a16:creationId xmlns:a16="http://schemas.microsoft.com/office/drawing/2014/main" id="{467473D4-FC70-4180-B615-B565C9EFD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496"/>
              <a:ext cx="1" cy="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60" name="Line 72">
              <a:extLst>
                <a:ext uri="{FF2B5EF4-FFF2-40B4-BE49-F238E27FC236}">
                  <a16:creationId xmlns:a16="http://schemas.microsoft.com/office/drawing/2014/main" id="{C35EFBA8-4222-4548-9D5A-E088DCF7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636"/>
              <a:ext cx="1" cy="8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61" name="Line 73">
              <a:extLst>
                <a:ext uri="{FF2B5EF4-FFF2-40B4-BE49-F238E27FC236}">
                  <a16:creationId xmlns:a16="http://schemas.microsoft.com/office/drawing/2014/main" id="{39879221-36AD-4A52-BA17-3A6F18C14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3786"/>
              <a:ext cx="1" cy="4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9248" name="Group 160">
            <a:extLst>
              <a:ext uri="{FF2B5EF4-FFF2-40B4-BE49-F238E27FC236}">
                <a16:creationId xmlns:a16="http://schemas.microsoft.com/office/drawing/2014/main" id="{24357C08-6E99-4867-B907-28819869ACE9}"/>
              </a:ext>
            </a:extLst>
          </p:cNvPr>
          <p:cNvGrpSpPr>
            <a:grpSpLocks/>
          </p:cNvGrpSpPr>
          <p:nvPr/>
        </p:nvGrpSpPr>
        <p:grpSpPr bwMode="auto">
          <a:xfrm>
            <a:off x="3538538" y="3302000"/>
            <a:ext cx="3848100" cy="231775"/>
            <a:chOff x="2229" y="2080"/>
            <a:chExt cx="2424" cy="146"/>
          </a:xfrm>
        </p:grpSpPr>
        <p:grpSp>
          <p:nvGrpSpPr>
            <p:cNvPr id="89240" name="Group 152">
              <a:extLst>
                <a:ext uri="{FF2B5EF4-FFF2-40B4-BE49-F238E27FC236}">
                  <a16:creationId xmlns:a16="http://schemas.microsoft.com/office/drawing/2014/main" id="{C1A6D1F9-7A0D-4616-809D-0480C5059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9" y="2080"/>
              <a:ext cx="2424" cy="134"/>
              <a:chOff x="2229" y="2080"/>
              <a:chExt cx="2424" cy="134"/>
            </a:xfrm>
          </p:grpSpPr>
          <p:sp>
            <p:nvSpPr>
              <p:cNvPr id="89185" name="Line 97">
                <a:extLst>
                  <a:ext uri="{FF2B5EF4-FFF2-40B4-BE49-F238E27FC236}">
                    <a16:creationId xmlns:a16="http://schemas.microsoft.com/office/drawing/2014/main" id="{8885FFA5-4CD5-4AE4-8BFB-0C28A159D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9" y="2194"/>
                <a:ext cx="223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86" name="Rectangle 98">
                <a:extLst>
                  <a:ext uri="{FF2B5EF4-FFF2-40B4-BE49-F238E27FC236}">
                    <a16:creationId xmlns:a16="http://schemas.microsoft.com/office/drawing/2014/main" id="{4B62F2DB-2A45-45FD-A6DF-141FCF00B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2080"/>
                <a:ext cx="12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incrementMinutes()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184" name="Freeform 96">
              <a:extLst>
                <a:ext uri="{FF2B5EF4-FFF2-40B4-BE49-F238E27FC236}">
                  <a16:creationId xmlns:a16="http://schemas.microsoft.com/office/drawing/2014/main" id="{787F5F52-A851-4511-A605-3BE58AD4A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162"/>
              <a:ext cx="96" cy="64"/>
            </a:xfrm>
            <a:custGeom>
              <a:avLst/>
              <a:gdLst>
                <a:gd name="T0" fmla="*/ 0 w 96"/>
                <a:gd name="T1" fmla="*/ 32 h 64"/>
                <a:gd name="T2" fmla="*/ 0 w 96"/>
                <a:gd name="T3" fmla="*/ 0 h 64"/>
                <a:gd name="T4" fmla="*/ 96 w 96"/>
                <a:gd name="T5" fmla="*/ 32 h 64"/>
                <a:gd name="T6" fmla="*/ 0 w 96"/>
                <a:gd name="T7" fmla="*/ 64 h 64"/>
                <a:gd name="T8" fmla="*/ 0 w 96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4">
                  <a:moveTo>
                    <a:pt x="0" y="32"/>
                  </a:moveTo>
                  <a:lnTo>
                    <a:pt x="0" y="0"/>
                  </a:lnTo>
                  <a:lnTo>
                    <a:pt x="96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204" name="Rectangle 116">
            <a:extLst>
              <a:ext uri="{FF2B5EF4-FFF2-40B4-BE49-F238E27FC236}">
                <a16:creationId xmlns:a16="http://schemas.microsoft.com/office/drawing/2014/main" id="{96608DE6-EBBB-4EBD-B470-E3141BBF9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183063"/>
            <a:ext cx="187325" cy="22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205" name="Rectangle 117">
            <a:extLst>
              <a:ext uri="{FF2B5EF4-FFF2-40B4-BE49-F238E27FC236}">
                <a16:creationId xmlns:a16="http://schemas.microsoft.com/office/drawing/2014/main" id="{F0B10E66-C451-4337-AE2A-4F35B392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4183063"/>
            <a:ext cx="204787" cy="2397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46" name="Group 158">
            <a:extLst>
              <a:ext uri="{FF2B5EF4-FFF2-40B4-BE49-F238E27FC236}">
                <a16:creationId xmlns:a16="http://schemas.microsoft.com/office/drawing/2014/main" id="{3422FB3E-E46F-4A06-A18E-59EEC444F871}"/>
              </a:ext>
            </a:extLst>
          </p:cNvPr>
          <p:cNvGrpSpPr>
            <a:grpSpLocks/>
          </p:cNvGrpSpPr>
          <p:nvPr/>
        </p:nvGrpSpPr>
        <p:grpSpPr bwMode="auto">
          <a:xfrm>
            <a:off x="3556000" y="4310063"/>
            <a:ext cx="1946275" cy="368300"/>
            <a:chOff x="2240" y="2715"/>
            <a:chExt cx="1226" cy="232"/>
          </a:xfrm>
        </p:grpSpPr>
        <p:sp>
          <p:nvSpPr>
            <p:cNvPr id="89202" name="Rectangle 114">
              <a:extLst>
                <a:ext uri="{FF2B5EF4-FFF2-40B4-BE49-F238E27FC236}">
                  <a16:creationId xmlns:a16="http://schemas.microsoft.com/office/drawing/2014/main" id="{4A6121BC-D991-47D8-BE25-F9ED7AE1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796"/>
              <a:ext cx="119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03" name="Rectangle 115">
              <a:extLst>
                <a:ext uri="{FF2B5EF4-FFF2-40B4-BE49-F238E27FC236}">
                  <a16:creationId xmlns:a16="http://schemas.microsoft.com/office/drawing/2014/main" id="{0046940F-EB11-46B1-BCB3-3555F7A0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796"/>
              <a:ext cx="129" cy="151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06" name="Freeform 118">
              <a:extLst>
                <a:ext uri="{FF2B5EF4-FFF2-40B4-BE49-F238E27FC236}">
                  <a16:creationId xmlns:a16="http://schemas.microsoft.com/office/drawing/2014/main" id="{8F7755F1-7FFB-44DC-BEA4-422661C71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2796"/>
              <a:ext cx="97" cy="65"/>
            </a:xfrm>
            <a:custGeom>
              <a:avLst/>
              <a:gdLst>
                <a:gd name="T0" fmla="*/ 0 w 97"/>
                <a:gd name="T1" fmla="*/ 33 h 65"/>
                <a:gd name="T2" fmla="*/ 0 w 97"/>
                <a:gd name="T3" fmla="*/ 0 h 65"/>
                <a:gd name="T4" fmla="*/ 97 w 97"/>
                <a:gd name="T5" fmla="*/ 33 h 65"/>
                <a:gd name="T6" fmla="*/ 0 w 97"/>
                <a:gd name="T7" fmla="*/ 65 h 65"/>
                <a:gd name="T8" fmla="*/ 0 w 97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207" name="Line 119">
              <a:extLst>
                <a:ext uri="{FF2B5EF4-FFF2-40B4-BE49-F238E27FC236}">
                  <a16:creationId xmlns:a16="http://schemas.microsoft.com/office/drawing/2014/main" id="{C2F5BB5B-BED1-435C-969E-5DDD11645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829"/>
              <a:ext cx="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08" name="Rectangle 120">
              <a:extLst>
                <a:ext uri="{FF2B5EF4-FFF2-40B4-BE49-F238E27FC236}">
                  <a16:creationId xmlns:a16="http://schemas.microsoft.com/office/drawing/2014/main" id="{96D84D18-22CC-4EF0-9F58-50454F42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715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stopBlinking()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89097" name="Rectangle 9">
            <a:extLst>
              <a:ext uri="{FF2B5EF4-FFF2-40B4-BE49-F238E27FC236}">
                <a16:creationId xmlns:a16="http://schemas.microsoft.com/office/drawing/2014/main" id="{4B18AF7B-FDF1-4887-B0B4-1CEDA07A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355850"/>
            <a:ext cx="188913" cy="2544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095CFD31-5949-46F3-B15E-314E36C2F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355850"/>
            <a:ext cx="204788" cy="25622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31" name="Group 143">
            <a:extLst>
              <a:ext uri="{FF2B5EF4-FFF2-40B4-BE49-F238E27FC236}">
                <a16:creationId xmlns:a16="http://schemas.microsoft.com/office/drawing/2014/main" id="{E41B560A-8924-42F6-901B-5681251EBC4D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1706563"/>
            <a:ext cx="1604963" cy="392112"/>
            <a:chOff x="1648" y="1075"/>
            <a:chExt cx="1011" cy="247"/>
          </a:xfrm>
        </p:grpSpPr>
        <p:grpSp>
          <p:nvGrpSpPr>
            <p:cNvPr id="89220" name="Group 132">
              <a:extLst>
                <a:ext uri="{FF2B5EF4-FFF2-40B4-BE49-F238E27FC236}">
                  <a16:creationId xmlns:a16="http://schemas.microsoft.com/office/drawing/2014/main" id="{BA5CEA94-87F6-44BA-B26C-96BABD8EE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1075"/>
              <a:ext cx="1011" cy="247"/>
              <a:chOff x="1648" y="1075"/>
              <a:chExt cx="1011" cy="247"/>
            </a:xfrm>
          </p:grpSpPr>
          <p:sp>
            <p:nvSpPr>
              <p:cNvPr id="89099" name="Rectangle 11">
                <a:extLst>
                  <a:ext uri="{FF2B5EF4-FFF2-40B4-BE49-F238E27FC236}">
                    <a16:creationId xmlns:a16="http://schemas.microsoft.com/office/drawing/2014/main" id="{1D064EF6-2660-4C04-A523-691C0D5B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1075"/>
                <a:ext cx="1011" cy="247"/>
              </a:xfrm>
              <a:prstGeom prst="rect">
                <a:avLst/>
              </a:prstGeom>
              <a:noFill/>
              <a:ln w="174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00" name="Rectangle 12">
                <a:extLst>
                  <a:ext uri="{FF2B5EF4-FFF2-40B4-BE49-F238E27FC236}">
                    <a16:creationId xmlns:a16="http://schemas.microsoft.com/office/drawing/2014/main" id="{6B36DDF3-5BF6-4CBA-BAEA-6F0CA7C6F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5" y="1155"/>
                <a:ext cx="60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   :Watch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101" name="Line 13">
              <a:extLst>
                <a:ext uri="{FF2B5EF4-FFF2-40B4-BE49-F238E27FC236}">
                  <a16:creationId xmlns:a16="http://schemas.microsoft.com/office/drawing/2014/main" id="{536C69D5-1843-4EBA-94A1-0AC372FF1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1258"/>
              <a:ext cx="3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162" name="Rectangle 74">
            <a:extLst>
              <a:ext uri="{FF2B5EF4-FFF2-40B4-BE49-F238E27FC236}">
                <a16:creationId xmlns:a16="http://schemas.microsoft.com/office/drawing/2014/main" id="{4F5D440D-6768-4109-9204-D3A37BC17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543175"/>
            <a:ext cx="187325" cy="22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34" name="Group 146">
            <a:extLst>
              <a:ext uri="{FF2B5EF4-FFF2-40B4-BE49-F238E27FC236}">
                <a16:creationId xmlns:a16="http://schemas.microsoft.com/office/drawing/2014/main" id="{E1D3B319-D7AF-45FC-B3D6-7C7DB43D4D7C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2363788"/>
            <a:ext cx="1741487" cy="230187"/>
            <a:chOff x="971" y="1489"/>
            <a:chExt cx="1097" cy="145"/>
          </a:xfrm>
        </p:grpSpPr>
        <p:sp>
          <p:nvSpPr>
            <p:cNvPr id="89164" name="Freeform 76">
              <a:extLst>
                <a:ext uri="{FF2B5EF4-FFF2-40B4-BE49-F238E27FC236}">
                  <a16:creationId xmlns:a16="http://schemas.microsoft.com/office/drawing/2014/main" id="{7F951DC1-FC34-47E1-9D09-9D89865D7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570"/>
              <a:ext cx="97" cy="64"/>
            </a:xfrm>
            <a:custGeom>
              <a:avLst/>
              <a:gdLst>
                <a:gd name="T0" fmla="*/ 0 w 97"/>
                <a:gd name="T1" fmla="*/ 32 h 64"/>
                <a:gd name="T2" fmla="*/ 0 w 97"/>
                <a:gd name="T3" fmla="*/ 0 h 64"/>
                <a:gd name="T4" fmla="*/ 97 w 97"/>
                <a:gd name="T5" fmla="*/ 32 h 64"/>
                <a:gd name="T6" fmla="*/ 0 w 97"/>
                <a:gd name="T7" fmla="*/ 64 h 64"/>
                <a:gd name="T8" fmla="*/ 0 w 97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89233" name="Group 145">
              <a:extLst>
                <a:ext uri="{FF2B5EF4-FFF2-40B4-BE49-F238E27FC236}">
                  <a16:creationId xmlns:a16="http://schemas.microsoft.com/office/drawing/2014/main" id="{593C2406-45EA-4039-8CCE-24D0EB5E9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" y="1489"/>
              <a:ext cx="1092" cy="134"/>
              <a:chOff x="971" y="1489"/>
              <a:chExt cx="1092" cy="134"/>
            </a:xfrm>
          </p:grpSpPr>
          <p:sp>
            <p:nvSpPr>
              <p:cNvPr id="89165" name="Line 77">
                <a:extLst>
                  <a:ext uri="{FF2B5EF4-FFF2-40B4-BE49-F238E27FC236}">
                    <a16:creationId xmlns:a16="http://schemas.microsoft.com/office/drawing/2014/main" id="{EC3A0A5E-1AFC-44AC-BB03-565EDB081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1" y="1602"/>
                <a:ext cx="98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66" name="Rectangle 78">
                <a:extLst>
                  <a:ext uri="{FF2B5EF4-FFF2-40B4-BE49-F238E27FC236}">
                    <a16:creationId xmlns:a16="http://schemas.microsoft.com/office/drawing/2014/main" id="{D5673BF0-0BB4-4FF9-9F16-BA8459FC7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" y="1489"/>
                <a:ext cx="93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en-US" sz="1400">
                    <a:solidFill>
                      <a:srgbClr val="000000"/>
                    </a:solidFill>
                    <a:latin typeface="Courier" charset="0"/>
                  </a:rPr>
                  <a:t>pressButton1()</a:t>
                </a:r>
                <a:endParaRPr lang="en-US" altLang="en-US" b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9173" name="Rectangle 85">
            <a:extLst>
              <a:ext uri="{FF2B5EF4-FFF2-40B4-BE49-F238E27FC236}">
                <a16:creationId xmlns:a16="http://schemas.microsoft.com/office/drawing/2014/main" id="{0BFE469C-CBA0-4A67-B27D-5DBD2229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919413"/>
            <a:ext cx="204787" cy="2397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180" name="Rectangle 92">
            <a:extLst>
              <a:ext uri="{FF2B5EF4-FFF2-40B4-BE49-F238E27FC236}">
                <a16:creationId xmlns:a16="http://schemas.microsoft.com/office/drawing/2014/main" id="{90B3FEA6-DBBD-46CD-AF7B-63BD0C6BE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414713"/>
            <a:ext cx="204787" cy="2397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39" name="Group 151">
            <a:extLst>
              <a:ext uri="{FF2B5EF4-FFF2-40B4-BE49-F238E27FC236}">
                <a16:creationId xmlns:a16="http://schemas.microsoft.com/office/drawing/2014/main" id="{35EF0D17-A283-48D9-A63D-51E8FBAE0ACB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3233738"/>
            <a:ext cx="1725612" cy="231775"/>
            <a:chOff x="981" y="2037"/>
            <a:chExt cx="1087" cy="146"/>
          </a:xfrm>
        </p:grpSpPr>
        <p:sp>
          <p:nvSpPr>
            <p:cNvPr id="89181" name="Freeform 93">
              <a:extLst>
                <a:ext uri="{FF2B5EF4-FFF2-40B4-BE49-F238E27FC236}">
                  <a16:creationId xmlns:a16="http://schemas.microsoft.com/office/drawing/2014/main" id="{9CA8C7E0-AF96-4B6A-B7C9-3C09CB799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2119"/>
              <a:ext cx="97" cy="64"/>
            </a:xfrm>
            <a:custGeom>
              <a:avLst/>
              <a:gdLst>
                <a:gd name="T0" fmla="*/ 0 w 97"/>
                <a:gd name="T1" fmla="*/ 32 h 64"/>
                <a:gd name="T2" fmla="*/ 0 w 97"/>
                <a:gd name="T3" fmla="*/ 0 h 64"/>
                <a:gd name="T4" fmla="*/ 97 w 97"/>
                <a:gd name="T5" fmla="*/ 32 h 64"/>
                <a:gd name="T6" fmla="*/ 0 w 97"/>
                <a:gd name="T7" fmla="*/ 64 h 64"/>
                <a:gd name="T8" fmla="*/ 0 w 97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4">
                  <a:moveTo>
                    <a:pt x="0" y="32"/>
                  </a:moveTo>
                  <a:lnTo>
                    <a:pt x="0" y="0"/>
                  </a:lnTo>
                  <a:lnTo>
                    <a:pt x="97" y="32"/>
                  </a:lnTo>
                  <a:lnTo>
                    <a:pt x="0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82" name="Line 94">
              <a:extLst>
                <a:ext uri="{FF2B5EF4-FFF2-40B4-BE49-F238E27FC236}">
                  <a16:creationId xmlns:a16="http://schemas.microsoft.com/office/drawing/2014/main" id="{F19FF56C-D1E6-4BD4-A711-5AF757653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151"/>
              <a:ext cx="97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83" name="Rectangle 95">
              <a:extLst>
                <a:ext uri="{FF2B5EF4-FFF2-40B4-BE49-F238E27FC236}">
                  <a16:creationId xmlns:a16="http://schemas.microsoft.com/office/drawing/2014/main" id="{1D70A412-0F71-4328-AD1D-C665E9E9B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037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pressButton2()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9242" name="Group 154">
            <a:extLst>
              <a:ext uri="{FF2B5EF4-FFF2-40B4-BE49-F238E27FC236}">
                <a16:creationId xmlns:a16="http://schemas.microsoft.com/office/drawing/2014/main" id="{2DA17CC2-CD38-4B3A-9450-78928A483AFC}"/>
              </a:ext>
            </a:extLst>
          </p:cNvPr>
          <p:cNvGrpSpPr>
            <a:grpSpLocks/>
          </p:cNvGrpSpPr>
          <p:nvPr/>
        </p:nvGrpSpPr>
        <p:grpSpPr bwMode="auto">
          <a:xfrm>
            <a:off x="3300413" y="2098675"/>
            <a:ext cx="187325" cy="3962400"/>
            <a:chOff x="2079" y="1322"/>
            <a:chExt cx="118" cy="2496"/>
          </a:xfrm>
        </p:grpSpPr>
        <p:sp>
          <p:nvSpPr>
            <p:cNvPr id="89108" name="Line 20">
              <a:extLst>
                <a:ext uri="{FF2B5EF4-FFF2-40B4-BE49-F238E27FC236}">
                  <a16:creationId xmlns:a16="http://schemas.microsoft.com/office/drawing/2014/main" id="{7E3BCFC9-3A8A-44E0-B7E4-791BDD8C2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1322"/>
              <a:ext cx="1" cy="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89241" name="Group 153">
              <a:extLst>
                <a:ext uri="{FF2B5EF4-FFF2-40B4-BE49-F238E27FC236}">
                  <a16:creationId xmlns:a16="http://schemas.microsoft.com/office/drawing/2014/main" id="{C332FFF8-0433-4005-AA9A-899C211AD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" y="1430"/>
              <a:ext cx="118" cy="2388"/>
              <a:chOff x="2079" y="1430"/>
              <a:chExt cx="118" cy="2388"/>
            </a:xfrm>
          </p:grpSpPr>
          <p:sp>
            <p:nvSpPr>
              <p:cNvPr id="89109" name="Line 21">
                <a:extLst>
                  <a:ext uri="{FF2B5EF4-FFF2-40B4-BE49-F238E27FC236}">
                    <a16:creationId xmlns:a16="http://schemas.microsoft.com/office/drawing/2014/main" id="{5DAC97E9-43E7-405E-BA94-8A899FBBC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430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0" name="Line 22">
                <a:extLst>
                  <a:ext uri="{FF2B5EF4-FFF2-40B4-BE49-F238E27FC236}">
                    <a16:creationId xmlns:a16="http://schemas.microsoft.com/office/drawing/2014/main" id="{84F4E6E9-4AD3-4438-88EC-F4CD1B662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581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1" name="Line 23">
                <a:extLst>
                  <a:ext uri="{FF2B5EF4-FFF2-40B4-BE49-F238E27FC236}">
                    <a16:creationId xmlns:a16="http://schemas.microsoft.com/office/drawing/2014/main" id="{43311F53-0186-4A34-AC25-187287930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721"/>
                <a:ext cx="1" cy="8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2" name="Line 24">
                <a:extLst>
                  <a:ext uri="{FF2B5EF4-FFF2-40B4-BE49-F238E27FC236}">
                    <a16:creationId xmlns:a16="http://schemas.microsoft.com/office/drawing/2014/main" id="{9EDEE282-975B-4C05-99CA-EB9834720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871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3" name="Line 25">
                <a:extLst>
                  <a:ext uri="{FF2B5EF4-FFF2-40B4-BE49-F238E27FC236}">
                    <a16:creationId xmlns:a16="http://schemas.microsoft.com/office/drawing/2014/main" id="{078EAB10-18D0-44A6-8CC8-9A013ADF2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022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4" name="Line 26">
                <a:extLst>
                  <a:ext uri="{FF2B5EF4-FFF2-40B4-BE49-F238E27FC236}">
                    <a16:creationId xmlns:a16="http://schemas.microsoft.com/office/drawing/2014/main" id="{94B0771D-C8EB-4A04-B446-048CB80A6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62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5" name="Line 27">
                <a:extLst>
                  <a:ext uri="{FF2B5EF4-FFF2-40B4-BE49-F238E27FC236}">
                    <a16:creationId xmlns:a16="http://schemas.microsoft.com/office/drawing/2014/main" id="{7099CC41-8E77-44D9-8405-7F566CD8A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312"/>
                <a:ext cx="1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6" name="Line 28">
                <a:extLst>
                  <a:ext uri="{FF2B5EF4-FFF2-40B4-BE49-F238E27FC236}">
                    <a16:creationId xmlns:a16="http://schemas.microsoft.com/office/drawing/2014/main" id="{AA2971F0-1634-4694-921F-EE4AF2BBA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452"/>
                <a:ext cx="1" cy="8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7" name="Line 29">
                <a:extLst>
                  <a:ext uri="{FF2B5EF4-FFF2-40B4-BE49-F238E27FC236}">
                    <a16:creationId xmlns:a16="http://schemas.microsoft.com/office/drawing/2014/main" id="{1C5021AE-C083-4AF7-AD8B-A4DFB7B1D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603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8" name="Line 30">
                <a:extLst>
                  <a:ext uri="{FF2B5EF4-FFF2-40B4-BE49-F238E27FC236}">
                    <a16:creationId xmlns:a16="http://schemas.microsoft.com/office/drawing/2014/main" id="{E4200D75-090E-4B90-994F-180093DDC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753"/>
                <a:ext cx="1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19" name="Line 31">
                <a:extLst>
                  <a:ext uri="{FF2B5EF4-FFF2-40B4-BE49-F238E27FC236}">
                    <a16:creationId xmlns:a16="http://schemas.microsoft.com/office/drawing/2014/main" id="{F3F88A1D-8193-4404-9218-2C3E3BB32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893"/>
                <a:ext cx="1" cy="8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0" name="Line 32">
                <a:extLst>
                  <a:ext uri="{FF2B5EF4-FFF2-40B4-BE49-F238E27FC236}">
                    <a16:creationId xmlns:a16="http://schemas.microsoft.com/office/drawing/2014/main" id="{40673690-C7AD-42FE-827D-973C2A191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044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1" name="Line 33">
                <a:extLst>
                  <a:ext uri="{FF2B5EF4-FFF2-40B4-BE49-F238E27FC236}">
                    <a16:creationId xmlns:a16="http://schemas.microsoft.com/office/drawing/2014/main" id="{48C32AB8-5E90-472F-A7B9-A1E54F177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194"/>
                <a:ext cx="1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2" name="Line 34">
                <a:extLst>
                  <a:ext uri="{FF2B5EF4-FFF2-40B4-BE49-F238E27FC236}">
                    <a16:creationId xmlns:a16="http://schemas.microsoft.com/office/drawing/2014/main" id="{174BBB0A-79BB-4E6C-B632-5A8D25084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334"/>
                <a:ext cx="1" cy="8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3" name="Line 35">
                <a:extLst>
                  <a:ext uri="{FF2B5EF4-FFF2-40B4-BE49-F238E27FC236}">
                    <a16:creationId xmlns:a16="http://schemas.microsoft.com/office/drawing/2014/main" id="{3637AE89-FDFC-48EB-A137-ACE80A986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85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4" name="Line 36">
                <a:extLst>
                  <a:ext uri="{FF2B5EF4-FFF2-40B4-BE49-F238E27FC236}">
                    <a16:creationId xmlns:a16="http://schemas.microsoft.com/office/drawing/2014/main" id="{85897015-B847-4E8C-A29E-14ED8866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636"/>
                <a:ext cx="1" cy="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25" name="Line 37">
                <a:extLst>
                  <a:ext uri="{FF2B5EF4-FFF2-40B4-BE49-F238E27FC236}">
                    <a16:creationId xmlns:a16="http://schemas.microsoft.com/office/drawing/2014/main" id="{8F753EE8-6514-471A-A4E4-14D900B5C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775"/>
                <a:ext cx="1" cy="4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72" name="Rectangle 84">
                <a:extLst>
                  <a:ext uri="{FF2B5EF4-FFF2-40B4-BE49-F238E27FC236}">
                    <a16:creationId xmlns:a16="http://schemas.microsoft.com/office/drawing/2014/main" id="{7184966A-3D98-48FF-8C23-E5154D1A5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1839"/>
                <a:ext cx="118" cy="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79" name="Rectangle 91">
                <a:extLst>
                  <a:ext uri="{FF2B5EF4-FFF2-40B4-BE49-F238E27FC236}">
                    <a16:creationId xmlns:a16="http://schemas.microsoft.com/office/drawing/2014/main" id="{2ECF028E-36C2-4A46-8299-F208498E2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151"/>
                <a:ext cx="118" cy="1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194" name="Rectangle 106">
                <a:extLst>
                  <a:ext uri="{FF2B5EF4-FFF2-40B4-BE49-F238E27FC236}">
                    <a16:creationId xmlns:a16="http://schemas.microsoft.com/office/drawing/2014/main" id="{D3935476-73E8-4E6E-83FA-C9183758A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" y="2603"/>
                <a:ext cx="118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89195" name="Rectangle 107">
            <a:extLst>
              <a:ext uri="{FF2B5EF4-FFF2-40B4-BE49-F238E27FC236}">
                <a16:creationId xmlns:a16="http://schemas.microsoft.com/office/drawing/2014/main" id="{3F027CE1-ADAD-4A53-8134-5AF4295A7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4132263"/>
            <a:ext cx="204787" cy="700087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89244" name="Group 156">
            <a:extLst>
              <a:ext uri="{FF2B5EF4-FFF2-40B4-BE49-F238E27FC236}">
                <a16:creationId xmlns:a16="http://schemas.microsoft.com/office/drawing/2014/main" id="{56779131-7460-40C5-94C7-491CCCA59830}"/>
              </a:ext>
            </a:extLst>
          </p:cNvPr>
          <p:cNvGrpSpPr>
            <a:grpSpLocks/>
          </p:cNvGrpSpPr>
          <p:nvPr/>
        </p:nvGrpSpPr>
        <p:grpSpPr bwMode="auto">
          <a:xfrm>
            <a:off x="1541463" y="3917950"/>
            <a:ext cx="2111375" cy="265113"/>
            <a:chOff x="971" y="2468"/>
            <a:chExt cx="1330" cy="167"/>
          </a:xfrm>
        </p:grpSpPr>
        <p:sp>
          <p:nvSpPr>
            <p:cNvPr id="89196" name="Freeform 108">
              <a:extLst>
                <a:ext uri="{FF2B5EF4-FFF2-40B4-BE49-F238E27FC236}">
                  <a16:creationId xmlns:a16="http://schemas.microsoft.com/office/drawing/2014/main" id="{AF5D2411-49C9-4B31-8EB3-749B5587B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2570"/>
              <a:ext cx="97" cy="65"/>
            </a:xfrm>
            <a:custGeom>
              <a:avLst/>
              <a:gdLst>
                <a:gd name="T0" fmla="*/ 0 w 97"/>
                <a:gd name="T1" fmla="*/ 33 h 65"/>
                <a:gd name="T2" fmla="*/ 0 w 97"/>
                <a:gd name="T3" fmla="*/ 0 h 65"/>
                <a:gd name="T4" fmla="*/ 97 w 97"/>
                <a:gd name="T5" fmla="*/ 33 h 65"/>
                <a:gd name="T6" fmla="*/ 0 w 97"/>
                <a:gd name="T7" fmla="*/ 65 h 65"/>
                <a:gd name="T8" fmla="*/ 0 w 97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197" name="Line 109">
              <a:extLst>
                <a:ext uri="{FF2B5EF4-FFF2-40B4-BE49-F238E27FC236}">
                  <a16:creationId xmlns:a16="http://schemas.microsoft.com/office/drawing/2014/main" id="{7822F434-350C-49F9-87D7-306F8DED4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" y="2603"/>
              <a:ext cx="98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198" name="Rectangle 110">
              <a:extLst>
                <a:ext uri="{FF2B5EF4-FFF2-40B4-BE49-F238E27FC236}">
                  <a16:creationId xmlns:a16="http://schemas.microsoft.com/office/drawing/2014/main" id="{51017074-BB5C-488E-B2A2-69EA2F0C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2468"/>
              <a:ext cx="12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pressButtons1And2()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9236" name="Group 148">
            <a:extLst>
              <a:ext uri="{FF2B5EF4-FFF2-40B4-BE49-F238E27FC236}">
                <a16:creationId xmlns:a16="http://schemas.microsoft.com/office/drawing/2014/main" id="{C2DF890B-6BD6-4CA5-A4CF-C00A561ED150}"/>
              </a:ext>
            </a:extLst>
          </p:cNvPr>
          <p:cNvGrpSpPr>
            <a:grpSpLocks/>
          </p:cNvGrpSpPr>
          <p:nvPr/>
        </p:nvGrpSpPr>
        <p:grpSpPr bwMode="auto">
          <a:xfrm>
            <a:off x="1557338" y="2755900"/>
            <a:ext cx="1743075" cy="231775"/>
            <a:chOff x="981" y="1736"/>
            <a:chExt cx="1098" cy="146"/>
          </a:xfrm>
        </p:grpSpPr>
        <p:sp>
          <p:nvSpPr>
            <p:cNvPr id="89209" name="Freeform 121">
              <a:extLst>
                <a:ext uri="{FF2B5EF4-FFF2-40B4-BE49-F238E27FC236}">
                  <a16:creationId xmlns:a16="http://schemas.microsoft.com/office/drawing/2014/main" id="{D9CCC76D-9D68-4F25-AE54-C2318E2A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1817"/>
              <a:ext cx="97" cy="65"/>
            </a:xfrm>
            <a:custGeom>
              <a:avLst/>
              <a:gdLst>
                <a:gd name="T0" fmla="*/ 0 w 97"/>
                <a:gd name="T1" fmla="*/ 33 h 65"/>
                <a:gd name="T2" fmla="*/ 0 w 97"/>
                <a:gd name="T3" fmla="*/ 0 h 65"/>
                <a:gd name="T4" fmla="*/ 97 w 97"/>
                <a:gd name="T5" fmla="*/ 33 h 65"/>
                <a:gd name="T6" fmla="*/ 0 w 97"/>
                <a:gd name="T7" fmla="*/ 65 h 65"/>
                <a:gd name="T8" fmla="*/ 0 w 97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5">
                  <a:moveTo>
                    <a:pt x="0" y="33"/>
                  </a:moveTo>
                  <a:lnTo>
                    <a:pt x="0" y="0"/>
                  </a:lnTo>
                  <a:lnTo>
                    <a:pt x="97" y="33"/>
                  </a:lnTo>
                  <a:lnTo>
                    <a:pt x="0" y="65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210" name="Line 122">
              <a:extLst>
                <a:ext uri="{FF2B5EF4-FFF2-40B4-BE49-F238E27FC236}">
                  <a16:creationId xmlns:a16="http://schemas.microsoft.com/office/drawing/2014/main" id="{A1809FDE-1A5C-409B-990A-DAC644F5D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1850"/>
              <a:ext cx="99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11" name="Rectangle 123">
              <a:extLst>
                <a:ext uri="{FF2B5EF4-FFF2-40B4-BE49-F238E27FC236}">
                  <a16:creationId xmlns:a16="http://schemas.microsoft.com/office/drawing/2014/main" id="{EF3A0CF9-B552-458C-9B8E-2CD835E14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1736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pressButton1()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  <p:grpSp>
        <p:nvGrpSpPr>
          <p:cNvPr id="89219" name="Group 131">
            <a:extLst>
              <a:ext uri="{FF2B5EF4-FFF2-40B4-BE49-F238E27FC236}">
                <a16:creationId xmlns:a16="http://schemas.microsoft.com/office/drawing/2014/main" id="{262CF88D-2290-4500-BD27-334D0D20FB17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1143000"/>
            <a:ext cx="1073150" cy="1006475"/>
            <a:chOff x="594" y="720"/>
            <a:chExt cx="676" cy="634"/>
          </a:xfrm>
        </p:grpSpPr>
        <p:sp>
          <p:nvSpPr>
            <p:cNvPr id="89212" name="Freeform 124">
              <a:extLst>
                <a:ext uri="{FF2B5EF4-FFF2-40B4-BE49-F238E27FC236}">
                  <a16:creationId xmlns:a16="http://schemas.microsoft.com/office/drawing/2014/main" id="{9F29A267-1A6F-485E-A4F1-61CB2D73A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817"/>
              <a:ext cx="129" cy="376"/>
            </a:xfrm>
            <a:custGeom>
              <a:avLst/>
              <a:gdLst>
                <a:gd name="T0" fmla="*/ 129 w 129"/>
                <a:gd name="T1" fmla="*/ 0 h 376"/>
                <a:gd name="T2" fmla="*/ 129 w 129"/>
                <a:gd name="T3" fmla="*/ 237 h 376"/>
                <a:gd name="T4" fmla="*/ 0 w 129"/>
                <a:gd name="T5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376">
                  <a:moveTo>
                    <a:pt x="129" y="0"/>
                  </a:moveTo>
                  <a:lnTo>
                    <a:pt x="129" y="237"/>
                  </a:lnTo>
                  <a:lnTo>
                    <a:pt x="0" y="37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13" name="Line 125">
              <a:extLst>
                <a:ext uri="{FF2B5EF4-FFF2-40B4-BE49-F238E27FC236}">
                  <a16:creationId xmlns:a16="http://schemas.microsoft.com/office/drawing/2014/main" id="{99662880-5FB5-4450-8AF9-9CE777C30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1054"/>
              <a:ext cx="140" cy="1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14" name="Line 126">
              <a:extLst>
                <a:ext uri="{FF2B5EF4-FFF2-40B4-BE49-F238E27FC236}">
                  <a16:creationId xmlns:a16="http://schemas.microsoft.com/office/drawing/2014/main" id="{033A8EFF-7C98-4CA5-9F1D-234B9C0EA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24"/>
              <a:ext cx="2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215" name="Oval 127">
              <a:extLst>
                <a:ext uri="{FF2B5EF4-FFF2-40B4-BE49-F238E27FC236}">
                  <a16:creationId xmlns:a16="http://schemas.microsoft.com/office/drawing/2014/main" id="{7DCBDC07-E103-4DD8-9D96-F1229D40B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720"/>
              <a:ext cx="140" cy="14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216" name="Rectangle 128">
              <a:extLst>
                <a:ext uri="{FF2B5EF4-FFF2-40B4-BE49-F238E27FC236}">
                  <a16:creationId xmlns:a16="http://schemas.microsoft.com/office/drawing/2014/main" id="{141211F9-E451-440E-812F-07C6B671D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220"/>
              <a:ext cx="6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400">
                  <a:solidFill>
                    <a:srgbClr val="000000"/>
                  </a:solidFill>
                  <a:latin typeface="Courier" charset="0"/>
                </a:rPr>
                <a:t>:WatchUser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89217" name="Line 129">
              <a:extLst>
                <a:ext uri="{FF2B5EF4-FFF2-40B4-BE49-F238E27FC236}">
                  <a16:creationId xmlns:a16="http://schemas.microsoft.com/office/drawing/2014/main" id="{E174266E-2EA3-4513-A168-2856D44B7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322"/>
              <a:ext cx="64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9093" name="AutoShape 5">
            <a:extLst>
              <a:ext uri="{FF2B5EF4-FFF2-40B4-BE49-F238E27FC236}">
                <a16:creationId xmlns:a16="http://schemas.microsoft.com/office/drawing/2014/main" id="{B1626C60-1BEF-41F2-A1FB-D4307AE9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946150"/>
            <a:ext cx="1050925" cy="609600"/>
          </a:xfrm>
          <a:prstGeom prst="wedgeRoundRectCallout">
            <a:avLst>
              <a:gd name="adj1" fmla="val -44560"/>
              <a:gd name="adj2" fmla="val 739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Object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9094" name="AutoShape 6">
            <a:extLst>
              <a:ext uri="{FF2B5EF4-FFF2-40B4-BE49-F238E27FC236}">
                <a16:creationId xmlns:a16="http://schemas.microsoft.com/office/drawing/2014/main" id="{DB1D576F-9EEC-46D2-8F83-3B3E0CED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2965450"/>
            <a:ext cx="1243013" cy="609600"/>
          </a:xfrm>
          <a:prstGeom prst="wedgeRoundRectCallout">
            <a:avLst>
              <a:gd name="adj1" fmla="val 120116"/>
              <a:gd name="adj2" fmla="val -1145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Message</a:t>
            </a:r>
          </a:p>
        </p:txBody>
      </p:sp>
      <p:sp>
        <p:nvSpPr>
          <p:cNvPr id="89095" name="AutoShape 7">
            <a:extLst>
              <a:ext uri="{FF2B5EF4-FFF2-40B4-BE49-F238E27FC236}">
                <a16:creationId xmlns:a16="http://schemas.microsoft.com/office/drawing/2014/main" id="{233E9A22-7F97-46DF-8D82-BF87200C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4968875"/>
            <a:ext cx="1376362" cy="609600"/>
          </a:xfrm>
          <a:prstGeom prst="wedgeRoundRectCallout">
            <a:avLst>
              <a:gd name="adj1" fmla="val 76181"/>
              <a:gd name="adj2" fmla="val -40989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Activation</a:t>
            </a:r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B82046BD-35CB-4277-9677-3BC3C398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6145213"/>
            <a:ext cx="808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>
                <a:solidFill>
                  <a:schemeClr val="tx1"/>
                </a:solidFill>
              </a:rPr>
              <a:t>Sequence diagrams represent the behavior as interactions</a:t>
            </a:r>
          </a:p>
        </p:txBody>
      </p:sp>
      <p:sp>
        <p:nvSpPr>
          <p:cNvPr id="89221" name="AutoShape 133">
            <a:extLst>
              <a:ext uri="{FF2B5EF4-FFF2-40B4-BE49-F238E27FC236}">
                <a16:creationId xmlns:a16="http://schemas.microsoft.com/office/drawing/2014/main" id="{02E9AAAF-BCD3-4601-8C38-E4D21E7DA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869950"/>
            <a:ext cx="1050925" cy="609600"/>
          </a:xfrm>
          <a:prstGeom prst="wedgeRoundRectCallout">
            <a:avLst>
              <a:gd name="adj1" fmla="val -73565"/>
              <a:gd name="adj2" fmla="val 9062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Actor</a:t>
            </a:r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89163" name="Rectangle 75">
            <a:extLst>
              <a:ext uri="{FF2B5EF4-FFF2-40B4-BE49-F238E27FC236}">
                <a16:creationId xmlns:a16="http://schemas.microsoft.com/office/drawing/2014/main" id="{7B8650CC-F7E8-4ECB-9838-E38E0566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543175"/>
            <a:ext cx="204787" cy="239713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9190" name="Rectangle 102">
            <a:extLst>
              <a:ext uri="{FF2B5EF4-FFF2-40B4-BE49-F238E27FC236}">
                <a16:creationId xmlns:a16="http://schemas.microsoft.com/office/drawing/2014/main" id="{9035D4E8-8262-4FE1-AFE0-EA1ED214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465513"/>
            <a:ext cx="204787" cy="649287"/>
          </a:xfrm>
          <a:prstGeom prst="rect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9249" name="AutoShape 161">
            <a:extLst>
              <a:ext uri="{FF2B5EF4-FFF2-40B4-BE49-F238E27FC236}">
                <a16:creationId xmlns:a16="http://schemas.microsoft.com/office/drawing/2014/main" id="{F5DC32E9-B638-41EA-9A1C-AA751334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5108575"/>
            <a:ext cx="1376362" cy="609600"/>
          </a:xfrm>
          <a:prstGeom prst="wedgeRoundRectCallout">
            <a:avLst>
              <a:gd name="adj1" fmla="val -61306"/>
              <a:gd name="adj2" fmla="val -932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Lifeline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 autoUpdateAnimBg="0"/>
      <p:bldP spid="89094" grpId="0" animBg="1" autoUpdateAnimBg="0"/>
      <p:bldP spid="89095" grpId="0" animBg="1" autoUpdateAnimBg="0"/>
      <p:bldP spid="89221" grpId="0" animBg="1" autoUpdateAnimBg="0"/>
      <p:bldP spid="8924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1C87EF1-7451-48BA-88CB-93B53036A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78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Example: State diagrams</a:t>
            </a: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B2D305A0-C4E7-4E6E-A9C7-A8DC5F9B8D3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7913" y="1295400"/>
            <a:ext cx="6808787" cy="4921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1925" name="AutoShape 5">
            <a:extLst>
              <a:ext uri="{FF2B5EF4-FFF2-40B4-BE49-F238E27FC236}">
                <a16:creationId xmlns:a16="http://schemas.microsoft.com/office/drawing/2014/main" id="{3D715D68-2D28-4C58-9F70-12E1437E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762000"/>
            <a:ext cx="914400" cy="609600"/>
          </a:xfrm>
          <a:prstGeom prst="wedgeRoundRectCallout">
            <a:avLst>
              <a:gd name="adj1" fmla="val -70139"/>
              <a:gd name="adj2" fmla="val 1263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State</a:t>
            </a:r>
          </a:p>
        </p:txBody>
      </p:sp>
      <p:sp>
        <p:nvSpPr>
          <p:cNvPr id="81926" name="AutoShape 6">
            <a:extLst>
              <a:ext uri="{FF2B5EF4-FFF2-40B4-BE49-F238E27FC236}">
                <a16:creationId xmlns:a16="http://schemas.microsoft.com/office/drawing/2014/main" id="{E3BBC2A8-3119-47BF-898A-ED266CF99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1079500"/>
            <a:ext cx="1524000" cy="609600"/>
          </a:xfrm>
          <a:prstGeom prst="wedgeRoundRectCallout">
            <a:avLst>
              <a:gd name="adj1" fmla="val -81250"/>
              <a:gd name="adj2" fmla="val 11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Initial state</a:t>
            </a:r>
          </a:p>
        </p:txBody>
      </p:sp>
      <p:sp>
        <p:nvSpPr>
          <p:cNvPr id="81927" name="AutoShape 7">
            <a:extLst>
              <a:ext uri="{FF2B5EF4-FFF2-40B4-BE49-F238E27FC236}">
                <a16:creationId xmlns:a16="http://schemas.microsoft.com/office/drawing/2014/main" id="{D68F79EC-B942-47AE-B0F7-F64F320D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511800"/>
            <a:ext cx="1600200" cy="609600"/>
          </a:xfrm>
          <a:prstGeom prst="wedgeRoundRectCallout">
            <a:avLst>
              <a:gd name="adj1" fmla="val -82144"/>
              <a:gd name="adj2" fmla="val 158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Final state</a:t>
            </a:r>
          </a:p>
        </p:txBody>
      </p:sp>
      <p:sp>
        <p:nvSpPr>
          <p:cNvPr id="81928" name="AutoShape 8">
            <a:extLst>
              <a:ext uri="{FF2B5EF4-FFF2-40B4-BE49-F238E27FC236}">
                <a16:creationId xmlns:a16="http://schemas.microsoft.com/office/drawing/2014/main" id="{1D2E0547-AD82-4976-9251-961EA182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514600"/>
            <a:ext cx="1358900" cy="609600"/>
          </a:xfrm>
          <a:prstGeom prst="wedgeRoundRectCallout">
            <a:avLst>
              <a:gd name="adj1" fmla="val -111213"/>
              <a:gd name="adj2" fmla="val 96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Transition</a:t>
            </a:r>
          </a:p>
        </p:txBody>
      </p:sp>
      <p:sp>
        <p:nvSpPr>
          <p:cNvPr id="81929" name="AutoShape 9">
            <a:extLst>
              <a:ext uri="{FF2B5EF4-FFF2-40B4-BE49-F238E27FC236}">
                <a16:creationId xmlns:a16="http://schemas.microsoft.com/office/drawing/2014/main" id="{26E4C904-8DDB-447D-8665-31543CDF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01700"/>
            <a:ext cx="914400" cy="609600"/>
          </a:xfrm>
          <a:prstGeom prst="wedgeRoundRectCallout">
            <a:avLst>
              <a:gd name="adj1" fmla="val 100694"/>
              <a:gd name="adj2" fmla="val 1138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/>
              <a:t>Event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844246A3-7402-46C3-8621-90558A9B3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6210300"/>
            <a:ext cx="621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</a:rPr>
              <a:t>Represent behavior as states and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 autoUpdateAnimBg="0"/>
      <p:bldP spid="81926" grpId="0" animBg="1" autoUpdateAnimBg="0"/>
      <p:bldP spid="81927" grpId="0" animBg="1" autoUpdateAnimBg="0"/>
      <p:bldP spid="81928" grpId="0" animBg="1" autoUpdateAnimBg="0"/>
      <p:bldP spid="8192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49DE730-E133-4751-8255-D6329496B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UML Diagrams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94399DE-08B4-48A7-B571-83F8A5860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Use Case Diagrams</a:t>
            </a:r>
          </a:p>
          <a:p>
            <a:pPr eaLnBrk="1" hangingPunct="1"/>
            <a:r>
              <a:rPr lang="en-US" altLang="en-US" sz="2800" dirty="0"/>
              <a:t>Class Diagrams</a:t>
            </a:r>
          </a:p>
          <a:p>
            <a:pPr eaLnBrk="1" hangingPunct="1"/>
            <a:r>
              <a:rPr lang="en-US" altLang="en-US" sz="2800" dirty="0"/>
              <a:t>Sequence (Interaction) Diagram</a:t>
            </a:r>
          </a:p>
          <a:p>
            <a:pPr eaLnBrk="1" hangingPunct="1"/>
            <a:r>
              <a:rPr lang="en-US" altLang="en-US" sz="2800" dirty="0"/>
              <a:t>State Transition Diagrams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E34947-8D4C-4A13-B3F1-C4C49857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F7E30E-D30B-48B1-BA49-E8C5F08E7C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Used during requirements elicitation to represent external behavior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 b="1" i="1"/>
              <a:t>Actors</a:t>
            </a:r>
            <a:r>
              <a:rPr lang="en-US" altLang="en-US" sz="2000"/>
              <a:t> represent roles, that is, a type of user of the system</a:t>
            </a:r>
          </a:p>
          <a:p>
            <a:pPr eaLnBrk="1" hangingPunct="1"/>
            <a:r>
              <a:rPr lang="en-US" altLang="en-US" sz="2000" b="1" i="1"/>
              <a:t>Use cases</a:t>
            </a:r>
            <a:r>
              <a:rPr lang="en-US" altLang="en-US" sz="2000"/>
              <a:t> represent a sequence of interaction for a  type of functionality; summary of scenarios</a:t>
            </a:r>
          </a:p>
          <a:p>
            <a:pPr eaLnBrk="1" hangingPunct="1"/>
            <a:r>
              <a:rPr lang="en-US" altLang="en-US" sz="2000"/>
              <a:t>The use case model is  the set of all use cases. It is a complete description of the functionality of the  system and its environment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8540B47D-0426-452F-A00C-D745B8759DC8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1754188"/>
            <a:ext cx="1643062" cy="1677987"/>
            <a:chOff x="517" y="1105"/>
            <a:chExt cx="1035" cy="1057"/>
          </a:xfrm>
        </p:grpSpPr>
        <p:grpSp>
          <p:nvGrpSpPr>
            <p:cNvPr id="20489" name="Group 5">
              <a:extLst>
                <a:ext uri="{FF2B5EF4-FFF2-40B4-BE49-F238E27FC236}">
                  <a16:creationId xmlns:a16="http://schemas.microsoft.com/office/drawing/2014/main" id="{66311656-0A1A-4D85-B48C-A0C2175B3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105"/>
              <a:ext cx="445" cy="783"/>
              <a:chOff x="659" y="1833"/>
              <a:chExt cx="299" cy="526"/>
            </a:xfrm>
          </p:grpSpPr>
          <p:sp>
            <p:nvSpPr>
              <p:cNvPr id="20491" name="Freeform 6">
                <a:extLst>
                  <a:ext uri="{FF2B5EF4-FFF2-40B4-BE49-F238E27FC236}">
                    <a16:creationId xmlns:a16="http://schemas.microsoft.com/office/drawing/2014/main" id="{D6AB8A5B-52DC-4C90-A922-2CCD81E4A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492" name="Line 7">
                <a:extLst>
                  <a:ext uri="{FF2B5EF4-FFF2-40B4-BE49-F238E27FC236}">
                    <a16:creationId xmlns:a16="http://schemas.microsoft.com/office/drawing/2014/main" id="{FFCA3128-4200-4876-AF31-DCAC43F90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493" name="Line 8">
                <a:extLst>
                  <a:ext uri="{FF2B5EF4-FFF2-40B4-BE49-F238E27FC236}">
                    <a16:creationId xmlns:a16="http://schemas.microsoft.com/office/drawing/2014/main" id="{116397C7-F627-412B-B55E-60A8FEDE5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494" name="Oval 9">
                <a:extLst>
                  <a:ext uri="{FF2B5EF4-FFF2-40B4-BE49-F238E27FC236}">
                    <a16:creationId xmlns:a16="http://schemas.microsoft.com/office/drawing/2014/main" id="{703EDB00-B4EA-4A38-8AC1-46A963007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6570F76F-07D0-40FB-BA15-E2FB5681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932"/>
              <a:ext cx="10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grpSp>
        <p:nvGrpSpPr>
          <p:cNvPr id="20485" name="Group 11">
            <a:extLst>
              <a:ext uri="{FF2B5EF4-FFF2-40B4-BE49-F238E27FC236}">
                <a16:creationId xmlns:a16="http://schemas.microsoft.com/office/drawing/2014/main" id="{AA6959B6-FC8B-440F-BFD4-EC160B6A52E5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4257675"/>
            <a:ext cx="2555875" cy="1168400"/>
            <a:chOff x="2212" y="1949"/>
            <a:chExt cx="1082" cy="495"/>
          </a:xfrm>
        </p:grpSpPr>
        <p:sp>
          <p:nvSpPr>
            <p:cNvPr id="20487" name="Oval 12">
              <a:extLst>
                <a:ext uri="{FF2B5EF4-FFF2-40B4-BE49-F238E27FC236}">
                  <a16:creationId xmlns:a16="http://schemas.microsoft.com/office/drawing/2014/main" id="{2AEF4EA3-65B3-43E4-B7B5-F75266AB2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Rectangle 13">
              <a:extLst>
                <a:ext uri="{FF2B5EF4-FFF2-40B4-BE49-F238E27FC236}">
                  <a16:creationId xmlns:a16="http://schemas.microsoft.com/office/drawing/2014/main" id="{4067941F-2D55-4426-B46F-A8490504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289"/>
              <a:ext cx="10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</p:grpSp>
      <p:sp>
        <p:nvSpPr>
          <p:cNvPr id="20486" name="Line 14">
            <a:extLst>
              <a:ext uri="{FF2B5EF4-FFF2-40B4-BE49-F238E27FC236}">
                <a16:creationId xmlns:a16="http://schemas.microsoft.com/office/drawing/2014/main" id="{55217E6E-9EA9-4F6C-A9D4-DF79AE214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3624263"/>
            <a:ext cx="582613" cy="509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A42BBA9-4DED-47D6-B3DA-314ACC272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Actors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3F5555-F960-493B-8E8A-FDCB30E9F0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487613" y="1600200"/>
            <a:ext cx="6199187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An actor models an external entity which communicates with the system:</a:t>
            </a:r>
          </a:p>
          <a:p>
            <a:pPr lvl="1" eaLnBrk="1" hangingPunct="1"/>
            <a:r>
              <a:rPr lang="en-US" altLang="en-US"/>
              <a:t>User</a:t>
            </a:r>
          </a:p>
          <a:p>
            <a:pPr lvl="1" eaLnBrk="1" hangingPunct="1"/>
            <a:r>
              <a:rPr lang="en-US" altLang="en-US"/>
              <a:t>External system</a:t>
            </a:r>
          </a:p>
          <a:p>
            <a:pPr lvl="1" eaLnBrk="1" hangingPunct="1"/>
            <a:r>
              <a:rPr lang="en-US" altLang="en-US"/>
              <a:t>Physical environment</a:t>
            </a:r>
          </a:p>
          <a:p>
            <a:pPr eaLnBrk="1" hangingPunct="1"/>
            <a:r>
              <a:rPr lang="en-US" altLang="en-US"/>
              <a:t>An actor has a unique name and an optional description.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Passenger: A person in the train</a:t>
            </a:r>
          </a:p>
          <a:p>
            <a:pPr lvl="1" eaLnBrk="1" hangingPunct="1"/>
            <a:r>
              <a:rPr lang="en-US" altLang="en-US"/>
              <a:t>GPS satellite: Provides the system with  GPS coordinates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6949F984-9B28-4C85-A079-85D9D14877C4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2122488"/>
            <a:ext cx="1643062" cy="1679575"/>
            <a:chOff x="1021" y="1337"/>
            <a:chExt cx="1035" cy="1058"/>
          </a:xfrm>
        </p:grpSpPr>
        <p:grpSp>
          <p:nvGrpSpPr>
            <p:cNvPr id="21509" name="Group 5">
              <a:extLst>
                <a:ext uri="{FF2B5EF4-FFF2-40B4-BE49-F238E27FC236}">
                  <a16:creationId xmlns:a16="http://schemas.microsoft.com/office/drawing/2014/main" id="{8C911BD7-DCFC-4DDD-A064-C064EFBE1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7" y="1337"/>
              <a:ext cx="445" cy="783"/>
              <a:chOff x="659" y="1833"/>
              <a:chExt cx="299" cy="526"/>
            </a:xfrm>
          </p:grpSpPr>
          <p:sp>
            <p:nvSpPr>
              <p:cNvPr id="21511" name="Freeform 6">
                <a:extLst>
                  <a:ext uri="{FF2B5EF4-FFF2-40B4-BE49-F238E27FC236}">
                    <a16:creationId xmlns:a16="http://schemas.microsoft.com/office/drawing/2014/main" id="{60F0B271-DCCC-427D-A6C7-E8E2339C6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" y="1941"/>
                <a:ext cx="143" cy="418"/>
              </a:xfrm>
              <a:custGeom>
                <a:avLst/>
                <a:gdLst>
                  <a:gd name="T0" fmla="*/ 143 w 143"/>
                  <a:gd name="T1" fmla="*/ 0 h 418"/>
                  <a:gd name="T2" fmla="*/ 143 w 143"/>
                  <a:gd name="T3" fmla="*/ 263 h 418"/>
                  <a:gd name="T4" fmla="*/ 0 w 143"/>
                  <a:gd name="T5" fmla="*/ 418 h 418"/>
                  <a:gd name="T6" fmla="*/ 0 60000 65536"/>
                  <a:gd name="T7" fmla="*/ 0 60000 65536"/>
                  <a:gd name="T8" fmla="*/ 0 60000 65536"/>
                  <a:gd name="T9" fmla="*/ 0 w 143"/>
                  <a:gd name="T10" fmla="*/ 0 h 418"/>
                  <a:gd name="T11" fmla="*/ 143 w 143"/>
                  <a:gd name="T12" fmla="*/ 418 h 4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3" h="418">
                    <a:moveTo>
                      <a:pt x="143" y="0"/>
                    </a:moveTo>
                    <a:lnTo>
                      <a:pt x="143" y="263"/>
                    </a:lnTo>
                    <a:lnTo>
                      <a:pt x="0" y="41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12" name="Line 7">
                <a:extLst>
                  <a:ext uri="{FF2B5EF4-FFF2-40B4-BE49-F238E27FC236}">
                    <a16:creationId xmlns:a16="http://schemas.microsoft.com/office/drawing/2014/main" id="{2B1783AD-3056-4836-AE76-A778583D2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2204"/>
                <a:ext cx="156" cy="1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13" name="Line 8">
                <a:extLst>
                  <a:ext uri="{FF2B5EF4-FFF2-40B4-BE49-F238E27FC236}">
                    <a16:creationId xmlns:a16="http://schemas.microsoft.com/office/drawing/2014/main" id="{F64D3C86-60E8-48BA-BF38-F4520C974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9" y="2060"/>
                <a:ext cx="29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14" name="Oval 9">
                <a:extLst>
                  <a:ext uri="{FF2B5EF4-FFF2-40B4-BE49-F238E27FC236}">
                    <a16:creationId xmlns:a16="http://schemas.microsoft.com/office/drawing/2014/main" id="{4501863F-6D31-4E10-AF14-E4EFB157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" y="1833"/>
                <a:ext cx="155" cy="1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10" name="Rectangle 10">
              <a:extLst>
                <a:ext uri="{FF2B5EF4-FFF2-40B4-BE49-F238E27FC236}">
                  <a16:creationId xmlns:a16="http://schemas.microsoft.com/office/drawing/2014/main" id="{DF2517AB-CA81-4C91-BC09-F06C18EB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2165"/>
              <a:ext cx="10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Passenger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46263E-144B-49B8-9F70-5E76B89DF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6354EB5-A004-4966-A4F9-AB1F0FA37C0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092450" y="1295400"/>
            <a:ext cx="559435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altLang="en-US"/>
              <a:t>A use case represents a class of functionality provided by the system as an event flow.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A use case consists of:</a:t>
            </a:r>
          </a:p>
          <a:p>
            <a:pPr eaLnBrk="1" hangingPunct="1"/>
            <a:r>
              <a:rPr lang="en-US" altLang="en-US"/>
              <a:t>Unique name</a:t>
            </a:r>
          </a:p>
          <a:p>
            <a:pPr eaLnBrk="1" hangingPunct="1"/>
            <a:r>
              <a:rPr lang="en-US" altLang="en-US"/>
              <a:t>Participating actors</a:t>
            </a:r>
          </a:p>
          <a:p>
            <a:pPr eaLnBrk="1" hangingPunct="1"/>
            <a:r>
              <a:rPr lang="en-US" altLang="en-US"/>
              <a:t>Entry conditions</a:t>
            </a:r>
          </a:p>
          <a:p>
            <a:pPr eaLnBrk="1" hangingPunct="1"/>
            <a:r>
              <a:rPr lang="en-US" altLang="en-US"/>
              <a:t>Flow of events</a:t>
            </a:r>
          </a:p>
          <a:p>
            <a:pPr eaLnBrk="1" hangingPunct="1"/>
            <a:r>
              <a:rPr lang="en-US" altLang="en-US"/>
              <a:t>Exit conditions</a:t>
            </a:r>
          </a:p>
          <a:p>
            <a:pPr eaLnBrk="1" hangingPunct="1"/>
            <a:r>
              <a:rPr lang="en-US" altLang="en-US"/>
              <a:t>Special requirements</a:t>
            </a:r>
            <a:endParaRPr lang="en-US" altLang="en-US" sz="2400"/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91BE4098-8544-4EDF-83ED-BD8103D0E177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2505075"/>
            <a:ext cx="2555875" cy="1168400"/>
            <a:chOff x="2212" y="1949"/>
            <a:chExt cx="1082" cy="495"/>
          </a:xfrm>
        </p:grpSpPr>
        <p:sp>
          <p:nvSpPr>
            <p:cNvPr id="22533" name="Oval 5">
              <a:extLst>
                <a:ext uri="{FF2B5EF4-FFF2-40B4-BE49-F238E27FC236}">
                  <a16:creationId xmlns:a16="http://schemas.microsoft.com/office/drawing/2014/main" id="{2C815431-428E-40A1-BD39-C74429BB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949"/>
              <a:ext cx="753" cy="32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34" name="Rectangle 6">
              <a:extLst>
                <a:ext uri="{FF2B5EF4-FFF2-40B4-BE49-F238E27FC236}">
                  <a16:creationId xmlns:a16="http://schemas.microsoft.com/office/drawing/2014/main" id="{2A6F755B-F9AE-4D8E-9AD9-D880EEA8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289"/>
              <a:ext cx="10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000000"/>
                  </a:solidFill>
                  <a:latin typeface="Courier" charset="0"/>
                </a:rPr>
                <a:t>PurchaseTicket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819E36-3D4D-4E42-BF5B-BAF995CF4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Diagram: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6B2C9D-0D15-4684-9DA3-9A3EACB840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/>
              <a:t>Name:</a:t>
            </a:r>
            <a:r>
              <a:rPr lang="en-US" altLang="en-US" sz="2000"/>
              <a:t> </a:t>
            </a:r>
            <a:r>
              <a:rPr lang="en-US" altLang="en-US" sz="2000">
                <a:latin typeface="Courier" charset="0"/>
              </a:rPr>
              <a:t>Purchase ticket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i="1"/>
              <a:t>Participating actor:</a:t>
            </a:r>
            <a:r>
              <a:rPr lang="en-US" altLang="en-US" sz="2000"/>
              <a:t> </a:t>
            </a:r>
            <a:r>
              <a:rPr lang="en-US" altLang="en-US" sz="2000">
                <a:latin typeface="Courier" charset="0"/>
              </a:rPr>
              <a:t>Passenger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i="1"/>
              <a:t>Entry condition:</a:t>
            </a:r>
            <a:r>
              <a:rPr lang="en-US" altLang="en-US" sz="2000"/>
              <a:t> </a:t>
            </a:r>
          </a:p>
          <a:p>
            <a:pPr eaLnBrk="1" hangingPunct="1"/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standing in front of ticket distributor.</a:t>
            </a:r>
          </a:p>
          <a:p>
            <a:pPr eaLnBrk="1" hangingPunct="1"/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has sufficient money to purchase ticket.</a:t>
            </a:r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i="1"/>
              <a:t>Exit condition:</a:t>
            </a:r>
          </a:p>
          <a:p>
            <a:pPr eaLnBrk="1" hangingPunct="1"/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has ticket.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9A43526-78AB-43B7-9BB5-99D1C56A844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i="1"/>
              <a:t>Event flow:</a:t>
            </a: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1. </a:t>
            </a:r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selects the number of zones to be traveled.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2. Distributor displays the amount due.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3. </a:t>
            </a:r>
            <a:r>
              <a:rPr lang="en-US" altLang="en-US" sz="2000">
                <a:latin typeface="Courier" charset="0"/>
              </a:rPr>
              <a:t>Passenger</a:t>
            </a:r>
            <a:r>
              <a:rPr lang="en-US" altLang="en-US" sz="2000"/>
              <a:t> inserts money, of at least the amount due.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4. Distributor returns change.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5. Distributor issues ticket.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endParaRPr lang="en-US" altLang="en-US" sz="2000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4F78022A-DDF5-44D2-9D33-1AD0C8B3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4833938"/>
            <a:ext cx="3032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</a:rPr>
              <a:t>Anything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en-US" sz="2800">
                <a:solidFill>
                  <a:srgbClr val="FF0000"/>
                </a:solidFill>
                <a:latin typeface="Helvetica" panose="020B0604020202020204" pitchFamily="34" charset="0"/>
              </a:rPr>
              <a:t>missing</a:t>
            </a:r>
            <a:r>
              <a:rPr lang="en-US" altLang="en-US">
                <a:solidFill>
                  <a:srgbClr val="FF0000"/>
                </a:solidFill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CB522F1A-D2C0-42A8-8F11-9833083B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5570538"/>
            <a:ext cx="3152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rgbClr val="FF0000"/>
                </a:solidFill>
                <a:latin typeface="Helvetica" panose="020B0604020202020204" pitchFamily="34" charset="0"/>
              </a:rPr>
              <a:t>Exceptional cases!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Words>1866</Words>
  <Application>Microsoft Office PowerPoint</Application>
  <PresentationFormat>On-screen Show (4:3)</PresentationFormat>
  <Paragraphs>453</Paragraphs>
  <Slides>45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</vt:lpstr>
      <vt:lpstr>Helvetica</vt:lpstr>
      <vt:lpstr>Times New Roman</vt:lpstr>
      <vt:lpstr>Office Theme</vt:lpstr>
      <vt:lpstr>Visio</vt:lpstr>
      <vt:lpstr>Object Oriented Programming  CS F213</vt:lpstr>
      <vt:lpstr>PowerPoint Presentation</vt:lpstr>
      <vt:lpstr>What is UML?</vt:lpstr>
      <vt:lpstr>Basic Modeling Steps</vt:lpstr>
      <vt:lpstr>UML Diagrams</vt:lpstr>
      <vt:lpstr>Use Case Diagrams</vt:lpstr>
      <vt:lpstr>Actors</vt:lpstr>
      <vt:lpstr>Use Case</vt:lpstr>
      <vt:lpstr>Use Case Diagram: Example</vt:lpstr>
      <vt:lpstr>The &lt;&lt;extends&gt;&gt; Relationship</vt:lpstr>
      <vt:lpstr>The &lt;&lt;includes&gt;&gt; Relationship</vt:lpstr>
      <vt:lpstr>Use Cases are useful to…</vt:lpstr>
      <vt:lpstr>Use Case Diagrams: Summary</vt:lpstr>
      <vt:lpstr>Class Diagrams</vt:lpstr>
      <vt:lpstr>Class Diagram Perspectives</vt:lpstr>
      <vt:lpstr>Classes – Not Just for Code</vt:lpstr>
      <vt:lpstr>Instances</vt:lpstr>
      <vt:lpstr>UML Class Notation</vt:lpstr>
      <vt:lpstr>UML Class Notation</vt:lpstr>
      <vt:lpstr>Binary Association</vt:lpstr>
      <vt:lpstr>Unary Association</vt:lpstr>
      <vt:lpstr>Aggregation</vt:lpstr>
      <vt:lpstr>Composition</vt:lpstr>
      <vt:lpstr>Inheritance</vt:lpstr>
      <vt:lpstr>UML Multiplicities</vt:lpstr>
      <vt:lpstr>UML Class Example</vt:lpstr>
      <vt:lpstr>Association Details</vt:lpstr>
      <vt:lpstr>Interaction Diagrams</vt:lpstr>
      <vt:lpstr>Sequence Diagram Format</vt:lpstr>
      <vt:lpstr>Sequence Diagram : Destruction</vt:lpstr>
      <vt:lpstr>Sequence Diagram : Timing</vt:lpstr>
      <vt:lpstr>Sequence Example: Alarm System</vt:lpstr>
      <vt:lpstr>Sequence Diagram Example</vt:lpstr>
      <vt:lpstr>State Transition Diagrams</vt:lpstr>
      <vt:lpstr>State Representation</vt:lpstr>
      <vt:lpstr>Notation for States</vt:lpstr>
      <vt:lpstr>Simple Transition Example</vt:lpstr>
      <vt:lpstr>More Simple State Examples</vt:lpstr>
      <vt:lpstr>State Transition Example</vt:lpstr>
      <vt:lpstr>State Charts – Local Variables</vt:lpstr>
      <vt:lpstr>Example: Use case diagrams</vt:lpstr>
      <vt:lpstr>Example : Class diagrams</vt:lpstr>
      <vt:lpstr>Example: Sequence diagram</vt:lpstr>
      <vt:lpstr>Example: State diagrams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993</cp:revision>
  <dcterms:created xsi:type="dcterms:W3CDTF">2011-09-14T09:42:05Z</dcterms:created>
  <dcterms:modified xsi:type="dcterms:W3CDTF">2020-12-20T08:50:38Z</dcterms:modified>
</cp:coreProperties>
</file>