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4048" r:id="rId2"/>
  </p:sldMasterIdLst>
  <p:notesMasterIdLst>
    <p:notesMasterId r:id="rId22"/>
  </p:notesMasterIdLst>
  <p:handoutMasterIdLst>
    <p:handoutMasterId r:id="rId23"/>
  </p:handoutMasterIdLst>
  <p:sldIdLst>
    <p:sldId id="324" r:id="rId3"/>
    <p:sldId id="795" r:id="rId4"/>
    <p:sldId id="800" r:id="rId5"/>
    <p:sldId id="801" r:id="rId6"/>
    <p:sldId id="772" r:id="rId7"/>
    <p:sldId id="813" r:id="rId8"/>
    <p:sldId id="777" r:id="rId9"/>
    <p:sldId id="773" r:id="rId10"/>
    <p:sldId id="805" r:id="rId11"/>
    <p:sldId id="806" r:id="rId12"/>
    <p:sldId id="812" r:id="rId13"/>
    <p:sldId id="808" r:id="rId14"/>
    <p:sldId id="818" r:id="rId15"/>
    <p:sldId id="819" r:id="rId16"/>
    <p:sldId id="809" r:id="rId17"/>
    <p:sldId id="778" r:id="rId18"/>
    <p:sldId id="815" r:id="rId19"/>
    <p:sldId id="816" r:id="rId20"/>
    <p:sldId id="797"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6600"/>
    <a:srgbClr val="001848"/>
    <a:srgbClr val="000066"/>
    <a:srgbClr val="048648"/>
    <a:srgbClr val="FF0000"/>
    <a:srgbClr val="3333FF"/>
    <a:srgbClr val="FF00FF"/>
    <a:srgbClr val="F610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3728" autoAdjust="0"/>
  </p:normalViewPr>
  <p:slideViewPr>
    <p:cSldViewPr>
      <p:cViewPr varScale="1">
        <p:scale>
          <a:sx n="62" d="100"/>
          <a:sy n="62" d="100"/>
        </p:scale>
        <p:origin x="1400" y="44"/>
      </p:cViewPr>
      <p:guideLst>
        <p:guide orient="horz" pos="2160"/>
        <p:guide pos="2880"/>
      </p:guideLst>
    </p:cSldViewPr>
  </p:slideViewPr>
  <p:outlineViewPr>
    <p:cViewPr>
      <p:scale>
        <a:sx n="33" d="100"/>
        <a:sy n="33" d="100"/>
      </p:scale>
      <p:origin x="0" y="2166"/>
    </p:cViewPr>
  </p:outlineViewPr>
  <p:notesTextViewPr>
    <p:cViewPr>
      <p:scale>
        <a:sx n="100" d="100"/>
        <a:sy n="100" d="100"/>
      </p:scale>
      <p:origin x="0" y="0"/>
    </p:cViewPr>
  </p:notesTextViewPr>
  <p:sorterViewPr>
    <p:cViewPr>
      <p:scale>
        <a:sx n="100" d="100"/>
        <a:sy n="100" d="100"/>
      </p:scale>
      <p:origin x="0" y="-451"/>
    </p:cViewPr>
  </p:sorterViewPr>
  <p:notesViewPr>
    <p:cSldViewPr>
      <p:cViewPr varScale="1">
        <p:scale>
          <a:sx n="55" d="100"/>
          <a:sy n="55" d="100"/>
        </p:scale>
        <p:origin x="-28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0026021-772A-482D-9CCA-BAA73A96282F}" type="datetimeFigureOut">
              <a:rPr lang="en-US" smtClean="0"/>
              <a:pPr/>
              <a:t>5/21/2022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8B5F1E-2B57-4BE6-8548-E73A13A505EB}"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2DA821C-DA88-45D3-BCB8-7D633D10B804}" type="datetimeFigureOut">
              <a:rPr lang="en-IN"/>
              <a:pPr>
                <a:defRPr/>
              </a:pPr>
              <a:t>21-05-2022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772904F-0523-4FC1-B30D-78F3FD905A3A}" type="slidenum">
              <a:rPr lang="en-IN"/>
              <a:pPr>
                <a:defRPr/>
              </a:pPr>
              <a:t>‹#›</a:t>
            </a:fld>
            <a:endParaRPr lang="en-IN"/>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772904F-0523-4FC1-B30D-78F3FD905A3A}" type="slidenum">
              <a:rPr lang="en-IN" smtClean="0"/>
              <a:pPr>
                <a:defRPr/>
              </a:pPr>
              <a:t>5</a:t>
            </a:fld>
            <a:endParaRPr lang="en-IN"/>
          </a:p>
        </p:txBody>
      </p:sp>
      <p:sp>
        <p:nvSpPr>
          <p:cNvPr id="5" name="Footer Placeholder 4"/>
          <p:cNvSpPr>
            <a:spLocks noGrp="1"/>
          </p:cNvSpPr>
          <p:nvPr>
            <p:ph type="ftr" sz="quarter" idx="11"/>
          </p:nvPr>
        </p:nvSpPr>
        <p:spPr/>
        <p:txBody>
          <a:bodyPr/>
          <a:lstStyle/>
          <a:p>
            <a:pPr>
              <a:defRPr/>
            </a:pPr>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772904F-0523-4FC1-B30D-78F3FD905A3A}" type="slidenum">
              <a:rPr lang="en-IN" smtClean="0"/>
              <a:pPr>
                <a:defRPr/>
              </a:pPr>
              <a:t>8</a:t>
            </a:fld>
            <a:endParaRPr lang="en-IN"/>
          </a:p>
        </p:txBody>
      </p:sp>
      <p:sp>
        <p:nvSpPr>
          <p:cNvPr id="5" name="Footer Placeholder 4"/>
          <p:cNvSpPr>
            <a:spLocks noGrp="1"/>
          </p:cNvSpPr>
          <p:nvPr>
            <p:ph type="ftr" sz="quarter" idx="11"/>
          </p:nvPr>
        </p:nvSpPr>
        <p:spPr/>
        <p:txBody>
          <a:bodyPr/>
          <a:lstStyle/>
          <a:p>
            <a:pPr>
              <a:defRPr/>
            </a:pPr>
            <a:endParaRPr lang="en-IN"/>
          </a:p>
        </p:txBody>
      </p:sp>
    </p:spTree>
    <p:extLst>
      <p:ext uri="{BB962C8B-B14F-4D97-AF65-F5344CB8AC3E}">
        <p14:creationId xmlns:p14="http://schemas.microsoft.com/office/powerpoint/2010/main" val="3529081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4"/>
          </p:nvPr>
        </p:nvSpPr>
        <p:spPr/>
        <p:txBody>
          <a:bodyPr/>
          <a:lstStyle/>
          <a:p>
            <a:pPr>
              <a:defRPr/>
            </a:pPr>
            <a:endParaRPr lang="en-IN"/>
          </a:p>
        </p:txBody>
      </p:sp>
      <p:sp>
        <p:nvSpPr>
          <p:cNvPr id="5" name="Slide Number Placeholder 4"/>
          <p:cNvSpPr>
            <a:spLocks noGrp="1"/>
          </p:cNvSpPr>
          <p:nvPr>
            <p:ph type="sldNum" sz="quarter" idx="5"/>
          </p:nvPr>
        </p:nvSpPr>
        <p:spPr/>
        <p:txBody>
          <a:bodyPr/>
          <a:lstStyle/>
          <a:p>
            <a:pPr>
              <a:defRPr/>
            </a:pPr>
            <a:fld id="{8772904F-0523-4FC1-B30D-78F3FD905A3A}" type="slidenum">
              <a:rPr lang="en-IN" smtClean="0"/>
              <a:pPr>
                <a:defRPr/>
              </a:pPr>
              <a:t>16</a:t>
            </a:fld>
            <a:endParaRPr lang="en-IN"/>
          </a:p>
        </p:txBody>
      </p:sp>
    </p:spTree>
    <p:extLst>
      <p:ext uri="{BB962C8B-B14F-4D97-AF65-F5344CB8AC3E}">
        <p14:creationId xmlns:p14="http://schemas.microsoft.com/office/powerpoint/2010/main" val="5708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7-Jan-18</a:t>
            </a: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en-US"/>
              <a:t>MEL ZG621      VLSI Design</a:t>
            </a:r>
            <a:endParaRPr lang="en-IN"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9673E88A-2C4D-4C18-8CFE-1706BBCE9A44}" type="slidenum">
              <a:rPr lang="en-IN"/>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7-Jan-18</a:t>
            </a:r>
          </a:p>
        </p:txBody>
      </p:sp>
      <p:sp>
        <p:nvSpPr>
          <p:cNvPr id="8" name="Footer Placeholder 7"/>
          <p:cNvSpPr>
            <a:spLocks noGrp="1"/>
          </p:cNvSpPr>
          <p:nvPr>
            <p:ph type="ftr" sz="quarter" idx="11"/>
          </p:nvPr>
        </p:nvSpPr>
        <p:spPr/>
        <p:txBody>
          <a:bodyPr/>
          <a:lstStyle/>
          <a:p>
            <a:r>
              <a:rPr lang="en-US"/>
              <a:t>MEL ZG621      VLSI Design</a:t>
            </a:r>
          </a:p>
        </p:txBody>
      </p:sp>
      <p:sp>
        <p:nvSpPr>
          <p:cNvPr id="9" name="Slide Number Placeholder 8"/>
          <p:cNvSpPr>
            <a:spLocks noGrp="1"/>
          </p:cNvSpPr>
          <p:nvPr>
            <p:ph type="sldNum" sz="quarter" idx="12"/>
          </p:nvPr>
        </p:nvSpPr>
        <p:spPr/>
        <p:txBody>
          <a:bodyPr/>
          <a:lstStyle/>
          <a:p>
            <a:fld id="{0C78693E-C050-4C2F-B4C9-827DE921CA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7-Jan-18</a:t>
            </a:r>
          </a:p>
        </p:txBody>
      </p:sp>
      <p:sp>
        <p:nvSpPr>
          <p:cNvPr id="4" name="Footer Placeholder 3"/>
          <p:cNvSpPr>
            <a:spLocks noGrp="1"/>
          </p:cNvSpPr>
          <p:nvPr>
            <p:ph type="ftr" sz="quarter" idx="11"/>
          </p:nvPr>
        </p:nvSpPr>
        <p:spPr/>
        <p:txBody>
          <a:bodyPr/>
          <a:lstStyle/>
          <a:p>
            <a:r>
              <a:rPr lang="en-US"/>
              <a:t>MEL ZG621      VLSI Design</a:t>
            </a:r>
          </a:p>
        </p:txBody>
      </p:sp>
      <p:sp>
        <p:nvSpPr>
          <p:cNvPr id="5" name="Slide Number Placeholder 4"/>
          <p:cNvSpPr>
            <a:spLocks noGrp="1"/>
          </p:cNvSpPr>
          <p:nvPr>
            <p:ph type="sldNum" sz="quarter" idx="12"/>
          </p:nvPr>
        </p:nvSpPr>
        <p:spPr/>
        <p:txBody>
          <a:bodyPr/>
          <a:lstStyle/>
          <a:p>
            <a:fld id="{0C78693E-C050-4C2F-B4C9-827DE921CA8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7-Jan-18</a:t>
            </a:r>
          </a:p>
        </p:txBody>
      </p:sp>
      <p:sp>
        <p:nvSpPr>
          <p:cNvPr id="3" name="Footer Placeholder 2"/>
          <p:cNvSpPr>
            <a:spLocks noGrp="1"/>
          </p:cNvSpPr>
          <p:nvPr>
            <p:ph type="ftr" sz="quarter" idx="11"/>
          </p:nvPr>
        </p:nvSpPr>
        <p:spPr/>
        <p:txBody>
          <a:bodyPr/>
          <a:lstStyle/>
          <a:p>
            <a:r>
              <a:rPr lang="en-US"/>
              <a:t>MEL ZG621      VLSI Design</a:t>
            </a:r>
          </a:p>
        </p:txBody>
      </p:sp>
      <p:sp>
        <p:nvSpPr>
          <p:cNvPr id="4" name="Slide Number Placeholder 3"/>
          <p:cNvSpPr>
            <a:spLocks noGrp="1"/>
          </p:cNvSpPr>
          <p:nvPr>
            <p:ph type="sldNum" sz="quarter" idx="12"/>
          </p:nvPr>
        </p:nvSpPr>
        <p:spPr/>
        <p:txBody>
          <a:bodyPr/>
          <a:lstStyle/>
          <a:p>
            <a:fld id="{0C78693E-C050-4C2F-B4C9-827DE921CA89}"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7-Jan-18</a:t>
            </a:r>
          </a:p>
        </p:txBody>
      </p:sp>
      <p:sp>
        <p:nvSpPr>
          <p:cNvPr id="6" name="Footer Placeholder 5"/>
          <p:cNvSpPr>
            <a:spLocks noGrp="1"/>
          </p:cNvSpPr>
          <p:nvPr>
            <p:ph type="ftr" sz="quarter" idx="11"/>
          </p:nvPr>
        </p:nvSpPr>
        <p:spPr/>
        <p:txBody>
          <a:bodyPr/>
          <a:lstStyle/>
          <a:p>
            <a:r>
              <a:rPr lang="en-US"/>
              <a:t>MEL ZG621      VLSI Design</a:t>
            </a:r>
          </a:p>
        </p:txBody>
      </p:sp>
      <p:sp>
        <p:nvSpPr>
          <p:cNvPr id="7" name="Slide Number Placeholder 6"/>
          <p:cNvSpPr>
            <a:spLocks noGrp="1"/>
          </p:cNvSpPr>
          <p:nvPr>
            <p:ph type="sldNum" sz="quarter" idx="12"/>
          </p:nvPr>
        </p:nvSpPr>
        <p:spPr/>
        <p:txBody>
          <a:bodyPr/>
          <a:lstStyle/>
          <a:p>
            <a:fld id="{0C78693E-C050-4C2F-B4C9-827DE921CA89}"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7-Jan-18</a:t>
            </a:r>
          </a:p>
        </p:txBody>
      </p:sp>
      <p:sp>
        <p:nvSpPr>
          <p:cNvPr id="6" name="Footer Placeholder 5"/>
          <p:cNvSpPr>
            <a:spLocks noGrp="1"/>
          </p:cNvSpPr>
          <p:nvPr>
            <p:ph type="ftr" sz="quarter" idx="11"/>
          </p:nvPr>
        </p:nvSpPr>
        <p:spPr/>
        <p:txBody>
          <a:bodyPr/>
          <a:lstStyle/>
          <a:p>
            <a:r>
              <a:rPr lang="en-US"/>
              <a:t>MEL ZG621      VLSI Design</a:t>
            </a:r>
          </a:p>
        </p:txBody>
      </p:sp>
      <p:sp>
        <p:nvSpPr>
          <p:cNvPr id="7" name="Slide Number Placeholder 6"/>
          <p:cNvSpPr>
            <a:spLocks noGrp="1"/>
          </p:cNvSpPr>
          <p:nvPr>
            <p:ph type="sldNum" sz="quarter" idx="12"/>
          </p:nvPr>
        </p:nvSpPr>
        <p:spPr/>
        <p:txBody>
          <a:bodyPr/>
          <a:lstStyle/>
          <a:p>
            <a:fld id="{0C78693E-C050-4C2F-B4C9-827DE921CA89}"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7-Jan-18</a:t>
            </a:r>
          </a:p>
        </p:txBody>
      </p:sp>
      <p:sp>
        <p:nvSpPr>
          <p:cNvPr id="5" name="Footer Placeholder 4"/>
          <p:cNvSpPr>
            <a:spLocks noGrp="1"/>
          </p:cNvSpPr>
          <p:nvPr>
            <p:ph type="ftr" sz="quarter" idx="11"/>
          </p:nvPr>
        </p:nvSpPr>
        <p:spPr/>
        <p:txBody>
          <a:bodyPr/>
          <a:lstStyle/>
          <a:p>
            <a:r>
              <a:rPr lang="en-US"/>
              <a:t>MEL ZG621      VLSI Design</a:t>
            </a:r>
          </a:p>
        </p:txBody>
      </p:sp>
      <p:sp>
        <p:nvSpPr>
          <p:cNvPr id="6" name="Slide Number Placeholder 5"/>
          <p:cNvSpPr>
            <a:spLocks noGrp="1"/>
          </p:cNvSpPr>
          <p:nvPr>
            <p:ph type="sldNum" sz="quarter" idx="12"/>
          </p:nvPr>
        </p:nvSpPr>
        <p:spPr/>
        <p:txBody>
          <a:bodyPr/>
          <a:lstStyle/>
          <a:p>
            <a:fld id="{0C78693E-C050-4C2F-B4C9-827DE921CA89}"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7-Jan-18</a:t>
            </a:r>
          </a:p>
        </p:txBody>
      </p:sp>
      <p:sp>
        <p:nvSpPr>
          <p:cNvPr id="5" name="Footer Placeholder 4"/>
          <p:cNvSpPr>
            <a:spLocks noGrp="1"/>
          </p:cNvSpPr>
          <p:nvPr>
            <p:ph type="ftr" sz="quarter" idx="11"/>
          </p:nvPr>
        </p:nvSpPr>
        <p:spPr/>
        <p:txBody>
          <a:bodyPr/>
          <a:lstStyle/>
          <a:p>
            <a:r>
              <a:rPr lang="en-US"/>
              <a:t>MEL ZG621      VLSI Design</a:t>
            </a:r>
          </a:p>
        </p:txBody>
      </p:sp>
      <p:sp>
        <p:nvSpPr>
          <p:cNvPr id="6" name="Slide Number Placeholder 5"/>
          <p:cNvSpPr>
            <a:spLocks noGrp="1"/>
          </p:cNvSpPr>
          <p:nvPr>
            <p:ph type="sldNum" sz="quarter" idx="12"/>
          </p:nvPr>
        </p:nvSpPr>
        <p:spPr/>
        <p:txBody>
          <a:bodyPr/>
          <a:lstStyle/>
          <a:p>
            <a:fld id="{0C78693E-C050-4C2F-B4C9-827DE921CA8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8" descr="BITS_university_logo_whitevert.png"/>
          <p:cNvPicPr>
            <a:picLocks noChangeAspect="1"/>
          </p:cNvPicPr>
          <p:nvPr userDrawn="1"/>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8" name="TextBox 7"/>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Dubai Campus</a:t>
            </a:r>
          </a:p>
        </p:txBody>
      </p:sp>
      <p:sp>
        <p:nvSpPr>
          <p:cNvPr id="2" name="Title 1"/>
          <p:cNvSpPr>
            <a:spLocks noGrp="1"/>
          </p:cNvSpPr>
          <p:nvPr>
            <p:ph type="title"/>
          </p:nvPr>
        </p:nvSpPr>
        <p:spPr>
          <a:xfrm>
            <a:off x="2514600" y="3810000"/>
            <a:ext cx="6019800" cy="1524000"/>
          </a:xfrm>
        </p:spPr>
        <p:txBody>
          <a:bodyPr>
            <a:noAutofit/>
          </a:bodyPr>
          <a:lstStyle>
            <a:lvl1pPr algn="l">
              <a:lnSpc>
                <a:spcPts val="4000"/>
              </a:lnSpc>
              <a:defRPr sz="4400" baseline="0">
                <a:solidFill>
                  <a:schemeClr val="bg1"/>
                </a:solidFill>
              </a:defRPr>
            </a:lvl1p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Vertical Text">
    <p:spTree>
      <p:nvGrpSpPr>
        <p:cNvPr id="1" name=""/>
        <p:cNvGrpSpPr/>
        <p:nvPr/>
      </p:nvGrpSpPr>
      <p:grpSpPr>
        <a:xfrm>
          <a:off x="0" y="0"/>
          <a:ext cx="0" cy="0"/>
          <a:chOff x="0" y="0"/>
          <a:chExt cx="0" cy="0"/>
        </a:xfrm>
      </p:grpSpPr>
      <p:grpSp>
        <p:nvGrpSpPr>
          <p:cNvPr id="2" name="Group 6"/>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4" name="Group 13"/>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3"/>
          <p:cNvSpPr>
            <a:spLocks noGrp="1"/>
          </p:cNvSpPr>
          <p:nvPr>
            <p:ph type="dt" sz="half" idx="11"/>
          </p:nvPr>
        </p:nvSpPr>
        <p:spPr>
          <a:xfrm>
            <a:off x="0" y="6496441"/>
            <a:ext cx="2133600" cy="365125"/>
          </a:xfrm>
        </p:spPr>
        <p:txBody>
          <a:bodyPr/>
          <a:lstStyle>
            <a:lvl1pPr algn="l">
              <a:defRPr sz="1200" smtClean="0">
                <a:solidFill>
                  <a:srgbClr val="FF0000"/>
                </a:solidFill>
                <a:latin typeface="Arial" pitchFamily="34" charset="0"/>
                <a:cs typeface="Arial" pitchFamily="34" charset="0"/>
              </a:defRPr>
            </a:lvl1pPr>
          </a:lstStyle>
          <a:p>
            <a:pPr>
              <a:defRPr/>
            </a:pPr>
            <a:r>
              <a:rPr lang="en-US"/>
              <a:t>IMTRONICS_2021</a:t>
            </a:r>
            <a:endParaRPr lang="en-US" dirty="0"/>
          </a:p>
        </p:txBody>
      </p:sp>
      <p:sp>
        <p:nvSpPr>
          <p:cNvPr id="15" name="Slide Number Placeholder 5"/>
          <p:cNvSpPr>
            <a:spLocks noGrp="1"/>
          </p:cNvSpPr>
          <p:nvPr>
            <p:ph type="sldNum" sz="quarter" idx="12"/>
          </p:nvPr>
        </p:nvSpPr>
        <p:spPr>
          <a:xfrm>
            <a:off x="7668344" y="6492875"/>
            <a:ext cx="1269504" cy="365125"/>
          </a:xfrm>
          <a:prstGeom prst="rect">
            <a:avLst/>
          </a:prstGeom>
        </p:spPr>
        <p:txBody>
          <a:bodyPr/>
          <a:lstStyle>
            <a:lvl1pPr algn="r">
              <a:defRPr sz="1200" dirty="0" smtClean="0">
                <a:solidFill>
                  <a:srgbClr val="FF0000"/>
                </a:solidFill>
                <a:latin typeface="Arial" pitchFamily="34" charset="0"/>
                <a:cs typeface="Arial" pitchFamily="34" charset="0"/>
              </a:defRPr>
            </a:lvl1pPr>
          </a:lstStyle>
          <a:p>
            <a:pPr>
              <a:defRPr/>
            </a:pPr>
            <a:r>
              <a:rPr lang="en-US" dirty="0"/>
              <a:t>Slide No.</a:t>
            </a:r>
            <a:fld id="{309B52BF-4C69-45B7-A57D-859EC3D30203}" type="slidenum">
              <a:rPr lang="en-US"/>
              <a:pPr>
                <a:defRPr/>
              </a:pPr>
              <a:t>‹#›</a:t>
            </a:fld>
            <a:endParaRPr lang="en-US" dirty="0"/>
          </a:p>
        </p:txBody>
      </p:sp>
      <p:sp>
        <p:nvSpPr>
          <p:cNvPr id="16" name="Footer Placeholder 4"/>
          <p:cNvSpPr>
            <a:spLocks noGrp="1"/>
          </p:cNvSpPr>
          <p:nvPr>
            <p:ph type="ftr" sz="quarter" idx="13"/>
          </p:nvPr>
        </p:nvSpPr>
        <p:spPr>
          <a:xfrm>
            <a:off x="2627784" y="6492875"/>
            <a:ext cx="4952256" cy="365125"/>
          </a:xfrm>
          <a:prstGeom prst="rect">
            <a:avLst/>
          </a:prstGeom>
        </p:spPr>
        <p:txBody>
          <a:bodyPr/>
          <a:lstStyle>
            <a:lvl1pPr algn="ctr">
              <a:defRPr sz="1200" dirty="0" smtClean="0">
                <a:solidFill>
                  <a:srgbClr val="FF0000"/>
                </a:solidFill>
                <a:latin typeface="Arial" pitchFamily="34" charset="0"/>
                <a:cs typeface="Arial" pitchFamily="34" charset="0"/>
              </a:defRPr>
            </a:lvl1pPr>
          </a:lstStyle>
          <a:p>
            <a:pPr>
              <a:defRPr/>
            </a:pPr>
            <a:r>
              <a:rPr lang="en-US"/>
              <a:t>MEL ZG621      VLSI Design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227A6-E2B9-4C63-91E4-7B58CA3773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61B957-0F3E-43B9-A57C-84BDCD049F21}"/>
              </a:ext>
            </a:extLst>
          </p:cNvPr>
          <p:cNvSpPr>
            <a:spLocks noGrp="1"/>
          </p:cNvSpPr>
          <p:nvPr>
            <p:ph type="dt" sz="half" idx="10"/>
          </p:nvPr>
        </p:nvSpPr>
        <p:spPr/>
        <p:txBody>
          <a:bodyPr/>
          <a:lstStyle/>
          <a:p>
            <a:pPr>
              <a:defRPr/>
            </a:pPr>
            <a:r>
              <a:rPr lang="en-US"/>
              <a:t>7-Jan-18</a:t>
            </a:r>
            <a:endParaRPr lang="en-IN"/>
          </a:p>
        </p:txBody>
      </p:sp>
      <p:sp>
        <p:nvSpPr>
          <p:cNvPr id="4" name="Footer Placeholder 3">
            <a:extLst>
              <a:ext uri="{FF2B5EF4-FFF2-40B4-BE49-F238E27FC236}">
                <a16:creationId xmlns:a16="http://schemas.microsoft.com/office/drawing/2014/main" id="{396C414B-29E4-498B-B2DA-FE2F58F77E62}"/>
              </a:ext>
            </a:extLst>
          </p:cNvPr>
          <p:cNvSpPr>
            <a:spLocks noGrp="1"/>
          </p:cNvSpPr>
          <p:nvPr>
            <p:ph type="ftr" sz="quarter" idx="11"/>
          </p:nvPr>
        </p:nvSpPr>
        <p:spPr/>
        <p:txBody>
          <a:bodyPr/>
          <a:lstStyle/>
          <a:p>
            <a:pPr>
              <a:defRPr/>
            </a:pPr>
            <a:r>
              <a:rPr lang="en-US"/>
              <a:t>MEL ZG621      VLSI Design</a:t>
            </a:r>
            <a:endParaRPr lang="en-US" dirty="0"/>
          </a:p>
        </p:txBody>
      </p:sp>
    </p:spTree>
    <p:extLst>
      <p:ext uri="{BB962C8B-B14F-4D97-AF65-F5344CB8AC3E}">
        <p14:creationId xmlns:p14="http://schemas.microsoft.com/office/powerpoint/2010/main" val="590382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Vertical Text">
    <p:spTree>
      <p:nvGrpSpPr>
        <p:cNvPr id="1" name=""/>
        <p:cNvGrpSpPr/>
        <p:nvPr/>
      </p:nvGrpSpPr>
      <p:grpSpPr>
        <a:xfrm>
          <a:off x="0" y="0"/>
          <a:ext cx="0" cy="0"/>
          <a:chOff x="0" y="0"/>
          <a:chExt cx="0" cy="0"/>
        </a:xfrm>
      </p:grpSpPr>
      <p:grpSp>
        <p:nvGrpSpPr>
          <p:cNvPr id="2" name="Group 6"/>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4" name="Group 13"/>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3"/>
          <p:cNvSpPr>
            <a:spLocks noGrp="1"/>
          </p:cNvSpPr>
          <p:nvPr>
            <p:ph type="dt" sz="half" idx="11"/>
          </p:nvPr>
        </p:nvSpPr>
        <p:spPr>
          <a:xfrm>
            <a:off x="467544" y="6492875"/>
            <a:ext cx="2133600" cy="365125"/>
          </a:xfrm>
        </p:spPr>
        <p:txBody>
          <a:bodyPr/>
          <a:lstStyle>
            <a:lvl1pPr algn="l">
              <a:defRPr sz="1200" smtClean="0">
                <a:solidFill>
                  <a:srgbClr val="FF0000"/>
                </a:solidFill>
                <a:latin typeface="Arial" pitchFamily="34" charset="0"/>
                <a:cs typeface="Arial" pitchFamily="34" charset="0"/>
              </a:defRPr>
            </a:lvl1pPr>
          </a:lstStyle>
          <a:p>
            <a:pPr>
              <a:defRPr/>
            </a:pPr>
            <a:r>
              <a:rPr lang="en-US"/>
              <a:t>7-Jan-18</a:t>
            </a:r>
            <a:endParaRPr lang="en-US" dirty="0"/>
          </a:p>
        </p:txBody>
      </p:sp>
      <p:sp>
        <p:nvSpPr>
          <p:cNvPr id="15" name="Slide Number Placeholder 5"/>
          <p:cNvSpPr>
            <a:spLocks noGrp="1"/>
          </p:cNvSpPr>
          <p:nvPr>
            <p:ph type="sldNum" sz="quarter" idx="12"/>
          </p:nvPr>
        </p:nvSpPr>
        <p:spPr>
          <a:xfrm>
            <a:off x="7668344" y="6492875"/>
            <a:ext cx="1269504" cy="365125"/>
          </a:xfrm>
          <a:prstGeom prst="rect">
            <a:avLst/>
          </a:prstGeom>
        </p:spPr>
        <p:txBody>
          <a:bodyPr/>
          <a:lstStyle>
            <a:lvl1pPr algn="r">
              <a:defRPr sz="1200" dirty="0" smtClean="0">
                <a:solidFill>
                  <a:srgbClr val="FF0000"/>
                </a:solidFill>
                <a:latin typeface="Arial" pitchFamily="34" charset="0"/>
                <a:cs typeface="Arial" pitchFamily="34" charset="0"/>
              </a:defRPr>
            </a:lvl1pPr>
          </a:lstStyle>
          <a:p>
            <a:pPr>
              <a:defRPr/>
            </a:pPr>
            <a:r>
              <a:rPr lang="en-US" dirty="0"/>
              <a:t>Slide No.</a:t>
            </a:r>
            <a:fld id="{309B52BF-4C69-45B7-A57D-859EC3D30203}" type="slidenum">
              <a:rPr lang="en-US"/>
              <a:pPr>
                <a:defRPr/>
              </a:pPr>
              <a:t>‹#›</a:t>
            </a:fld>
            <a:endParaRPr lang="en-US" dirty="0"/>
          </a:p>
        </p:txBody>
      </p:sp>
      <p:sp>
        <p:nvSpPr>
          <p:cNvPr id="16" name="Footer Placeholder 4"/>
          <p:cNvSpPr>
            <a:spLocks noGrp="1"/>
          </p:cNvSpPr>
          <p:nvPr>
            <p:ph type="ftr" sz="quarter" idx="13"/>
          </p:nvPr>
        </p:nvSpPr>
        <p:spPr>
          <a:xfrm>
            <a:off x="2627784" y="6492875"/>
            <a:ext cx="4952256" cy="365125"/>
          </a:xfrm>
          <a:prstGeom prst="rect">
            <a:avLst/>
          </a:prstGeom>
        </p:spPr>
        <p:txBody>
          <a:bodyPr/>
          <a:lstStyle>
            <a:lvl1pPr algn="ctr">
              <a:defRPr sz="1200" dirty="0" smtClean="0">
                <a:solidFill>
                  <a:srgbClr val="FF0000"/>
                </a:solidFill>
                <a:latin typeface="Arial" pitchFamily="34" charset="0"/>
                <a:cs typeface="Arial" pitchFamily="34" charset="0"/>
              </a:defRPr>
            </a:lvl1pPr>
          </a:lstStyle>
          <a:p>
            <a:pPr>
              <a:defRPr/>
            </a:pPr>
            <a:r>
              <a:rPr lang="en-US"/>
              <a:t>MEL ZG621      VLSI Design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7-Jan-18</a:t>
            </a:r>
          </a:p>
        </p:txBody>
      </p:sp>
      <p:sp>
        <p:nvSpPr>
          <p:cNvPr id="5" name="Footer Placeholder 4"/>
          <p:cNvSpPr>
            <a:spLocks noGrp="1"/>
          </p:cNvSpPr>
          <p:nvPr>
            <p:ph type="ftr" sz="quarter" idx="11"/>
          </p:nvPr>
        </p:nvSpPr>
        <p:spPr/>
        <p:txBody>
          <a:bodyPr/>
          <a:lstStyle/>
          <a:p>
            <a:r>
              <a:rPr lang="en-US"/>
              <a:t>MEL ZG621      VLSI Design</a:t>
            </a:r>
          </a:p>
        </p:txBody>
      </p:sp>
      <p:sp>
        <p:nvSpPr>
          <p:cNvPr id="6" name="Slide Number Placeholder 5"/>
          <p:cNvSpPr>
            <a:spLocks noGrp="1"/>
          </p:cNvSpPr>
          <p:nvPr>
            <p:ph type="sldNum" sz="quarter" idx="12"/>
          </p:nvPr>
        </p:nvSpPr>
        <p:spPr/>
        <p:txBody>
          <a:bodyPr/>
          <a:lstStyle/>
          <a:p>
            <a:fld id="{0C78693E-C050-4C2F-B4C9-827DE921CA8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7-Jan-18</a:t>
            </a:r>
          </a:p>
        </p:txBody>
      </p:sp>
      <p:sp>
        <p:nvSpPr>
          <p:cNvPr id="5" name="Footer Placeholder 4"/>
          <p:cNvSpPr>
            <a:spLocks noGrp="1"/>
          </p:cNvSpPr>
          <p:nvPr>
            <p:ph type="ftr" sz="quarter" idx="11"/>
          </p:nvPr>
        </p:nvSpPr>
        <p:spPr/>
        <p:txBody>
          <a:bodyPr/>
          <a:lstStyle/>
          <a:p>
            <a:r>
              <a:rPr lang="en-US"/>
              <a:t>MEL ZG621      VLSI Design</a:t>
            </a:r>
          </a:p>
        </p:txBody>
      </p:sp>
      <p:sp>
        <p:nvSpPr>
          <p:cNvPr id="6" name="Slide Number Placeholder 5"/>
          <p:cNvSpPr>
            <a:spLocks noGrp="1"/>
          </p:cNvSpPr>
          <p:nvPr>
            <p:ph type="sldNum" sz="quarter" idx="12"/>
          </p:nvPr>
        </p:nvSpPr>
        <p:spPr/>
        <p:txBody>
          <a:bodyPr/>
          <a:lstStyle/>
          <a:p>
            <a:fld id="{0C78693E-C050-4C2F-B4C9-827DE921CA8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7-Jan-18</a:t>
            </a:r>
          </a:p>
        </p:txBody>
      </p:sp>
      <p:sp>
        <p:nvSpPr>
          <p:cNvPr id="5" name="Footer Placeholder 4"/>
          <p:cNvSpPr>
            <a:spLocks noGrp="1"/>
          </p:cNvSpPr>
          <p:nvPr>
            <p:ph type="ftr" sz="quarter" idx="11"/>
          </p:nvPr>
        </p:nvSpPr>
        <p:spPr/>
        <p:txBody>
          <a:bodyPr/>
          <a:lstStyle/>
          <a:p>
            <a:r>
              <a:rPr lang="en-US"/>
              <a:t>MEL ZG621      VLSI Design</a:t>
            </a:r>
          </a:p>
        </p:txBody>
      </p:sp>
      <p:sp>
        <p:nvSpPr>
          <p:cNvPr id="6" name="Slide Number Placeholder 5"/>
          <p:cNvSpPr>
            <a:spLocks noGrp="1"/>
          </p:cNvSpPr>
          <p:nvPr>
            <p:ph type="sldNum" sz="quarter" idx="12"/>
          </p:nvPr>
        </p:nvSpPr>
        <p:spPr/>
        <p:txBody>
          <a:bodyPr/>
          <a:lstStyle/>
          <a:p>
            <a:fld id="{0C78693E-C050-4C2F-B4C9-827DE921CA8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7-Jan-18</a:t>
            </a:r>
          </a:p>
        </p:txBody>
      </p:sp>
      <p:sp>
        <p:nvSpPr>
          <p:cNvPr id="6" name="Footer Placeholder 5"/>
          <p:cNvSpPr>
            <a:spLocks noGrp="1"/>
          </p:cNvSpPr>
          <p:nvPr>
            <p:ph type="ftr" sz="quarter" idx="11"/>
          </p:nvPr>
        </p:nvSpPr>
        <p:spPr/>
        <p:txBody>
          <a:bodyPr/>
          <a:lstStyle/>
          <a:p>
            <a:r>
              <a:rPr lang="en-US"/>
              <a:t>MEL ZG621      VLSI Design</a:t>
            </a:r>
          </a:p>
        </p:txBody>
      </p:sp>
      <p:sp>
        <p:nvSpPr>
          <p:cNvPr id="7" name="Slide Number Placeholder 6"/>
          <p:cNvSpPr>
            <a:spLocks noGrp="1"/>
          </p:cNvSpPr>
          <p:nvPr>
            <p:ph type="sldNum" sz="quarter" idx="12"/>
          </p:nvPr>
        </p:nvSpPr>
        <p:spPr/>
        <p:txBody>
          <a:bodyPr/>
          <a:lstStyle/>
          <a:p>
            <a:fld id="{0C78693E-C050-4C2F-B4C9-827DE921CA8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IN"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11560" y="6492875"/>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a:t>7-Jan-18</a:t>
            </a:r>
            <a:endParaRPr lang="en-IN"/>
          </a:p>
        </p:txBody>
      </p:sp>
      <p:sp>
        <p:nvSpPr>
          <p:cNvPr id="5" name="Footer Placeholder 4"/>
          <p:cNvSpPr>
            <a:spLocks noGrp="1"/>
          </p:cNvSpPr>
          <p:nvPr>
            <p:ph type="ftr" sz="quarter" idx="3"/>
          </p:nvPr>
        </p:nvSpPr>
        <p:spPr>
          <a:xfrm>
            <a:off x="2915816" y="6492875"/>
            <a:ext cx="4952256" cy="365125"/>
          </a:xfrm>
          <a:prstGeom prst="rect">
            <a:avLst/>
          </a:prstGeom>
        </p:spPr>
        <p:txBody>
          <a:bodyPr/>
          <a:lstStyle>
            <a:lvl1pPr algn="ctr">
              <a:defRPr sz="1200" dirty="0" smtClean="0">
                <a:solidFill>
                  <a:srgbClr val="FF0000"/>
                </a:solidFill>
                <a:latin typeface="Arial" pitchFamily="34" charset="0"/>
                <a:cs typeface="Arial" pitchFamily="34" charset="0"/>
              </a:defRPr>
            </a:lvl1pPr>
          </a:lstStyle>
          <a:p>
            <a:pPr>
              <a:defRPr/>
            </a:pPr>
            <a:r>
              <a:rPr lang="en-US"/>
              <a:t>MEL ZG621      VLSI Design</a:t>
            </a:r>
            <a:endParaRPr lang="en-US" dirty="0"/>
          </a:p>
        </p:txBody>
      </p:sp>
    </p:spTree>
  </p:cSld>
  <p:clrMap bg1="lt1" tx1="dk1" bg2="lt2" tx2="dk2" accent1="accent1" accent2="accent2" accent3="accent3" accent4="accent4" accent5="accent5" accent6="accent6" hlink="hlink" folHlink="folHlink"/>
  <p:sldLayoutIdLst>
    <p:sldLayoutId id="2147484035" r:id="rId1"/>
    <p:sldLayoutId id="2147484044" r:id="rId2"/>
    <p:sldLayoutId id="2147484047" r:id="rId3"/>
    <p:sldLayoutId id="2147484061" r:id="rId4"/>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7-Jan-18</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MEL ZG621      VLSI Design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78693E-C050-4C2F-B4C9-827DE921CA8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060"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 id="2147484059"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ieeexplore.ieee.org/abstract/document/6287164" TargetMode="External"/><Relationship Id="rId7" Type="http://schemas.openxmlformats.org/officeDocument/2006/relationships/hyperlink" Target="https://www.ysoft.com/en/mfxmobile" TargetMode="External"/><Relationship Id="rId2" Type="http://schemas.openxmlformats.org/officeDocument/2006/relationships/hyperlink" Target="https://ieeexplore.ieee.org/abstract/document/8728399" TargetMode="External"/><Relationship Id="rId1" Type="http://schemas.openxmlformats.org/officeDocument/2006/relationships/slideLayout" Target="../slideLayouts/slideLayout3.xml"/><Relationship Id="rId6" Type="http://schemas.openxmlformats.org/officeDocument/2006/relationships/hyperlink" Target="https://en.wikipedia.org/wiki/MIFARE" TargetMode="External"/><Relationship Id="rId5" Type="http://schemas.openxmlformats.org/officeDocument/2006/relationships/hyperlink" Target="https://www.researchgate.net/profile/Nabeel-Ali-10/publication/322862382_Attendance_and_Information_System_Using_RFID_and_Web-Based_Application_for_Academic_Sector/links/5a733cf7aca2720bc0dbb3aa/Attendance-and-Information-System-Using-RFID-and-Web-Based-Application-for-Academic-Sector.pdf" TargetMode="External"/><Relationship Id="rId4" Type="http://schemas.openxmlformats.org/officeDocument/2006/relationships/hyperlink" Target="https://ieeexplore.ieee.org/abstract/document/6417619"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1691680" y="3501008"/>
            <a:ext cx="7056784" cy="2808312"/>
          </a:xfrm>
        </p:spPr>
        <p:txBody>
          <a:bodyPr/>
          <a:lstStyle/>
          <a:p>
            <a:pPr algn="ctr"/>
            <a:br>
              <a:rPr lang="en-US" sz="2800" b="1" i="0" dirty="0">
                <a:solidFill>
                  <a:srgbClr val="FFFF00"/>
                </a:solidFill>
                <a:effectLst/>
                <a:latin typeface="Arial" panose="020B0604020202020204" pitchFamily="34" charset="0"/>
                <a:cs typeface="Arial" panose="020B0604020202020204" pitchFamily="34" charset="0"/>
              </a:rPr>
            </a:br>
            <a:br>
              <a:rPr lang="en-US" sz="2800" b="1" i="0" dirty="0">
                <a:solidFill>
                  <a:srgbClr val="FFFF00"/>
                </a:solidFill>
                <a:effectLst/>
                <a:latin typeface="Arial" panose="020B0604020202020204" pitchFamily="34" charset="0"/>
                <a:cs typeface="Arial" panose="020B0604020202020204" pitchFamily="34" charset="0"/>
              </a:rPr>
            </a:br>
            <a:r>
              <a:rPr lang="en-US" sz="2400" b="1" dirty="0">
                <a:solidFill>
                  <a:srgbClr val="FFFF00"/>
                </a:solidFill>
                <a:effectLst/>
                <a:latin typeface="Arial" panose="020B0604020202020204" pitchFamily="34" charset="0"/>
                <a:ea typeface="Times New Roman" panose="02020603050405020304" pitchFamily="18" charset="0"/>
                <a:cs typeface="Arial" panose="020B0604020202020204" pitchFamily="34" charset="0"/>
              </a:rPr>
              <a:t>Automation and Optimization of Hostel Mess</a:t>
            </a:r>
            <a:br>
              <a:rPr lang="en-US" sz="2800" b="1" dirty="0">
                <a:solidFill>
                  <a:srgbClr val="FFFF00"/>
                </a:solidFill>
                <a:effectLst/>
                <a:latin typeface="Arial" panose="020B0604020202020204" pitchFamily="34" charset="0"/>
                <a:ea typeface="Times New Roman" panose="02020603050405020304" pitchFamily="18" charset="0"/>
                <a:cs typeface="Arial" panose="020B0604020202020204" pitchFamily="34" charset="0"/>
              </a:rPr>
            </a:br>
            <a:r>
              <a:rPr lang="en-US" sz="2800" b="1" dirty="0">
                <a:solidFill>
                  <a:srgbClr val="009900"/>
                </a:solidFill>
                <a:effectLst/>
                <a:latin typeface="Arial" panose="020B0604020202020204" pitchFamily="34" charset="0"/>
                <a:ea typeface="Times New Roman" panose="02020603050405020304" pitchFamily="18" charset="0"/>
                <a:cs typeface="Arial" panose="020B0604020202020204" pitchFamily="34" charset="0"/>
              </a:rPr>
              <a:t>Presented </a:t>
            </a:r>
            <a:r>
              <a:rPr lang="en-US" sz="2400" b="1" dirty="0">
                <a:solidFill>
                  <a:srgbClr val="009900"/>
                </a:solidFill>
              </a:rPr>
              <a:t>By</a:t>
            </a:r>
            <a:br>
              <a:rPr lang="en-US" sz="2400" b="1" dirty="0">
                <a:solidFill>
                  <a:srgbClr val="009900"/>
                </a:solidFill>
              </a:rPr>
            </a:br>
            <a:r>
              <a:rPr lang="en-US" sz="2400" b="1" dirty="0">
                <a:solidFill>
                  <a:srgbClr val="009900"/>
                </a:solidFill>
              </a:rPr>
              <a:t>  SURYANARAYANA KRISHNAN</a:t>
            </a:r>
            <a:br>
              <a:rPr lang="en-US" sz="1600" b="1" dirty="0"/>
            </a:br>
            <a:br>
              <a:rPr lang="en-US" sz="3200" dirty="0">
                <a:solidFill>
                  <a:schemeClr val="accent1">
                    <a:lumMod val="20000"/>
                    <a:lumOff val="80000"/>
                  </a:schemeClr>
                </a:solidFill>
                <a:latin typeface="Arial Rounded MT Bold" panose="020F0704030504030204" pitchFamily="34" charset="0"/>
              </a:rPr>
            </a:br>
            <a:br>
              <a:rPr lang="en-US" sz="3200" b="1" dirty="0">
                <a:solidFill>
                  <a:srgbClr val="F610CA"/>
                </a:solidFill>
              </a:rPr>
            </a:br>
            <a:br>
              <a:rPr lang="en-US" sz="3200" dirty="0">
                <a:solidFill>
                  <a:srgbClr val="F610CA"/>
                </a:solidFill>
              </a:rPr>
            </a:br>
            <a:endParaRPr lang="en-US"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AA6E62-B463-49ED-A0A7-3ED70D48D9A4}"/>
              </a:ext>
            </a:extLst>
          </p:cNvPr>
          <p:cNvSpPr txBox="1"/>
          <p:nvPr/>
        </p:nvSpPr>
        <p:spPr>
          <a:xfrm>
            <a:off x="2627784" y="764704"/>
            <a:ext cx="5328592" cy="523220"/>
          </a:xfrm>
          <a:prstGeom prst="rect">
            <a:avLst/>
          </a:prstGeom>
          <a:noFill/>
        </p:spPr>
        <p:txBody>
          <a:bodyPr wrap="square" rtlCol="0">
            <a:spAutoFit/>
          </a:bodyPr>
          <a:lstStyle/>
          <a:p>
            <a:r>
              <a:rPr lang="en-US" sz="2800" b="1" dirty="0">
                <a:solidFill>
                  <a:srgbClr val="009900"/>
                </a:solidFill>
                <a:latin typeface="Arial" pitchFamily="34" charset="0"/>
                <a:cs typeface="Arial" pitchFamily="34" charset="0"/>
              </a:rPr>
              <a:t>Proposed Methodology</a:t>
            </a:r>
            <a:endParaRPr lang="en-US" sz="2800" dirty="0">
              <a:solidFill>
                <a:srgbClr val="009900"/>
              </a:solidFill>
              <a:latin typeface="Arial" pitchFamily="34" charset="0"/>
              <a:cs typeface="Arial" pitchFamily="34" charset="0"/>
            </a:endParaRPr>
          </a:p>
        </p:txBody>
      </p:sp>
      <p:pic>
        <p:nvPicPr>
          <p:cNvPr id="2" name="Picture 1">
            <a:extLst>
              <a:ext uri="{FF2B5EF4-FFF2-40B4-BE49-F238E27FC236}">
                <a16:creationId xmlns:a16="http://schemas.microsoft.com/office/drawing/2014/main" id="{BB859F76-491C-9256-31BA-C3FCA4100E50}"/>
              </a:ext>
            </a:extLst>
          </p:cNvPr>
          <p:cNvPicPr>
            <a:picLocks noChangeAspect="1"/>
          </p:cNvPicPr>
          <p:nvPr/>
        </p:nvPicPr>
        <p:blipFill>
          <a:blip r:embed="rId2"/>
          <a:stretch>
            <a:fillRect/>
          </a:stretch>
        </p:blipFill>
        <p:spPr>
          <a:xfrm>
            <a:off x="1691680" y="1484784"/>
            <a:ext cx="4989844" cy="4853740"/>
          </a:xfrm>
          <a:prstGeom prst="rect">
            <a:avLst/>
          </a:prstGeom>
        </p:spPr>
      </p:pic>
    </p:spTree>
    <p:extLst>
      <p:ext uri="{BB962C8B-B14F-4D97-AF65-F5344CB8AC3E}">
        <p14:creationId xmlns:p14="http://schemas.microsoft.com/office/powerpoint/2010/main" val="40549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ext Placeholder 1">
            <a:extLst>
              <a:ext uri="{FF2B5EF4-FFF2-40B4-BE49-F238E27FC236}">
                <a16:creationId xmlns:a16="http://schemas.microsoft.com/office/drawing/2014/main" id="{68C756B9-A76A-4BC8-95D1-CE52231D180A}"/>
              </a:ext>
            </a:extLst>
          </p:cNvPr>
          <p:cNvSpPr>
            <a:spLocks noGrp="1"/>
          </p:cNvSpPr>
          <p:nvPr>
            <p:ph type="body" orient="vert" idx="1"/>
          </p:nvPr>
        </p:nvSpPr>
        <p:spPr>
          <a:xfrm rot="16200000">
            <a:off x="2375756" y="-603448"/>
            <a:ext cx="4392488" cy="8136904"/>
          </a:xfrm>
        </p:spPr>
        <p:txBody>
          <a:bodyPr/>
          <a:lstStyle/>
          <a:p>
            <a:pPr marL="0" indent="0">
              <a:lnSpc>
                <a:spcPct val="150000"/>
              </a:lnSpc>
              <a:buNone/>
            </a:pPr>
            <a:r>
              <a:rPr lang="en-US" sz="1800" b="1" spc="25" dirty="0">
                <a:solidFill>
                  <a:schemeClr val="tx2">
                    <a:lumMod val="50000"/>
                  </a:schemeClr>
                </a:solidFill>
                <a:effectLst/>
                <a:latin typeface="Verdana" panose="020B0604030504040204" pitchFamily="34" charset="0"/>
                <a:ea typeface="Verdana" panose="020B0604030504040204" pitchFamily="34" charset="0"/>
              </a:rPr>
              <a:t>1)HARDWARE</a:t>
            </a:r>
            <a:endParaRPr lang="en-US" sz="1800" b="1" dirty="0">
              <a:solidFill>
                <a:schemeClr val="tx2">
                  <a:lumMod val="50000"/>
                </a:schemeClr>
              </a:solidFill>
              <a:latin typeface="Verdana" panose="020B0604030504040204" pitchFamily="34" charset="0"/>
              <a:ea typeface="Verdana" panose="020B0604030504040204" pitchFamily="34" charset="0"/>
            </a:endParaRPr>
          </a:p>
          <a:p>
            <a:pPr marL="0" indent="0" algn="just">
              <a:lnSpc>
                <a:spcPct val="150000"/>
              </a:lnSpc>
              <a:buNone/>
            </a:pPr>
            <a:endParaRPr lang="en-US" sz="1800" dirty="0">
              <a:solidFill>
                <a:schemeClr val="tx2">
                  <a:lumMod val="50000"/>
                </a:schemeClr>
              </a:solidFill>
              <a:effectLst/>
              <a:latin typeface="Verdana" panose="020B0604030504040204" pitchFamily="34" charset="0"/>
              <a:ea typeface="Verdana" panose="020B0604030504040204" pitchFamily="34" charset="0"/>
            </a:endParaRPr>
          </a:p>
          <a:p>
            <a:pPr marL="0" indent="0" algn="just">
              <a:lnSpc>
                <a:spcPct val="150000"/>
              </a:lnSpc>
              <a:buNone/>
            </a:pPr>
            <a:r>
              <a:rPr lang="en-US" sz="1800" b="1" spc="25" dirty="0">
                <a:solidFill>
                  <a:schemeClr val="tx2">
                    <a:lumMod val="50000"/>
                  </a:schemeClr>
                </a:solidFill>
                <a:effectLst/>
                <a:latin typeface="Verdana" panose="020B0604030504040204" pitchFamily="34" charset="0"/>
                <a:ea typeface="Verdana" panose="020B0604030504040204" pitchFamily="34" charset="0"/>
              </a:rPr>
              <a:t>1.1)MFX READER</a:t>
            </a:r>
          </a:p>
          <a:p>
            <a:pPr algn="just">
              <a:lnSpc>
                <a:spcPct val="150000"/>
              </a:lnSpc>
              <a:buFont typeface="Wingdings" panose="05000000000000000000" pitchFamily="2" charset="2"/>
              <a:buChar char="Ø"/>
            </a:pPr>
            <a:r>
              <a:rPr lang="en-US" sz="1800" spc="25" dirty="0">
                <a:solidFill>
                  <a:schemeClr val="tx2">
                    <a:lumMod val="50000"/>
                  </a:schemeClr>
                </a:solidFill>
                <a:effectLst/>
                <a:latin typeface="Verdana" panose="020B0604030504040204" pitchFamily="34" charset="0"/>
                <a:ea typeface="Verdana" panose="020B0604030504040204" pitchFamily="34" charset="0"/>
              </a:rPr>
              <a:t>Through the user's cell phone, this truly contactless reader validates safe identity (Android or iOS).</a:t>
            </a:r>
            <a:r>
              <a:rPr lang="en-US" sz="1800" b="1" spc="25" dirty="0">
                <a:solidFill>
                  <a:schemeClr val="tx2">
                    <a:lumMod val="50000"/>
                  </a:schemeClr>
                </a:solidFill>
                <a:effectLst/>
                <a:latin typeface="Verdana" panose="020B0604030504040204" pitchFamily="34" charset="0"/>
                <a:ea typeface="Verdana" panose="020B0604030504040204" pitchFamily="34" charset="0"/>
              </a:rPr>
              <a:t> </a:t>
            </a:r>
          </a:p>
          <a:p>
            <a:pPr marL="0" indent="0" algn="just">
              <a:lnSpc>
                <a:spcPct val="150000"/>
              </a:lnSpc>
              <a:buNone/>
            </a:pPr>
            <a:r>
              <a:rPr lang="en-US" sz="1800" b="1" spc="25" dirty="0">
                <a:solidFill>
                  <a:schemeClr val="tx2">
                    <a:lumMod val="50000"/>
                  </a:schemeClr>
                </a:solidFill>
                <a:effectLst/>
                <a:latin typeface="Verdana" panose="020B0604030504040204" pitchFamily="34" charset="0"/>
                <a:ea typeface="Verdana" panose="020B0604030504040204" pitchFamily="34" charset="0"/>
              </a:rPr>
              <a:t>1.2) STUDENT ID CARD</a:t>
            </a:r>
          </a:p>
          <a:p>
            <a:pPr algn="just">
              <a:lnSpc>
                <a:spcPct val="150000"/>
              </a:lnSpc>
              <a:buFont typeface="Wingdings" panose="05000000000000000000" pitchFamily="2" charset="2"/>
              <a:buChar char="Ø"/>
            </a:pPr>
            <a:r>
              <a:rPr lang="en-US" sz="1800" spc="25" dirty="0">
                <a:solidFill>
                  <a:schemeClr val="tx2">
                    <a:lumMod val="50000"/>
                  </a:schemeClr>
                </a:solidFill>
                <a:effectLst/>
                <a:latin typeface="Verdana" panose="020B0604030504040204" pitchFamily="34" charset="0"/>
                <a:ea typeface="Verdana" panose="020B0604030504040204" pitchFamily="34" charset="0"/>
              </a:rPr>
              <a:t>Student of id cards of Bits </a:t>
            </a:r>
            <a:r>
              <a:rPr lang="en-US" sz="1800" spc="25" dirty="0" err="1">
                <a:solidFill>
                  <a:schemeClr val="tx2">
                    <a:lumMod val="50000"/>
                  </a:schemeClr>
                </a:solidFill>
                <a:effectLst/>
                <a:latin typeface="Verdana" panose="020B0604030504040204" pitchFamily="34" charset="0"/>
                <a:ea typeface="Verdana" panose="020B0604030504040204" pitchFamily="34" charset="0"/>
              </a:rPr>
              <a:t>Pilani</a:t>
            </a:r>
            <a:r>
              <a:rPr lang="en-US" sz="1800" spc="25" dirty="0">
                <a:solidFill>
                  <a:schemeClr val="tx2">
                    <a:lumMod val="50000"/>
                  </a:schemeClr>
                </a:solidFill>
                <a:effectLst/>
                <a:latin typeface="Verdana" panose="020B0604030504040204" pitchFamily="34" charset="0"/>
                <a:ea typeface="Verdana" panose="020B0604030504040204" pitchFamily="34" charset="0"/>
              </a:rPr>
              <a:t> use MIFARE technology for various purposes such as log in/out of library, smart printer etc. ID cards can also store money for using the smart printer and other campus expenses.</a:t>
            </a:r>
            <a:endParaRPr lang="en-US" dirty="0"/>
          </a:p>
        </p:txBody>
      </p:sp>
    </p:spTree>
    <p:extLst>
      <p:ext uri="{BB962C8B-B14F-4D97-AF65-F5344CB8AC3E}">
        <p14:creationId xmlns:p14="http://schemas.microsoft.com/office/powerpoint/2010/main" val="1592210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4EED8C-AAAA-4A41-A210-59854ED80084}"/>
              </a:ext>
            </a:extLst>
          </p:cNvPr>
          <p:cNvSpPr txBox="1"/>
          <p:nvPr/>
        </p:nvSpPr>
        <p:spPr>
          <a:xfrm>
            <a:off x="359532" y="1340768"/>
            <a:ext cx="8424936" cy="5632311"/>
          </a:xfrm>
          <a:prstGeom prst="rect">
            <a:avLst/>
          </a:prstGeom>
          <a:noFill/>
        </p:spPr>
        <p:txBody>
          <a:bodyPr wrap="square" rtlCol="0">
            <a:spAutoFit/>
          </a:bodyPr>
          <a:lstStyle/>
          <a:p>
            <a:pPr algn="just">
              <a:lnSpc>
                <a:spcPct val="150000"/>
              </a:lnSpc>
            </a:pPr>
            <a:r>
              <a:rPr lang="en-US" b="1" spc="25" dirty="0">
                <a:solidFill>
                  <a:srgbClr val="001848"/>
                </a:solidFill>
                <a:latin typeface="Verdana" panose="020B0604030504040204" pitchFamily="34" charset="0"/>
                <a:ea typeface="Verdana" panose="020B0604030504040204" pitchFamily="34" charset="0"/>
                <a:cs typeface="Arial" pitchFamily="34" charset="0"/>
              </a:rPr>
              <a:t>2) </a:t>
            </a:r>
            <a:r>
              <a:rPr lang="en-US" b="1" spc="25" dirty="0">
                <a:solidFill>
                  <a:srgbClr val="001848"/>
                </a:solidFill>
                <a:effectLst/>
                <a:latin typeface="Verdana" panose="020B0604030504040204" pitchFamily="34" charset="0"/>
                <a:ea typeface="Verdana" panose="020B0604030504040204" pitchFamily="34" charset="0"/>
              </a:rPr>
              <a:t>SOFTWARE</a:t>
            </a:r>
            <a:endParaRPr lang="en-US" b="1" spc="25" dirty="0">
              <a:solidFill>
                <a:srgbClr val="001848"/>
              </a:solidFill>
              <a:latin typeface="Verdana" panose="020B0604030504040204" pitchFamily="34" charset="0"/>
              <a:ea typeface="Verdana" panose="020B0604030504040204" pitchFamily="34" charset="0"/>
              <a:cs typeface="Arial" pitchFamily="34" charset="0"/>
            </a:endParaRPr>
          </a:p>
          <a:p>
            <a:pPr algn="just">
              <a:lnSpc>
                <a:spcPct val="150000"/>
              </a:lnSpc>
            </a:pPr>
            <a:r>
              <a:rPr lang="en-US" b="1" spc="25" dirty="0">
                <a:solidFill>
                  <a:srgbClr val="001848"/>
                </a:solidFill>
                <a:effectLst/>
                <a:latin typeface="Verdana" panose="020B0604030504040204" pitchFamily="34" charset="0"/>
                <a:ea typeface="Verdana" panose="020B0604030504040204" pitchFamily="34" charset="0"/>
              </a:rPr>
              <a:t>2.1) WEB SERVER</a:t>
            </a:r>
          </a:p>
          <a:p>
            <a:pPr marL="285750" indent="-285750" algn="just">
              <a:lnSpc>
                <a:spcPct val="150000"/>
              </a:lnSpc>
              <a:buFont typeface="Wingdings" panose="05000000000000000000" pitchFamily="2" charset="2"/>
              <a:buChar char="Ø"/>
            </a:pPr>
            <a:r>
              <a:rPr lang="en-US" spc="25" dirty="0">
                <a:solidFill>
                  <a:srgbClr val="001848"/>
                </a:solidFill>
                <a:effectLst/>
                <a:latin typeface="Verdana" panose="020B0604030504040204" pitchFamily="34" charset="0"/>
                <a:ea typeface="Verdana" panose="020B0604030504040204" pitchFamily="34" charset="0"/>
              </a:rPr>
              <a:t>The word "web server" refers to technology (application) that aids in the distribution of publicly accessible content via the Internet. It facilitates web site functioning by accepting requests from the user's browser and replying with HTML documents (Web pages) and files. </a:t>
            </a:r>
          </a:p>
          <a:p>
            <a:pPr marL="285750" indent="-285750" algn="just">
              <a:lnSpc>
                <a:spcPct val="150000"/>
              </a:lnSpc>
              <a:buFont typeface="Wingdings" panose="05000000000000000000" pitchFamily="2" charset="2"/>
              <a:buChar char="Ø"/>
            </a:pPr>
            <a:r>
              <a:rPr lang="en-US" spc="25" dirty="0">
                <a:solidFill>
                  <a:srgbClr val="001848"/>
                </a:solidFill>
                <a:effectLst/>
                <a:latin typeface="Verdana" panose="020B0604030504040204" pitchFamily="34" charset="0"/>
                <a:ea typeface="Verdana" panose="020B0604030504040204" pitchFamily="34" charset="0"/>
                <a:cs typeface="Times New Roman" panose="02020603050405020304" pitchFamily="18" charset="0"/>
              </a:rPr>
              <a:t> The data collector module, a database, and the graphical user interface (GUI) pages that enable online interactions with system users to enable the system's dynamic capabilities using CSS and JAVASCRIPT compose the web server.</a:t>
            </a:r>
            <a:endParaRPr lang="en-US" dirty="0">
              <a:solidFill>
                <a:srgbClr val="001848"/>
              </a:solidFill>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50000"/>
              </a:lnSpc>
            </a:pPr>
            <a:r>
              <a:rPr lang="en-US" spc="25" dirty="0">
                <a:solidFill>
                  <a:srgbClr val="001848"/>
                </a:solidFill>
                <a:effectLst/>
                <a:latin typeface="Verdana" panose="020B0604030504040204" pitchFamily="34" charset="0"/>
                <a:ea typeface="Verdana" panose="020B0604030504040204" pitchFamily="34" charset="0"/>
              </a:rPr>
              <a:t>. </a:t>
            </a:r>
            <a:r>
              <a:rPr lang="en-US" spc="25" dirty="0">
                <a:solidFill>
                  <a:srgbClr val="001848"/>
                </a:solidFill>
                <a:effectLst/>
                <a:latin typeface="Verdana" panose="020B0604030504040204" pitchFamily="34" charset="0"/>
                <a:ea typeface="Verdana" panose="020B0604030504040204" pitchFamily="34" charset="0"/>
                <a:cs typeface="Times New Roman" panose="02020603050405020304" pitchFamily="18" charset="0"/>
              </a:rPr>
              <a:t> </a:t>
            </a:r>
          </a:p>
          <a:p>
            <a:pPr marL="228600" algn="just"/>
            <a:endParaRPr lang="en-US" dirty="0">
              <a:solidFill>
                <a:srgbClr val="001848"/>
              </a:solidFill>
              <a:effectLst/>
              <a:latin typeface="Verdana" panose="020B0604030504040204" pitchFamily="34" charset="0"/>
              <a:ea typeface="Verdana" panose="020B0604030504040204" pitchFamily="34" charset="0"/>
              <a:cs typeface="Times New Roman" panose="02020603050405020304" pitchFamily="18" charset="0"/>
            </a:endParaRPr>
          </a:p>
          <a:p>
            <a:endParaRPr lang="en-US" b="1" u="sng" spc="25" dirty="0">
              <a:solidFill>
                <a:srgbClr val="171A1E"/>
              </a:solidFill>
              <a:latin typeface="Times New Roman" panose="02020603050405020304" pitchFamily="18" charset="0"/>
              <a:cs typeface="Arial" pitchFamily="34" charset="0"/>
            </a:endParaRPr>
          </a:p>
        </p:txBody>
      </p:sp>
    </p:spTree>
    <p:extLst>
      <p:ext uri="{BB962C8B-B14F-4D97-AF65-F5344CB8AC3E}">
        <p14:creationId xmlns:p14="http://schemas.microsoft.com/office/powerpoint/2010/main" val="2410505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ext Placeholder 1">
            <a:extLst>
              <a:ext uri="{FF2B5EF4-FFF2-40B4-BE49-F238E27FC236}">
                <a16:creationId xmlns:a16="http://schemas.microsoft.com/office/drawing/2014/main" id="{819D5B92-69FF-4FBE-BDC4-6C0591D55873}"/>
              </a:ext>
            </a:extLst>
          </p:cNvPr>
          <p:cNvSpPr>
            <a:spLocks noGrp="1"/>
          </p:cNvSpPr>
          <p:nvPr>
            <p:ph type="body" orient="vert" idx="1"/>
          </p:nvPr>
        </p:nvSpPr>
        <p:spPr>
          <a:xfrm rot="16200000">
            <a:off x="408856" y="1662807"/>
            <a:ext cx="8229600" cy="7873558"/>
          </a:xfrm>
        </p:spPr>
        <p:txBody>
          <a:bodyPr/>
          <a:lstStyle/>
          <a:p>
            <a:pPr marL="0" indent="0" algn="just">
              <a:lnSpc>
                <a:spcPct val="150000"/>
              </a:lnSpc>
              <a:buNone/>
            </a:pPr>
            <a:r>
              <a:rPr lang="en-US" sz="1800" b="1" spc="25" dirty="0">
                <a:solidFill>
                  <a:srgbClr val="001848"/>
                </a:solidFill>
                <a:effectLst/>
                <a:latin typeface="Verdana" panose="020B0604030504040204" pitchFamily="34" charset="0"/>
                <a:ea typeface="Verdana" panose="020B0604030504040204" pitchFamily="34" charset="0"/>
              </a:rPr>
              <a:t>   </a:t>
            </a:r>
            <a:endParaRPr lang="en-US" sz="1800" b="1" spc="25" dirty="0">
              <a:solidFill>
                <a:srgbClr val="001848"/>
              </a:solidFill>
              <a:latin typeface="Verdana" panose="020B0604030504040204" pitchFamily="34" charset="0"/>
              <a:ea typeface="Verdana" panose="020B0604030504040204" pitchFamily="34" charset="0"/>
            </a:endParaRPr>
          </a:p>
          <a:p>
            <a:pPr marL="0" indent="0" algn="just">
              <a:lnSpc>
                <a:spcPct val="150000"/>
              </a:lnSpc>
              <a:buNone/>
            </a:pPr>
            <a:r>
              <a:rPr lang="en-US" sz="1800" b="1" spc="25" dirty="0">
                <a:solidFill>
                  <a:srgbClr val="001848"/>
                </a:solidFill>
                <a:effectLst/>
                <a:latin typeface="Verdana" panose="020B0604030504040204" pitchFamily="34" charset="0"/>
                <a:ea typeface="Verdana" panose="020B0604030504040204" pitchFamily="34" charset="0"/>
              </a:rPr>
              <a:t>  </a:t>
            </a:r>
            <a:r>
              <a:rPr lang="en-US" sz="1800" b="1" spc="25" dirty="0">
                <a:solidFill>
                  <a:srgbClr val="001848"/>
                </a:solidFill>
                <a:latin typeface="Verdana" panose="020B0604030504040204" pitchFamily="34" charset="0"/>
                <a:ea typeface="Verdana" panose="020B0604030504040204" pitchFamily="34" charset="0"/>
              </a:rPr>
              <a:t>1</a:t>
            </a:r>
            <a:r>
              <a:rPr lang="en-US" sz="1800" b="1" spc="25" dirty="0">
                <a:solidFill>
                  <a:srgbClr val="001848"/>
                </a:solidFill>
                <a:effectLst/>
                <a:latin typeface="Verdana" panose="020B0604030504040204" pitchFamily="34" charset="0"/>
                <a:ea typeface="Verdana" panose="020B0604030504040204" pitchFamily="34" charset="0"/>
              </a:rPr>
              <a:t>) MFX Reader</a:t>
            </a:r>
          </a:p>
          <a:p>
            <a:pPr marL="0" indent="0" algn="just">
              <a:lnSpc>
                <a:spcPct val="150000"/>
              </a:lnSpc>
              <a:buNone/>
            </a:pPr>
            <a:endParaRPr lang="en-US" sz="1800" b="1" spc="25" dirty="0">
              <a:solidFill>
                <a:srgbClr val="001848"/>
              </a:solidFill>
              <a:effectLst/>
              <a:latin typeface="Verdana" panose="020B0604030504040204" pitchFamily="34" charset="0"/>
              <a:ea typeface="Verdana" panose="020B0604030504040204" pitchFamily="34" charset="0"/>
            </a:endParaRPr>
          </a:p>
          <a:p>
            <a:pPr algn="just">
              <a:lnSpc>
                <a:spcPct val="150000"/>
              </a:lnSpc>
              <a:buFont typeface="Wingdings" panose="05000000000000000000" pitchFamily="2" charset="2"/>
              <a:buChar char="Ø"/>
            </a:pPr>
            <a:r>
              <a:rPr lang="en-US" sz="1800" spc="25" dirty="0">
                <a:solidFill>
                  <a:srgbClr val="001848"/>
                </a:solidFill>
                <a:effectLst/>
                <a:latin typeface="Verdana" panose="020B0604030504040204" pitchFamily="34" charset="0"/>
                <a:ea typeface="Verdana" panose="020B0604030504040204" pitchFamily="34" charset="0"/>
              </a:rPr>
              <a:t>Our proposed system involves a MFX reader which can be installed near the plate racks so that students can record their presence while taking plates. These readers are connected to a hub by means of a LAN port as it needs internet access to connect with the data reporter.</a:t>
            </a:r>
            <a:endParaRPr lang="en-US" sz="1800" dirty="0">
              <a:solidFill>
                <a:srgbClr val="001848"/>
              </a:solidFill>
              <a:effectLst/>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212F9E94-40D2-D4A0-8BFF-B689BBFD9A18}"/>
              </a:ext>
            </a:extLst>
          </p:cNvPr>
          <p:cNvSpPr txBox="1"/>
          <p:nvPr/>
        </p:nvSpPr>
        <p:spPr>
          <a:xfrm>
            <a:off x="2627784" y="692696"/>
            <a:ext cx="5040560" cy="523220"/>
          </a:xfrm>
          <a:prstGeom prst="rect">
            <a:avLst/>
          </a:prstGeom>
          <a:noFill/>
        </p:spPr>
        <p:txBody>
          <a:bodyPr wrap="square" rtlCol="0">
            <a:spAutoFit/>
          </a:bodyPr>
          <a:lstStyle/>
          <a:p>
            <a:r>
              <a:rPr lang="en-US" sz="2800" b="1" dirty="0">
                <a:solidFill>
                  <a:srgbClr val="009900"/>
                </a:solidFill>
                <a:latin typeface="Arial" pitchFamily="34" charset="0"/>
                <a:cs typeface="Arial" pitchFamily="34" charset="0"/>
              </a:rPr>
              <a:t>SYSTEM IMPLEMENTATION</a:t>
            </a:r>
            <a:endParaRPr lang="en-IN" sz="2800" b="1" dirty="0">
              <a:solidFill>
                <a:srgbClr val="009900"/>
              </a:solidFill>
              <a:latin typeface="Arial" pitchFamily="34" charset="0"/>
              <a:cs typeface="Arial" pitchFamily="34" charset="0"/>
            </a:endParaRPr>
          </a:p>
        </p:txBody>
      </p:sp>
    </p:spTree>
    <p:extLst>
      <p:ext uri="{BB962C8B-B14F-4D97-AF65-F5344CB8AC3E}">
        <p14:creationId xmlns:p14="http://schemas.microsoft.com/office/powerpoint/2010/main" val="63033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ext Placeholder 1">
            <a:extLst>
              <a:ext uri="{FF2B5EF4-FFF2-40B4-BE49-F238E27FC236}">
                <a16:creationId xmlns:a16="http://schemas.microsoft.com/office/drawing/2014/main" id="{99DC1820-ACC1-E297-E82D-C43CD39677CB}"/>
              </a:ext>
            </a:extLst>
          </p:cNvPr>
          <p:cNvSpPr>
            <a:spLocks noGrp="1"/>
          </p:cNvSpPr>
          <p:nvPr>
            <p:ph type="body" orient="vert" idx="1"/>
          </p:nvPr>
        </p:nvSpPr>
        <p:spPr>
          <a:xfrm rot="16200000">
            <a:off x="1979712" y="44622"/>
            <a:ext cx="4968551" cy="7704856"/>
          </a:xfrm>
        </p:spPr>
        <p:txBody>
          <a:bodyPr/>
          <a:lstStyle/>
          <a:p>
            <a:pPr marL="0" indent="0" algn="just">
              <a:lnSpc>
                <a:spcPct val="150000"/>
              </a:lnSpc>
              <a:buNone/>
            </a:pPr>
            <a:endParaRPr lang="en-US" sz="1800" spc="25" dirty="0">
              <a:solidFill>
                <a:srgbClr val="001848"/>
              </a:solidFill>
              <a:effectLst/>
              <a:latin typeface="Verdana" panose="020B0604030504040204" pitchFamily="34" charset="0"/>
              <a:ea typeface="Verdana" panose="020B0604030504040204" pitchFamily="34" charset="0"/>
              <a:cs typeface="Times New Roman" panose="02020603050405020304" pitchFamily="18" charset="0"/>
            </a:endParaRPr>
          </a:p>
          <a:p>
            <a:pPr marL="0" indent="0" algn="just">
              <a:lnSpc>
                <a:spcPct val="150000"/>
              </a:lnSpc>
              <a:buNone/>
            </a:pPr>
            <a:r>
              <a:rPr lang="en-US" sz="1800" spc="25" dirty="0">
                <a:solidFill>
                  <a:srgbClr val="001848"/>
                </a:solidFill>
                <a:effectLst/>
                <a:latin typeface="Verdana" panose="020B0604030504040204" pitchFamily="34" charset="0"/>
                <a:ea typeface="Verdana" panose="020B0604030504040204" pitchFamily="34" charset="0"/>
                <a:cs typeface="Times New Roman" panose="02020603050405020304" pitchFamily="18" charset="0"/>
              </a:rPr>
              <a:t> </a:t>
            </a:r>
            <a:r>
              <a:rPr lang="en-US" sz="1800" b="1" spc="25" dirty="0">
                <a:solidFill>
                  <a:srgbClr val="001848"/>
                </a:solidFill>
                <a:effectLst/>
                <a:latin typeface="Verdana" panose="020B0604030504040204" pitchFamily="34" charset="0"/>
                <a:ea typeface="Verdana" panose="020B0604030504040204" pitchFamily="34" charset="0"/>
                <a:cs typeface="Times New Roman" panose="02020603050405020304" pitchFamily="18" charset="0"/>
              </a:rPr>
              <a:t>2)</a:t>
            </a:r>
            <a:r>
              <a:rPr lang="en-US" sz="1800" b="1" spc="25" dirty="0">
                <a:solidFill>
                  <a:srgbClr val="001848"/>
                </a:solidFill>
                <a:effectLst/>
                <a:latin typeface="Verdana" panose="020B0604030504040204" pitchFamily="34" charset="0"/>
                <a:ea typeface="Verdana" panose="020B0604030504040204" pitchFamily="34" charset="0"/>
              </a:rPr>
              <a:t> Web Development</a:t>
            </a:r>
          </a:p>
          <a:p>
            <a:pPr algn="just">
              <a:lnSpc>
                <a:spcPct val="150000"/>
              </a:lnSpc>
              <a:buFont typeface="Wingdings" panose="05000000000000000000" pitchFamily="2" charset="2"/>
              <a:buChar char="Ø"/>
            </a:pPr>
            <a:endParaRPr lang="en-US" sz="1800" spc="25" dirty="0">
              <a:solidFill>
                <a:srgbClr val="001848"/>
              </a:solidFill>
              <a:effectLst/>
              <a:latin typeface="Verdana" panose="020B0604030504040204" pitchFamily="34" charset="0"/>
              <a:ea typeface="Verdana" panose="020B0604030504040204" pitchFamily="34" charset="0"/>
            </a:endParaRPr>
          </a:p>
          <a:p>
            <a:pPr algn="just">
              <a:lnSpc>
                <a:spcPct val="150000"/>
              </a:lnSpc>
              <a:buFont typeface="Wingdings" panose="05000000000000000000" pitchFamily="2" charset="2"/>
              <a:buChar char="Ø"/>
            </a:pPr>
            <a:r>
              <a:rPr lang="en-US" sz="1800" spc="25" dirty="0">
                <a:solidFill>
                  <a:srgbClr val="001848"/>
                </a:solidFill>
                <a:effectLst/>
                <a:latin typeface="Verdana" panose="020B0604030504040204" pitchFamily="34" charset="0"/>
                <a:ea typeface="Verdana" panose="020B0604030504040204" pitchFamily="34" charset="0"/>
              </a:rPr>
              <a:t>The web application will be developed in accordance with XAMPP server. This allows hosting web server on the local host and allows scripting using PHP. A database is also hosted along with the server by means of XAMPP.</a:t>
            </a:r>
            <a:endParaRPr lang="en-IN" sz="1800" dirty="0">
              <a:latin typeface="Verdana" panose="020B0604030504040204" pitchFamily="34" charset="0"/>
              <a:ea typeface="Verdana" panose="020B0604030504040204" pitchFamily="34" charset="0"/>
            </a:endParaRPr>
          </a:p>
        </p:txBody>
      </p:sp>
      <p:sp>
        <p:nvSpPr>
          <p:cNvPr id="3" name="Date Placeholder 2">
            <a:extLst>
              <a:ext uri="{FF2B5EF4-FFF2-40B4-BE49-F238E27FC236}">
                <a16:creationId xmlns:a16="http://schemas.microsoft.com/office/drawing/2014/main" id="{90A9FF17-3CB8-007D-A90F-BC12D795246C}"/>
              </a:ext>
            </a:extLst>
          </p:cNvPr>
          <p:cNvSpPr>
            <a:spLocks noGrp="1"/>
          </p:cNvSpPr>
          <p:nvPr>
            <p:ph type="dt" sz="half" idx="11"/>
          </p:nvPr>
        </p:nvSpPr>
        <p:spPr/>
        <p:txBody>
          <a:bodyPr/>
          <a:lstStyle/>
          <a:p>
            <a:pPr>
              <a:defRPr/>
            </a:pPr>
            <a:r>
              <a:rPr lang="en-US"/>
              <a:t>IMTRONICS_2021</a:t>
            </a:r>
            <a:endParaRPr lang="en-US" dirty="0"/>
          </a:p>
        </p:txBody>
      </p:sp>
      <p:sp>
        <p:nvSpPr>
          <p:cNvPr id="4" name="Slide Number Placeholder 3">
            <a:extLst>
              <a:ext uri="{FF2B5EF4-FFF2-40B4-BE49-F238E27FC236}">
                <a16:creationId xmlns:a16="http://schemas.microsoft.com/office/drawing/2014/main" id="{EC8B7490-2439-06F9-7B46-6A3E2AC1232B}"/>
              </a:ext>
            </a:extLst>
          </p:cNvPr>
          <p:cNvSpPr>
            <a:spLocks noGrp="1"/>
          </p:cNvSpPr>
          <p:nvPr>
            <p:ph type="sldNum" sz="quarter" idx="12"/>
          </p:nvPr>
        </p:nvSpPr>
        <p:spPr/>
        <p:txBody>
          <a:bodyPr/>
          <a:lstStyle/>
          <a:p>
            <a:pPr>
              <a:defRPr/>
            </a:pPr>
            <a:r>
              <a:rPr lang="en-US"/>
              <a:t>Slide No.</a:t>
            </a:r>
            <a:fld id="{309B52BF-4C69-45B7-A57D-859EC3D30203}" type="slidenum">
              <a:rPr lang="en-US" smtClean="0"/>
              <a:pPr>
                <a:defRPr/>
              </a:pPr>
              <a:t>14</a:t>
            </a:fld>
            <a:endParaRPr lang="en-US" dirty="0"/>
          </a:p>
        </p:txBody>
      </p:sp>
      <p:sp>
        <p:nvSpPr>
          <p:cNvPr id="5" name="Footer Placeholder 4">
            <a:extLst>
              <a:ext uri="{FF2B5EF4-FFF2-40B4-BE49-F238E27FC236}">
                <a16:creationId xmlns:a16="http://schemas.microsoft.com/office/drawing/2014/main" id="{2CA671E8-276E-377D-B154-48B886EA73CB}"/>
              </a:ext>
            </a:extLst>
          </p:cNvPr>
          <p:cNvSpPr>
            <a:spLocks noGrp="1"/>
          </p:cNvSpPr>
          <p:nvPr>
            <p:ph type="ftr" sz="quarter" idx="13"/>
          </p:nvPr>
        </p:nvSpPr>
        <p:spPr/>
        <p:txBody>
          <a:bodyPr/>
          <a:lstStyle/>
          <a:p>
            <a:pPr>
              <a:defRPr/>
            </a:pPr>
            <a:r>
              <a:rPr lang="en-US"/>
              <a:t>MEL ZG621      VLSI Design</a:t>
            </a:r>
            <a:endParaRPr lang="en-US" dirty="0"/>
          </a:p>
        </p:txBody>
      </p:sp>
    </p:spTree>
    <p:extLst>
      <p:ext uri="{BB962C8B-B14F-4D97-AF65-F5344CB8AC3E}">
        <p14:creationId xmlns:p14="http://schemas.microsoft.com/office/powerpoint/2010/main" val="2491419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E0DE65-C4FA-4ECC-83DB-9809268FA7EE}"/>
              </a:ext>
            </a:extLst>
          </p:cNvPr>
          <p:cNvSpPr txBox="1"/>
          <p:nvPr/>
        </p:nvSpPr>
        <p:spPr>
          <a:xfrm>
            <a:off x="359532" y="1628800"/>
            <a:ext cx="8424936" cy="4606774"/>
          </a:xfrm>
          <a:prstGeom prst="rect">
            <a:avLst/>
          </a:prstGeom>
          <a:noFill/>
        </p:spPr>
        <p:txBody>
          <a:bodyPr wrap="square" rtlCol="0">
            <a:spAutoFit/>
          </a:bodyPr>
          <a:lstStyle/>
          <a:p>
            <a:pPr>
              <a:lnSpc>
                <a:spcPct val="150000"/>
              </a:lnSpc>
            </a:pPr>
            <a:r>
              <a:rPr lang="en-US" b="1" dirty="0">
                <a:solidFill>
                  <a:srgbClr val="001848"/>
                </a:solidFill>
                <a:latin typeface="Verdana" panose="020B0604030504040204" pitchFamily="34" charset="0"/>
                <a:ea typeface="Verdana" panose="020B0604030504040204" pitchFamily="34" charset="0"/>
                <a:cs typeface="Times New Roman" panose="02020603050405020304" pitchFamily="18" charset="0"/>
              </a:rPr>
              <a:t>3) MySQL Database</a:t>
            </a:r>
          </a:p>
          <a:p>
            <a:pPr>
              <a:lnSpc>
                <a:spcPct val="150000"/>
              </a:lnSpc>
            </a:pPr>
            <a:endParaRPr lang="en-US" dirty="0">
              <a:solidFill>
                <a:srgbClr val="001848"/>
              </a:solidFill>
              <a:latin typeface="Verdana" panose="020B0604030504040204" pitchFamily="34" charset="0"/>
              <a:ea typeface="Verdana" panose="020B0604030504040204" pitchFamily="34"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solidFill>
                  <a:srgbClr val="001848"/>
                </a:solidFill>
                <a:latin typeface="Verdana" panose="020B0604030504040204" pitchFamily="34" charset="0"/>
                <a:ea typeface="Verdana" panose="020B0604030504040204" pitchFamily="34" charset="0"/>
                <a:cs typeface="Times New Roman" panose="02020603050405020304" pitchFamily="18" charset="0"/>
              </a:rPr>
              <a:t>This web-based system is connected to a database. The database mainly consists of 4 columns namely roll no., breakfast, lunch and dinner for each day. These data are first collected from the MFX reader by the Data Reporter element, and then sent to the Data Collector, which is in charge of saving the information in the database. </a:t>
            </a:r>
          </a:p>
          <a:p>
            <a:pPr marL="285750" indent="-285750">
              <a:lnSpc>
                <a:spcPct val="150000"/>
              </a:lnSpc>
              <a:buFont typeface="Wingdings" panose="05000000000000000000" pitchFamily="2" charset="2"/>
              <a:buChar char="Ø"/>
            </a:pPr>
            <a:endParaRPr lang="en-US" dirty="0">
              <a:solidFill>
                <a:srgbClr val="001848"/>
              </a:solidFill>
              <a:latin typeface="Verdana" panose="020B0604030504040204" pitchFamily="34" charset="0"/>
              <a:ea typeface="Verdana" panose="020B0604030504040204" pitchFamily="34"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solidFill>
                  <a:srgbClr val="001848"/>
                </a:solidFill>
                <a:latin typeface="Verdana" panose="020B0604030504040204" pitchFamily="34" charset="0"/>
                <a:ea typeface="Verdana" panose="020B0604030504040204" pitchFamily="34" charset="0"/>
                <a:cs typeface="Times New Roman" panose="02020603050405020304" pitchFamily="18" charset="0"/>
              </a:rPr>
              <a:t>This valuable data combined with traffic statistics can be efficiently be used for determining an ideal menu.</a:t>
            </a:r>
          </a:p>
        </p:txBody>
      </p:sp>
    </p:spTree>
    <p:extLst>
      <p:ext uri="{BB962C8B-B14F-4D97-AF65-F5344CB8AC3E}">
        <p14:creationId xmlns:p14="http://schemas.microsoft.com/office/powerpoint/2010/main" val="297213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43C1AE-AB7E-47A2-A544-526549990460}"/>
              </a:ext>
            </a:extLst>
          </p:cNvPr>
          <p:cNvSpPr txBox="1"/>
          <p:nvPr/>
        </p:nvSpPr>
        <p:spPr>
          <a:xfrm>
            <a:off x="0" y="1268760"/>
            <a:ext cx="9144000" cy="5093702"/>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endParaRPr lang="en-US" b="1" dirty="0">
              <a:solidFill>
                <a:srgbClr val="001848"/>
              </a:solidFill>
              <a:latin typeface="Verdana" panose="020B0604030504040204" pitchFamily="34" charset="0"/>
              <a:ea typeface="Verdana" panose="020B0604030504040204" pitchFamily="34" charset="0"/>
              <a:cs typeface="Times New Roman" panose="02020603050405020304" pitchFamily="18" charset="0"/>
            </a:endParaRPr>
          </a:p>
          <a:p>
            <a:pPr algn="just">
              <a:lnSpc>
                <a:spcPct val="150000"/>
              </a:lnSpc>
            </a:pPr>
            <a:r>
              <a:rPr lang="en-US" b="1" dirty="0">
                <a:solidFill>
                  <a:srgbClr val="001848"/>
                </a:solidFill>
                <a:latin typeface="Verdana" panose="020B0604030504040204" pitchFamily="34" charset="0"/>
                <a:ea typeface="Verdana" panose="020B0604030504040204" pitchFamily="34" charset="0"/>
                <a:cs typeface="Times New Roman" panose="02020603050405020304" pitchFamily="18" charset="0"/>
              </a:rPr>
              <a:t>4) Graphical user interface (GUI)</a:t>
            </a:r>
          </a:p>
          <a:p>
            <a:pPr marL="457200" indent="-457200" algn="just">
              <a:lnSpc>
                <a:spcPct val="150000"/>
              </a:lnSpc>
              <a:buFont typeface="Wingdings" panose="05000000000000000000" pitchFamily="2" charset="2"/>
              <a:buChar char="Ø"/>
            </a:pPr>
            <a:endParaRPr lang="en-US" b="1" dirty="0">
              <a:solidFill>
                <a:srgbClr val="001848"/>
              </a:solidFill>
              <a:effectLst/>
              <a:latin typeface="Verdana" panose="020B0604030504040204" pitchFamily="34" charset="0"/>
              <a:ea typeface="Verdana" panose="020B0604030504040204" pitchFamily="34" charset="0"/>
              <a:cs typeface="Arial" panose="020B0604020202020204" pitchFamily="34" charset="0"/>
            </a:endParaRPr>
          </a:p>
          <a:p>
            <a:pPr marL="457200" indent="-457200" algn="just">
              <a:lnSpc>
                <a:spcPct val="150000"/>
              </a:lnSpc>
              <a:buFont typeface="Wingdings" panose="05000000000000000000" pitchFamily="2" charset="2"/>
              <a:buChar char="Ø"/>
            </a:pPr>
            <a:r>
              <a:rPr lang="en-US" dirty="0">
                <a:solidFill>
                  <a:srgbClr val="001848"/>
                </a:solidFill>
                <a:latin typeface="Verdana" panose="020B0604030504040204" pitchFamily="34" charset="0"/>
                <a:ea typeface="Verdana" panose="020B0604030504040204" pitchFamily="34" charset="0"/>
                <a:cs typeface="Arial" panose="020B0604020202020204" pitchFamily="34" charset="0"/>
              </a:rPr>
              <a:t>GUI needs to be designed keeping in mind the user i.e., the hostel mess staff and also students who want to access the webpage for submitting feedback form.</a:t>
            </a:r>
          </a:p>
          <a:p>
            <a:pPr marL="457200" indent="-457200" algn="just">
              <a:lnSpc>
                <a:spcPct val="150000"/>
              </a:lnSpc>
              <a:buFont typeface="Wingdings" panose="05000000000000000000" pitchFamily="2" charset="2"/>
              <a:buChar char="Ø"/>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Ø"/>
            </a:pPr>
            <a:r>
              <a:rPr lang="en-US" dirty="0">
                <a:solidFill>
                  <a:srgbClr val="001848"/>
                </a:solidFill>
                <a:effectLst/>
                <a:latin typeface="Verdana" panose="020B0604030504040204" pitchFamily="34" charset="0"/>
                <a:ea typeface="Verdana" panose="020B0604030504040204" pitchFamily="34" charset="0"/>
                <a:cs typeface="Times New Roman" panose="02020603050405020304" pitchFamily="18" charset="0"/>
              </a:rPr>
              <a:t>A navigation bar will be provided to segregate these needs along with a separate view for displaying the latest mess menu. Bootstrap is a good collection to use for implementing the above-mentioned GUI components.</a:t>
            </a:r>
          </a:p>
          <a:p>
            <a:endParaRPr lang="en-US" sz="2800" dirty="0">
              <a:latin typeface="Arial" pitchFamily="34" charset="0"/>
              <a:cs typeface="Arial" pitchFamily="34" charset="0"/>
            </a:endParaRPr>
          </a:p>
        </p:txBody>
      </p:sp>
    </p:spTree>
    <p:extLst>
      <p:ext uri="{BB962C8B-B14F-4D97-AF65-F5344CB8AC3E}">
        <p14:creationId xmlns:p14="http://schemas.microsoft.com/office/powerpoint/2010/main" val="2592076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ext Placeholder 1">
            <a:extLst>
              <a:ext uri="{FF2B5EF4-FFF2-40B4-BE49-F238E27FC236}">
                <a16:creationId xmlns:a16="http://schemas.microsoft.com/office/drawing/2014/main" id="{075050A6-42AB-45B1-B0B6-E6AC6FE607E9}"/>
              </a:ext>
            </a:extLst>
          </p:cNvPr>
          <p:cNvSpPr>
            <a:spLocks noGrp="1"/>
          </p:cNvSpPr>
          <p:nvPr>
            <p:ph type="body" orient="vert" idx="1"/>
          </p:nvPr>
        </p:nvSpPr>
        <p:spPr>
          <a:xfrm rot="16200000">
            <a:off x="2267744" y="-315417"/>
            <a:ext cx="4752527" cy="8352928"/>
          </a:xfrm>
        </p:spPr>
        <p:txBody>
          <a:bodyPr/>
          <a:lstStyle/>
          <a:p>
            <a:pPr marL="0" indent="0" algn="just">
              <a:lnSpc>
                <a:spcPct val="150000"/>
              </a:lnSpc>
              <a:buNone/>
            </a:pPr>
            <a:endParaRPr lang="en-US" sz="2400" dirty="0">
              <a:solidFill>
                <a:srgbClr val="001848"/>
              </a:solidFill>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4EA22E91-6BE5-4241-95BD-C61677ADAA53}"/>
              </a:ext>
            </a:extLst>
          </p:cNvPr>
          <p:cNvSpPr txBox="1"/>
          <p:nvPr/>
        </p:nvSpPr>
        <p:spPr>
          <a:xfrm>
            <a:off x="2699792" y="764704"/>
            <a:ext cx="5112568" cy="523220"/>
          </a:xfrm>
          <a:prstGeom prst="rect">
            <a:avLst/>
          </a:prstGeom>
          <a:noFill/>
        </p:spPr>
        <p:txBody>
          <a:bodyPr wrap="square" rtlCol="0">
            <a:spAutoFit/>
          </a:bodyPr>
          <a:lstStyle/>
          <a:p>
            <a:r>
              <a:rPr lang="en-US" sz="2800" b="1" dirty="0">
                <a:solidFill>
                  <a:srgbClr val="006600"/>
                </a:solidFill>
                <a:latin typeface="Arial" pitchFamily="34" charset="0"/>
                <a:cs typeface="Arial" pitchFamily="34" charset="0"/>
              </a:rPr>
              <a:t>Implementation Progress</a:t>
            </a:r>
          </a:p>
        </p:txBody>
      </p:sp>
      <p:pic>
        <p:nvPicPr>
          <p:cNvPr id="4" name="Picture 3">
            <a:extLst>
              <a:ext uri="{FF2B5EF4-FFF2-40B4-BE49-F238E27FC236}">
                <a16:creationId xmlns:a16="http://schemas.microsoft.com/office/drawing/2014/main" id="{8ACDA4D7-5643-1AC1-1D83-FF4B2240EFD9}"/>
              </a:ext>
            </a:extLst>
          </p:cNvPr>
          <p:cNvPicPr>
            <a:picLocks noChangeAspect="1"/>
          </p:cNvPicPr>
          <p:nvPr/>
        </p:nvPicPr>
        <p:blipFill rotWithShape="1">
          <a:blip r:embed="rId2"/>
          <a:srcRect r="29447" b="18919"/>
          <a:stretch/>
        </p:blipFill>
        <p:spPr>
          <a:xfrm>
            <a:off x="458513" y="1484783"/>
            <a:ext cx="3897463" cy="3990699"/>
          </a:xfrm>
          <a:prstGeom prst="rect">
            <a:avLst/>
          </a:prstGeom>
        </p:spPr>
      </p:pic>
      <p:pic>
        <p:nvPicPr>
          <p:cNvPr id="7" name="Picture 6">
            <a:extLst>
              <a:ext uri="{FF2B5EF4-FFF2-40B4-BE49-F238E27FC236}">
                <a16:creationId xmlns:a16="http://schemas.microsoft.com/office/drawing/2014/main" id="{5D5B0FC2-1F5E-B077-F227-DD644A0D062B}"/>
              </a:ext>
            </a:extLst>
          </p:cNvPr>
          <p:cNvPicPr>
            <a:picLocks noChangeAspect="1"/>
          </p:cNvPicPr>
          <p:nvPr/>
        </p:nvPicPr>
        <p:blipFill>
          <a:blip r:embed="rId3"/>
          <a:stretch>
            <a:fillRect/>
          </a:stretch>
        </p:blipFill>
        <p:spPr>
          <a:xfrm>
            <a:off x="4427984" y="1484783"/>
            <a:ext cx="4320480" cy="3990699"/>
          </a:xfrm>
          <a:prstGeom prst="rect">
            <a:avLst/>
          </a:prstGeom>
        </p:spPr>
      </p:pic>
    </p:spTree>
    <p:extLst>
      <p:ext uri="{BB962C8B-B14F-4D97-AF65-F5344CB8AC3E}">
        <p14:creationId xmlns:p14="http://schemas.microsoft.com/office/powerpoint/2010/main" val="1155771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ext Placeholder 1">
            <a:extLst>
              <a:ext uri="{FF2B5EF4-FFF2-40B4-BE49-F238E27FC236}">
                <a16:creationId xmlns:a16="http://schemas.microsoft.com/office/drawing/2014/main" id="{05C6F21A-7466-4D2A-B466-0C6EAA1CE796}"/>
              </a:ext>
            </a:extLst>
          </p:cNvPr>
          <p:cNvSpPr>
            <a:spLocks noGrp="1"/>
          </p:cNvSpPr>
          <p:nvPr>
            <p:ph type="body" orient="vert" idx="1"/>
          </p:nvPr>
        </p:nvSpPr>
        <p:spPr>
          <a:xfrm rot="16200000">
            <a:off x="1403649" y="260647"/>
            <a:ext cx="6192687" cy="8352929"/>
          </a:xfrm>
        </p:spPr>
        <p:txBody>
          <a:bodyPr/>
          <a:lstStyle/>
          <a:p>
            <a:pPr marL="0" marR="0">
              <a:spcBef>
                <a:spcPts val="0"/>
              </a:spcBef>
              <a:spcAft>
                <a:spcPts val="0"/>
              </a:spcAft>
              <a:buFont typeface="Wingdings" panose="05000000000000000000" pitchFamily="2" charset="2"/>
              <a:buChar char="Ø"/>
            </a:pPr>
            <a:r>
              <a:rPr lang="en-US" sz="1800" dirty="0">
                <a:effectLst/>
                <a:latin typeface="Arial" panose="020B0604020202020204" pitchFamily="34" charset="0"/>
                <a:ea typeface="Times New Roman" panose="02020603050405020304" pitchFamily="18" charset="0"/>
              </a:rPr>
              <a:t>1]  </a:t>
            </a:r>
            <a:r>
              <a:rPr lang="en-US" sz="1800" u="sng" dirty="0">
                <a:solidFill>
                  <a:srgbClr val="0563C1"/>
                </a:solidFill>
                <a:effectLst/>
                <a:latin typeface="Arial" panose="020B0604020202020204" pitchFamily="34" charset="0"/>
                <a:ea typeface="Times New Roman" panose="02020603050405020304" pitchFamily="18" charset="0"/>
                <a:hlinkClick r:id="rId2"/>
              </a:rPr>
              <a:t>https://ieeexplore.ieee.org/abstract/document/8728399</a:t>
            </a:r>
            <a:endParaRPr lang="en-IN"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IN" sz="1800" dirty="0">
              <a:effectLst/>
              <a:latin typeface="Times New Roman" panose="02020603050405020304" pitchFamily="18" charset="0"/>
              <a:ea typeface="Times New Roman" panose="02020603050405020304" pitchFamily="18" charset="0"/>
            </a:endParaRPr>
          </a:p>
          <a:p>
            <a:pPr marL="0" marR="0">
              <a:spcBef>
                <a:spcPts val="0"/>
              </a:spcBef>
              <a:spcAft>
                <a:spcPts val="0"/>
              </a:spcAft>
              <a:buFont typeface="Wingdings" panose="05000000000000000000" pitchFamily="2" charset="2"/>
              <a:buChar char="Ø"/>
            </a:pPr>
            <a:r>
              <a:rPr lang="en-US" sz="1800" dirty="0">
                <a:effectLst/>
                <a:latin typeface="Arial" panose="020B0604020202020204" pitchFamily="34" charset="0"/>
                <a:ea typeface="Times New Roman" panose="02020603050405020304" pitchFamily="18" charset="0"/>
              </a:rPr>
              <a:t>2]</a:t>
            </a:r>
            <a:r>
              <a:rPr lang="en-US" sz="1800" dirty="0">
                <a:solidFill>
                  <a:srgbClr val="5B9BD5"/>
                </a:solidFill>
                <a:effectLst/>
                <a:latin typeface="Arial" panose="020B0604020202020204" pitchFamily="34" charset="0"/>
                <a:ea typeface="Times New Roman" panose="02020603050405020304" pitchFamily="18" charset="0"/>
              </a:rPr>
              <a:t>  </a:t>
            </a:r>
            <a:r>
              <a:rPr lang="en-US" sz="1800" u="sng" dirty="0">
                <a:solidFill>
                  <a:srgbClr val="0563C1"/>
                </a:solidFill>
                <a:effectLst/>
                <a:latin typeface="Arial" panose="020B0604020202020204" pitchFamily="34" charset="0"/>
                <a:ea typeface="Times New Roman" panose="02020603050405020304" pitchFamily="18" charset="0"/>
                <a:hlinkClick r:id="rId3"/>
              </a:rPr>
              <a:t>https://ieeexplore.ieee.org/abstract/document/6287164</a:t>
            </a:r>
            <a:endParaRPr lang="en-IN"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a:solidFill>
                  <a:srgbClr val="5B9BD5"/>
                </a:solidFill>
                <a:effectLst/>
                <a:latin typeface="Arial" panose="020B060402020202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marR="0">
              <a:spcBef>
                <a:spcPts val="0"/>
              </a:spcBef>
              <a:spcAft>
                <a:spcPts val="0"/>
              </a:spcAft>
              <a:buFont typeface="Wingdings" panose="05000000000000000000" pitchFamily="2" charset="2"/>
              <a:buChar char="Ø"/>
            </a:pPr>
            <a:r>
              <a:rPr lang="en-US" sz="1800" dirty="0">
                <a:effectLst/>
                <a:latin typeface="Arial" panose="020B0604020202020204" pitchFamily="34" charset="0"/>
                <a:ea typeface="Times New Roman" panose="02020603050405020304" pitchFamily="18" charset="0"/>
              </a:rPr>
              <a:t>3]</a:t>
            </a:r>
            <a:r>
              <a:rPr lang="en-US" sz="1800" dirty="0">
                <a:solidFill>
                  <a:srgbClr val="5B9BD5"/>
                </a:solidFill>
                <a:effectLst/>
                <a:latin typeface="Arial" panose="020B0604020202020204" pitchFamily="34" charset="0"/>
                <a:ea typeface="Times New Roman" panose="02020603050405020304" pitchFamily="18" charset="0"/>
              </a:rPr>
              <a:t>  </a:t>
            </a:r>
            <a:r>
              <a:rPr lang="en-US" sz="1800" u="sng" dirty="0">
                <a:solidFill>
                  <a:srgbClr val="0563C1"/>
                </a:solidFill>
                <a:effectLst/>
                <a:latin typeface="Arial" panose="020B0604020202020204" pitchFamily="34" charset="0"/>
                <a:ea typeface="Times New Roman" panose="02020603050405020304" pitchFamily="18" charset="0"/>
                <a:hlinkClick r:id="rId4"/>
              </a:rPr>
              <a:t>https://ieeexplore.ieee.org/abstract/document/6417619</a:t>
            </a:r>
            <a:endParaRPr lang="en-IN" sz="1800" dirty="0">
              <a:effectLst/>
              <a:latin typeface="Times New Roman" panose="02020603050405020304" pitchFamily="18" charset="0"/>
              <a:ea typeface="Times New Roman" panose="02020603050405020304" pitchFamily="18" charset="0"/>
            </a:endParaRPr>
          </a:p>
          <a:p>
            <a:pPr marL="0" marR="0" indent="0">
              <a:lnSpc>
                <a:spcPct val="115000"/>
              </a:lnSpc>
              <a:spcBef>
                <a:spcPts val="0"/>
              </a:spcBef>
              <a:spcAft>
                <a:spcPts val="0"/>
              </a:spcAft>
              <a:buNone/>
            </a:pPr>
            <a:endParaRPr lang="en-IN" sz="1800" dirty="0">
              <a:effectLst/>
              <a:latin typeface="Times New Roman" panose="02020603050405020304" pitchFamily="18" charset="0"/>
              <a:ea typeface="Times New Roman" panose="02020603050405020304" pitchFamily="18" charset="0"/>
            </a:endParaRPr>
          </a:p>
          <a:p>
            <a:pPr marL="0" marR="0">
              <a:lnSpc>
                <a:spcPct val="115000"/>
              </a:lnSpc>
              <a:spcBef>
                <a:spcPts val="0"/>
              </a:spcBef>
              <a:spcAft>
                <a:spcPts val="0"/>
              </a:spcAft>
              <a:buFont typeface="Wingdings" panose="05000000000000000000" pitchFamily="2" charset="2"/>
              <a:buChar char="Ø"/>
            </a:pPr>
            <a:r>
              <a:rPr lang="en-US" sz="1800" dirty="0">
                <a:effectLst/>
                <a:latin typeface="Arial" panose="020B0604020202020204" pitchFamily="34" charset="0"/>
                <a:ea typeface="Times New Roman" panose="02020603050405020304" pitchFamily="18" charset="0"/>
              </a:rPr>
              <a:t>4]</a:t>
            </a:r>
            <a:r>
              <a:rPr lang="en-US" sz="1800" dirty="0">
                <a:solidFill>
                  <a:srgbClr val="5B9BD5"/>
                </a:solidFill>
                <a:effectLst/>
                <a:latin typeface="Arial" panose="020B0604020202020204" pitchFamily="34" charset="0"/>
                <a:ea typeface="Times New Roman" panose="02020603050405020304" pitchFamily="18" charset="0"/>
              </a:rPr>
              <a:t>  </a:t>
            </a:r>
            <a:r>
              <a:rPr lang="en-US" sz="1800" u="sng" dirty="0">
                <a:solidFill>
                  <a:srgbClr val="0563C1"/>
                </a:solidFill>
                <a:effectLst/>
                <a:latin typeface="Arial" panose="020B0604020202020204" pitchFamily="34" charset="0"/>
                <a:ea typeface="Times New Roman" panose="02020603050405020304" pitchFamily="18" charset="0"/>
                <a:hlinkClick r:id="rId5"/>
              </a:rPr>
              <a:t>https://www.researchgate.net/profile/Nabeel-Ali-10/publication/322862382_Attendance_and_Information_System_Using_RFID_and_Web-Based_Application_for_Academic_Sector/links/5a733cf7aca2720bc0dbb3aa/Attendance-and-Information-System-Using-RFID-and-Web-Based-Application-for-Academic-Sector.pdf</a:t>
            </a:r>
            <a:endParaRPr lang="en-IN" sz="1800" dirty="0">
              <a:effectLst/>
              <a:latin typeface="Times New Roman" panose="02020603050405020304" pitchFamily="18" charset="0"/>
              <a:ea typeface="Times New Roman" panose="02020603050405020304" pitchFamily="18" charset="0"/>
            </a:endParaRPr>
          </a:p>
          <a:p>
            <a:pPr marL="0" marR="0" indent="0">
              <a:lnSpc>
                <a:spcPct val="115000"/>
              </a:lnSpc>
              <a:spcBef>
                <a:spcPts val="0"/>
              </a:spcBef>
              <a:spcAft>
                <a:spcPts val="0"/>
              </a:spcAft>
              <a:buNone/>
            </a:pPr>
            <a:endParaRPr lang="en-IN" sz="1800" dirty="0">
              <a:effectLst/>
              <a:latin typeface="Times New Roman" panose="02020603050405020304" pitchFamily="18" charset="0"/>
              <a:ea typeface="Times New Roman" panose="02020603050405020304" pitchFamily="18" charset="0"/>
            </a:endParaRPr>
          </a:p>
          <a:p>
            <a:pPr marL="0" marR="0">
              <a:lnSpc>
                <a:spcPct val="115000"/>
              </a:lnSpc>
              <a:spcBef>
                <a:spcPts val="0"/>
              </a:spcBef>
              <a:spcAft>
                <a:spcPts val="0"/>
              </a:spcAft>
              <a:buFont typeface="Wingdings" panose="05000000000000000000" pitchFamily="2" charset="2"/>
              <a:buChar char="Ø"/>
            </a:pPr>
            <a:r>
              <a:rPr lang="en-US" sz="1800" dirty="0">
                <a:effectLst/>
                <a:latin typeface="Arial" panose="020B0604020202020204" pitchFamily="34" charset="0"/>
                <a:ea typeface="Times New Roman" panose="02020603050405020304" pitchFamily="18" charset="0"/>
              </a:rPr>
              <a:t>5]</a:t>
            </a:r>
            <a:r>
              <a:rPr lang="en-US" sz="1800" dirty="0">
                <a:solidFill>
                  <a:srgbClr val="5B9BD5"/>
                </a:solidFill>
                <a:effectLst/>
                <a:latin typeface="Arial" panose="020B0604020202020204" pitchFamily="34" charset="0"/>
                <a:ea typeface="Times New Roman" panose="02020603050405020304" pitchFamily="18" charset="0"/>
              </a:rPr>
              <a:t>  </a:t>
            </a:r>
            <a:r>
              <a:rPr lang="en-US" sz="1800" u="sng" dirty="0">
                <a:solidFill>
                  <a:srgbClr val="0563C1"/>
                </a:solidFill>
                <a:effectLst/>
                <a:latin typeface="Arial" panose="020B0604020202020204" pitchFamily="34" charset="0"/>
                <a:ea typeface="Times New Roman" panose="02020603050405020304" pitchFamily="18" charset="0"/>
                <a:hlinkClick r:id="rId6"/>
              </a:rPr>
              <a:t>https://en.wikipedia.org/wiki/MIFARE</a:t>
            </a:r>
            <a:endParaRPr lang="en-IN" sz="1800" dirty="0">
              <a:effectLst/>
              <a:latin typeface="Times New Roman" panose="02020603050405020304" pitchFamily="18" charset="0"/>
              <a:ea typeface="Times New Roman" panose="02020603050405020304" pitchFamily="18" charset="0"/>
            </a:endParaRPr>
          </a:p>
          <a:p>
            <a:pPr marL="0" marR="0" indent="0">
              <a:lnSpc>
                <a:spcPct val="115000"/>
              </a:lnSpc>
              <a:spcBef>
                <a:spcPts val="0"/>
              </a:spcBef>
              <a:spcAft>
                <a:spcPts val="0"/>
              </a:spcAft>
              <a:buNone/>
            </a:pPr>
            <a:r>
              <a:rPr lang="en-US" sz="1800" dirty="0">
                <a:solidFill>
                  <a:srgbClr val="5B9BD5"/>
                </a:solidFill>
                <a:effectLst/>
                <a:latin typeface="Arial" panose="020B060402020202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marR="0">
              <a:lnSpc>
                <a:spcPct val="115000"/>
              </a:lnSpc>
              <a:spcBef>
                <a:spcPts val="0"/>
              </a:spcBef>
              <a:spcAft>
                <a:spcPts val="0"/>
              </a:spcAft>
              <a:buFont typeface="Wingdings" panose="05000000000000000000" pitchFamily="2" charset="2"/>
              <a:buChar char="Ø"/>
            </a:pPr>
            <a:r>
              <a:rPr lang="en-US" sz="1800" dirty="0">
                <a:effectLst/>
                <a:latin typeface="Arial" panose="020B0604020202020204" pitchFamily="34" charset="0"/>
                <a:ea typeface="Times New Roman" panose="02020603050405020304" pitchFamily="18" charset="0"/>
              </a:rPr>
              <a:t>6]  </a:t>
            </a:r>
            <a:r>
              <a:rPr lang="en-US" sz="1800" u="sng" dirty="0">
                <a:solidFill>
                  <a:srgbClr val="0563C1"/>
                </a:solidFill>
                <a:effectLst/>
                <a:latin typeface="Arial" panose="020B0604020202020204" pitchFamily="34" charset="0"/>
                <a:ea typeface="Times New Roman" panose="02020603050405020304" pitchFamily="18" charset="0"/>
                <a:hlinkClick r:id="rId7"/>
              </a:rPr>
              <a:t>https://www.ysoft.com/en/mfxmobile</a:t>
            </a:r>
            <a:endParaRPr lang="en-IN" sz="18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C50D06DB-8ED1-46E0-872C-1C11C89A916E}"/>
              </a:ext>
            </a:extLst>
          </p:cNvPr>
          <p:cNvSpPr txBox="1"/>
          <p:nvPr/>
        </p:nvSpPr>
        <p:spPr>
          <a:xfrm>
            <a:off x="2915816" y="600054"/>
            <a:ext cx="3168352" cy="523220"/>
          </a:xfrm>
          <a:prstGeom prst="rect">
            <a:avLst/>
          </a:prstGeom>
          <a:noFill/>
        </p:spPr>
        <p:txBody>
          <a:bodyPr wrap="square" rtlCol="0">
            <a:spAutoFit/>
          </a:bodyPr>
          <a:lstStyle/>
          <a:p>
            <a:r>
              <a:rPr lang="en-US" sz="2800" b="1" dirty="0">
                <a:solidFill>
                  <a:srgbClr val="006600"/>
                </a:solidFill>
                <a:latin typeface="Arial" pitchFamily="34" charset="0"/>
                <a:cs typeface="Arial" pitchFamily="34" charset="0"/>
              </a:rPr>
              <a:t>REFERENCES</a:t>
            </a:r>
          </a:p>
        </p:txBody>
      </p:sp>
    </p:spTree>
    <p:extLst>
      <p:ext uri="{BB962C8B-B14F-4D97-AF65-F5344CB8AC3E}">
        <p14:creationId xmlns:p14="http://schemas.microsoft.com/office/powerpoint/2010/main" val="2181421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2FFA318-FD34-49A3-BFD9-AAB8F1383D17}"/>
              </a:ext>
            </a:extLst>
          </p:cNvPr>
          <p:cNvSpPr txBox="1"/>
          <p:nvPr/>
        </p:nvSpPr>
        <p:spPr>
          <a:xfrm>
            <a:off x="2699792" y="3105834"/>
            <a:ext cx="3096344" cy="830997"/>
          </a:xfrm>
          <a:prstGeom prst="rect">
            <a:avLst/>
          </a:prstGeom>
          <a:noFill/>
        </p:spPr>
        <p:txBody>
          <a:bodyPr wrap="square" rtlCol="0">
            <a:spAutoFit/>
          </a:bodyPr>
          <a:lstStyle/>
          <a:p>
            <a:r>
              <a:rPr lang="en-US" sz="4800">
                <a:solidFill>
                  <a:srgbClr val="000066"/>
                </a:solidFill>
                <a:latin typeface="Arial" pitchFamily="34" charset="0"/>
                <a:cs typeface="Arial" pitchFamily="34" charset="0"/>
              </a:rPr>
              <a:t>Thank you</a:t>
            </a:r>
            <a:endParaRPr lang="en-US" sz="4800" dirty="0">
              <a:solidFill>
                <a:srgbClr val="000066"/>
              </a:solidFill>
              <a:latin typeface="Arial" pitchFamily="34" charset="0"/>
              <a:cs typeface="Arial" pitchFamily="34" charset="0"/>
            </a:endParaRPr>
          </a:p>
        </p:txBody>
      </p:sp>
    </p:spTree>
    <p:extLst>
      <p:ext uri="{BB962C8B-B14F-4D97-AF65-F5344CB8AC3E}">
        <p14:creationId xmlns:p14="http://schemas.microsoft.com/office/powerpoint/2010/main" val="1431747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C6B07D4-A7DE-495E-AAF9-DECAB3F94888}"/>
              </a:ext>
            </a:extLst>
          </p:cNvPr>
          <p:cNvSpPr txBox="1"/>
          <p:nvPr/>
        </p:nvSpPr>
        <p:spPr>
          <a:xfrm>
            <a:off x="3059832" y="692696"/>
            <a:ext cx="3456384" cy="584775"/>
          </a:xfrm>
          <a:prstGeom prst="rect">
            <a:avLst/>
          </a:prstGeom>
          <a:noFill/>
        </p:spPr>
        <p:txBody>
          <a:bodyPr wrap="square" rtlCol="0">
            <a:spAutoFit/>
          </a:bodyPr>
          <a:lstStyle/>
          <a:p>
            <a:r>
              <a:rPr lang="en-US" sz="3200" b="1" dirty="0">
                <a:solidFill>
                  <a:srgbClr val="009900"/>
                </a:solidFill>
                <a:latin typeface="Verdana" panose="020B0604030504040204" pitchFamily="34" charset="0"/>
                <a:ea typeface="Verdana" panose="020B0604030504040204" pitchFamily="34" charset="0"/>
                <a:cs typeface="Arial" pitchFamily="34" charset="0"/>
              </a:rPr>
              <a:t>INDEX</a:t>
            </a:r>
          </a:p>
        </p:txBody>
      </p:sp>
      <p:sp>
        <p:nvSpPr>
          <p:cNvPr id="3" name="TextBox 2">
            <a:extLst>
              <a:ext uri="{FF2B5EF4-FFF2-40B4-BE49-F238E27FC236}">
                <a16:creationId xmlns:a16="http://schemas.microsoft.com/office/drawing/2014/main" id="{8CD2A3D7-84F6-46F0-A1A6-66D7E7D8BE98}"/>
              </a:ext>
            </a:extLst>
          </p:cNvPr>
          <p:cNvSpPr txBox="1"/>
          <p:nvPr/>
        </p:nvSpPr>
        <p:spPr>
          <a:xfrm>
            <a:off x="0" y="1277471"/>
            <a:ext cx="9144000" cy="3416320"/>
          </a:xfrm>
          <a:prstGeom prst="rect">
            <a:avLst/>
          </a:prstGeom>
          <a:noFill/>
        </p:spPr>
        <p:txBody>
          <a:bodyPr wrap="square" rtlCol="0">
            <a:spAutoFit/>
          </a:bodyPr>
          <a:lstStyle/>
          <a:p>
            <a:pPr marL="457200" indent="-457200" algn="just">
              <a:buFont typeface="Wingdings" panose="05000000000000000000" pitchFamily="2" charset="2"/>
              <a:buChar char="Ø"/>
            </a:pPr>
            <a:r>
              <a:rPr lang="en-US" sz="2000" dirty="0">
                <a:solidFill>
                  <a:schemeClr val="tx2"/>
                </a:solidFill>
                <a:latin typeface="Verdana" panose="020B0604030504040204" pitchFamily="34" charset="0"/>
                <a:ea typeface="Verdana" panose="020B0604030504040204" pitchFamily="34" charset="0"/>
                <a:cs typeface="Arial" pitchFamily="34" charset="0"/>
              </a:rPr>
              <a:t>Introduction</a:t>
            </a:r>
          </a:p>
          <a:p>
            <a:pPr algn="just"/>
            <a:endParaRPr lang="en-US" sz="2000" dirty="0">
              <a:solidFill>
                <a:schemeClr val="tx2"/>
              </a:solidFill>
              <a:latin typeface="Verdana" panose="020B0604030504040204" pitchFamily="34" charset="0"/>
              <a:ea typeface="Verdana" panose="020B0604030504040204" pitchFamily="34" charset="0"/>
              <a:cs typeface="Arial" pitchFamily="34" charset="0"/>
            </a:endParaRPr>
          </a:p>
          <a:p>
            <a:pPr marL="457200" indent="-457200" algn="just">
              <a:buFont typeface="Wingdings" panose="05000000000000000000" pitchFamily="2" charset="2"/>
              <a:buChar char="Ø"/>
            </a:pPr>
            <a:r>
              <a:rPr lang="en-US" sz="2000" dirty="0">
                <a:solidFill>
                  <a:schemeClr val="tx2"/>
                </a:solidFill>
                <a:latin typeface="Verdana" panose="020B0604030504040204" pitchFamily="34" charset="0"/>
                <a:ea typeface="Verdana" panose="020B0604030504040204" pitchFamily="34" charset="0"/>
                <a:cs typeface="Arial" pitchFamily="34" charset="0"/>
              </a:rPr>
              <a:t>Literature review</a:t>
            </a:r>
          </a:p>
          <a:p>
            <a:pPr marL="457200" indent="-457200" algn="just">
              <a:buFont typeface="Wingdings" panose="05000000000000000000" pitchFamily="2" charset="2"/>
              <a:buChar char="Ø"/>
            </a:pPr>
            <a:endParaRPr lang="en-US" sz="2000" dirty="0">
              <a:solidFill>
                <a:schemeClr val="tx2"/>
              </a:solidFill>
              <a:latin typeface="Verdana" panose="020B0604030504040204" pitchFamily="34" charset="0"/>
              <a:ea typeface="Verdana" panose="020B0604030504040204" pitchFamily="34" charset="0"/>
              <a:cs typeface="Arial" pitchFamily="34" charset="0"/>
            </a:endParaRPr>
          </a:p>
          <a:p>
            <a:pPr marL="457200" indent="-457200" algn="just">
              <a:buFont typeface="Wingdings" panose="05000000000000000000" pitchFamily="2" charset="2"/>
              <a:buChar char="Ø"/>
            </a:pPr>
            <a:r>
              <a:rPr lang="en-US" sz="2000" dirty="0">
                <a:solidFill>
                  <a:schemeClr val="tx2"/>
                </a:solidFill>
                <a:latin typeface="Verdana" panose="020B0604030504040204" pitchFamily="34" charset="0"/>
                <a:ea typeface="Verdana" panose="020B0604030504040204" pitchFamily="34" charset="0"/>
                <a:cs typeface="Arial" pitchFamily="34" charset="0"/>
              </a:rPr>
              <a:t>Existing Work</a:t>
            </a:r>
          </a:p>
          <a:p>
            <a:pPr algn="just"/>
            <a:endParaRPr lang="en-US" sz="2000" dirty="0">
              <a:solidFill>
                <a:schemeClr val="tx2"/>
              </a:solidFill>
              <a:latin typeface="Verdana" panose="020B0604030504040204" pitchFamily="34" charset="0"/>
              <a:ea typeface="Verdana" panose="020B0604030504040204" pitchFamily="34" charset="0"/>
              <a:cs typeface="Arial" pitchFamily="34" charset="0"/>
            </a:endParaRPr>
          </a:p>
          <a:p>
            <a:pPr marL="457200" indent="-457200" algn="just">
              <a:buFont typeface="Wingdings" panose="05000000000000000000" pitchFamily="2" charset="2"/>
              <a:buChar char="Ø"/>
            </a:pPr>
            <a:r>
              <a:rPr lang="en-US" sz="2000" dirty="0">
                <a:solidFill>
                  <a:schemeClr val="tx2"/>
                </a:solidFill>
                <a:latin typeface="Verdana" panose="020B0604030504040204" pitchFamily="34" charset="0"/>
                <a:ea typeface="Verdana" panose="020B0604030504040204" pitchFamily="34" charset="0"/>
                <a:cs typeface="Arial" pitchFamily="34" charset="0"/>
              </a:rPr>
              <a:t>Proposed Methodology</a:t>
            </a:r>
          </a:p>
          <a:p>
            <a:pPr algn="just"/>
            <a:endParaRPr lang="en-US" sz="2000" dirty="0">
              <a:solidFill>
                <a:schemeClr val="tx2"/>
              </a:solidFill>
              <a:latin typeface="Verdana" panose="020B0604030504040204" pitchFamily="34" charset="0"/>
              <a:ea typeface="Verdana" panose="020B0604030504040204" pitchFamily="34" charset="0"/>
              <a:cs typeface="Arial" pitchFamily="34" charset="0"/>
            </a:endParaRPr>
          </a:p>
          <a:p>
            <a:pPr marL="457200" indent="-457200" algn="just">
              <a:buFont typeface="Wingdings" panose="05000000000000000000" pitchFamily="2" charset="2"/>
              <a:buChar char="Ø"/>
            </a:pPr>
            <a:r>
              <a:rPr lang="en-US" sz="2000" dirty="0">
                <a:solidFill>
                  <a:schemeClr val="tx2"/>
                </a:solidFill>
                <a:latin typeface="Verdana" panose="020B0604030504040204" pitchFamily="34" charset="0"/>
                <a:ea typeface="Verdana" panose="020B0604030504040204" pitchFamily="34" charset="0"/>
                <a:cs typeface="Arial" pitchFamily="34" charset="0"/>
              </a:rPr>
              <a:t>References</a:t>
            </a:r>
          </a:p>
          <a:p>
            <a:pPr algn="just"/>
            <a:endParaRPr lang="en-US" dirty="0">
              <a:latin typeface="Arial" pitchFamily="34" charset="0"/>
              <a:cs typeface="Arial" pitchFamily="34" charset="0"/>
            </a:endParaRPr>
          </a:p>
          <a:p>
            <a:pPr marL="457200" indent="-457200">
              <a:buFont typeface="Wingdings" panose="05000000000000000000" pitchFamily="2" charset="2"/>
              <a:buChar char="Ø"/>
            </a:pPr>
            <a:endParaRPr lang="en-US" dirty="0">
              <a:latin typeface="Arial" pitchFamily="34" charset="0"/>
              <a:cs typeface="Arial" pitchFamily="34" charset="0"/>
            </a:endParaRPr>
          </a:p>
        </p:txBody>
      </p:sp>
    </p:spTree>
    <p:extLst>
      <p:ext uri="{BB962C8B-B14F-4D97-AF65-F5344CB8AC3E}">
        <p14:creationId xmlns:p14="http://schemas.microsoft.com/office/powerpoint/2010/main" val="3084700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0FB4650-3CFF-4A61-AC0C-9C57E1EC0C6E}"/>
              </a:ext>
            </a:extLst>
          </p:cNvPr>
          <p:cNvSpPr txBox="1"/>
          <p:nvPr/>
        </p:nvSpPr>
        <p:spPr>
          <a:xfrm>
            <a:off x="251520" y="1315326"/>
            <a:ext cx="8280920" cy="542533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400" dirty="0">
                <a:solidFill>
                  <a:srgbClr val="001848"/>
                </a:solidFill>
                <a:effectLst/>
                <a:latin typeface="Arial" panose="020B0604020202020204" pitchFamily="34" charset="0"/>
                <a:ea typeface="Verdana" panose="020B0604030504040204" pitchFamily="34" charset="0"/>
                <a:cs typeface="Arial" panose="020B0604020202020204" pitchFamily="34" charset="0"/>
              </a:rPr>
              <a:t>Preparing food for more than 600 people have its own challenges such as arranging raw materials, estimating food quantity, preparing food according to the student needs and also identifying the rush hours so as to keep up with the needs.</a:t>
            </a:r>
          </a:p>
          <a:p>
            <a:pPr marL="285750" indent="-285750" algn="just">
              <a:lnSpc>
                <a:spcPct val="150000"/>
              </a:lnSpc>
              <a:buFont typeface="Wingdings" panose="05000000000000000000" pitchFamily="2" charset="2"/>
              <a:buChar char="Ø"/>
            </a:pPr>
            <a:endParaRPr lang="en-US" spc="25" dirty="0">
              <a:solidFill>
                <a:schemeClr val="tx2"/>
              </a:solidFill>
              <a:effectLst/>
              <a:latin typeface="Arial" panose="020B0604020202020204" pitchFamily="34" charset="0"/>
              <a:ea typeface="Times New Roman" panose="02020603050405020304" pitchFamily="18" charset="0"/>
            </a:endParaRPr>
          </a:p>
          <a:p>
            <a:pPr marL="285750" indent="-285750" algn="just">
              <a:lnSpc>
                <a:spcPct val="150000"/>
              </a:lnSpc>
              <a:buFont typeface="Wingdings" panose="05000000000000000000" pitchFamily="2" charset="2"/>
              <a:buChar char="Ø"/>
            </a:pPr>
            <a:r>
              <a:rPr lang="en-US" sz="2400" dirty="0">
                <a:solidFill>
                  <a:srgbClr val="001848"/>
                </a:solidFill>
                <a:highlight>
                  <a:srgbClr val="FFFFFF"/>
                </a:highlight>
                <a:latin typeface="Arial" panose="020B0604020202020204" pitchFamily="34" charset="0"/>
              </a:rPr>
              <a:t>Due to unpredictability of the number of students that eat mess food during different times of the day over the course of a semester for a certain menu, a lot of uncertainty is there regarding the preparation of food.</a:t>
            </a:r>
          </a:p>
        </p:txBody>
      </p:sp>
      <p:sp>
        <p:nvSpPr>
          <p:cNvPr id="8" name="TextBox 7">
            <a:extLst>
              <a:ext uri="{FF2B5EF4-FFF2-40B4-BE49-F238E27FC236}">
                <a16:creationId xmlns:a16="http://schemas.microsoft.com/office/drawing/2014/main" id="{379519BB-5D42-467F-9986-9D508408134D}"/>
              </a:ext>
            </a:extLst>
          </p:cNvPr>
          <p:cNvSpPr txBox="1"/>
          <p:nvPr/>
        </p:nvSpPr>
        <p:spPr>
          <a:xfrm>
            <a:off x="2699792" y="764704"/>
            <a:ext cx="3881191" cy="584775"/>
          </a:xfrm>
          <a:prstGeom prst="rect">
            <a:avLst/>
          </a:prstGeom>
          <a:noFill/>
        </p:spPr>
        <p:txBody>
          <a:bodyPr wrap="none" rtlCol="0">
            <a:spAutoFit/>
          </a:bodyPr>
          <a:lstStyle/>
          <a:p>
            <a:r>
              <a:rPr lang="en-US" sz="3200" b="1" dirty="0">
                <a:solidFill>
                  <a:srgbClr val="00B050"/>
                </a:solidFill>
                <a:latin typeface="Verdana" panose="020B0604030504040204" pitchFamily="34" charset="0"/>
                <a:ea typeface="Verdana" panose="020B0604030504040204" pitchFamily="34" charset="0"/>
                <a:cs typeface="Arial" pitchFamily="34" charset="0"/>
              </a:rPr>
              <a:t>INTRODUCTION</a:t>
            </a:r>
            <a:endParaRPr lang="en-US" sz="3600" b="1" dirty="0">
              <a:solidFill>
                <a:srgbClr val="00B050"/>
              </a:solidFill>
              <a:latin typeface="Verdana" panose="020B0604030504040204" pitchFamily="34" charset="0"/>
              <a:ea typeface="Verdana" panose="020B0604030504040204" pitchFamily="34" charset="0"/>
              <a:cs typeface="Arial" pitchFamily="34" charset="0"/>
            </a:endParaRPr>
          </a:p>
        </p:txBody>
      </p:sp>
    </p:spTree>
    <p:extLst>
      <p:ext uri="{BB962C8B-B14F-4D97-AF65-F5344CB8AC3E}">
        <p14:creationId xmlns:p14="http://schemas.microsoft.com/office/powerpoint/2010/main" val="2615453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869A16E-F103-466A-8853-CD9157A61EA3}"/>
              </a:ext>
            </a:extLst>
          </p:cNvPr>
          <p:cNvSpPr txBox="1"/>
          <p:nvPr/>
        </p:nvSpPr>
        <p:spPr>
          <a:xfrm>
            <a:off x="251520" y="1484784"/>
            <a:ext cx="8568952" cy="438581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endParaRPr lang="en-US" spc="25" dirty="0">
              <a:solidFill>
                <a:schemeClr val="tx2"/>
              </a:solidFill>
              <a:latin typeface="Arial" panose="020B0604020202020204" pitchFamily="34" charset="0"/>
              <a:ea typeface="Times New Roman" panose="02020603050405020304" pitchFamily="18" charset="0"/>
            </a:endParaRPr>
          </a:p>
          <a:p>
            <a:pPr marL="285750" indent="-285750" algn="just">
              <a:lnSpc>
                <a:spcPct val="150000"/>
              </a:lnSpc>
              <a:buFont typeface="Wingdings" panose="05000000000000000000" pitchFamily="2" charset="2"/>
              <a:buChar char="Ø"/>
            </a:pPr>
            <a:r>
              <a:rPr lang="en-US" sz="2400" b="1" dirty="0">
                <a:solidFill>
                  <a:srgbClr val="001848"/>
                </a:solidFill>
                <a:latin typeface="Verdana" panose="020B0604030504040204" pitchFamily="34" charset="0"/>
                <a:ea typeface="Verdana" panose="020B0604030504040204" pitchFamily="34" charset="0"/>
              </a:rPr>
              <a:t>Why is it needed? :</a:t>
            </a:r>
            <a:r>
              <a:rPr lang="en-US" sz="2400" dirty="0">
                <a:solidFill>
                  <a:srgbClr val="001848"/>
                </a:solidFill>
                <a:latin typeface="Verdana" panose="020B0604030504040204" pitchFamily="34" charset="0"/>
                <a:ea typeface="Verdana" panose="020B0604030504040204" pitchFamily="34" charset="0"/>
              </a:rPr>
              <a:t>Sometimes excess food prepared goes to waste or there is a shortage due to sudden increase in the number of students. Although some uncertainty will always be there but with proper data collection it can be reduced. </a:t>
            </a:r>
            <a:endParaRPr lang="en-US" sz="2400" dirty="0">
              <a:solidFill>
                <a:schemeClr val="tx2"/>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sz="2400" dirty="0">
              <a:solidFill>
                <a:srgbClr val="222222"/>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endParaRPr>
          </a:p>
          <a:p>
            <a:pPr marL="457200" indent="-457200">
              <a:buFont typeface="Wingdings" panose="05000000000000000000" pitchFamily="2" charset="2"/>
              <a:buChar char="Ø"/>
            </a:pPr>
            <a:endParaRPr lang="en-US" sz="2400" dirty="0">
              <a:latin typeface="Arial" panose="020B0604020202020204" pitchFamily="34" charset="0"/>
              <a:cs typeface="Arial" pitchFamily="34" charset="0"/>
            </a:endParaRPr>
          </a:p>
          <a:p>
            <a:pPr marL="457200" indent="-457200">
              <a:buFont typeface="Wingdings" panose="05000000000000000000" pitchFamily="2" charset="2"/>
              <a:buChar char="Ø"/>
            </a:pPr>
            <a:endParaRPr lang="en-US" sz="2400" dirty="0">
              <a:latin typeface="Arial" panose="020B0604020202020204" pitchFamily="34" charset="0"/>
              <a:cs typeface="Arial" pitchFamily="34" charset="0"/>
            </a:endParaRPr>
          </a:p>
        </p:txBody>
      </p:sp>
    </p:spTree>
    <p:extLst>
      <p:ext uri="{BB962C8B-B14F-4D97-AF65-F5344CB8AC3E}">
        <p14:creationId xmlns:p14="http://schemas.microsoft.com/office/powerpoint/2010/main" val="2531010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TextBox 10"/>
          <p:cNvSpPr txBox="1">
            <a:spLocks noChangeArrowheads="1"/>
          </p:cNvSpPr>
          <p:nvPr/>
        </p:nvSpPr>
        <p:spPr bwMode="auto">
          <a:xfrm>
            <a:off x="2771800" y="692696"/>
            <a:ext cx="3744416" cy="720080"/>
          </a:xfrm>
          <a:prstGeom prst="rect">
            <a:avLst/>
          </a:prstGeom>
          <a:noFill/>
          <a:ln w="9525">
            <a:noFill/>
            <a:miter lim="800000"/>
            <a:headEnd/>
            <a:tailEnd/>
          </a:ln>
        </p:spPr>
        <p:txBody>
          <a:bodyPr/>
          <a:lstStyle/>
          <a:p>
            <a:endParaRPr lang="en-US" sz="6000" dirty="0"/>
          </a:p>
        </p:txBody>
      </p:sp>
      <p:sp>
        <p:nvSpPr>
          <p:cNvPr id="10" name="Rectangle 9"/>
          <p:cNvSpPr/>
          <p:nvPr/>
        </p:nvSpPr>
        <p:spPr>
          <a:xfrm>
            <a:off x="2795174" y="691066"/>
            <a:ext cx="4509568" cy="584775"/>
          </a:xfrm>
          <a:prstGeom prst="rect">
            <a:avLst/>
          </a:prstGeom>
        </p:spPr>
        <p:txBody>
          <a:bodyPr wrap="none">
            <a:spAutoFit/>
          </a:bodyPr>
          <a:lstStyle/>
          <a:p>
            <a:r>
              <a:rPr lang="en-US" sz="3200" b="1" dirty="0">
                <a:solidFill>
                  <a:srgbClr val="00B050"/>
                </a:solidFill>
                <a:latin typeface="Verdana" panose="020B0604030504040204" pitchFamily="34" charset="0"/>
                <a:ea typeface="Verdana" panose="020B0604030504040204" pitchFamily="34" charset="0"/>
              </a:rPr>
              <a:t>Literature review</a:t>
            </a:r>
            <a:r>
              <a:rPr lang="en-US" sz="3200" dirty="0">
                <a:solidFill>
                  <a:srgbClr val="00B050"/>
                </a:solidFill>
                <a:latin typeface="Verdana" panose="020B0604030504040204" pitchFamily="34" charset="0"/>
                <a:ea typeface="Verdana" panose="020B0604030504040204" pitchFamily="34" charset="0"/>
              </a:rPr>
              <a:t>: </a:t>
            </a:r>
          </a:p>
        </p:txBody>
      </p:sp>
      <p:sp>
        <p:nvSpPr>
          <p:cNvPr id="2" name="TextBox 1">
            <a:extLst>
              <a:ext uri="{FF2B5EF4-FFF2-40B4-BE49-F238E27FC236}">
                <a16:creationId xmlns:a16="http://schemas.microsoft.com/office/drawing/2014/main" id="{3B9A0050-2FB8-4C9F-BFA4-4A1771C7A1B6}"/>
              </a:ext>
            </a:extLst>
          </p:cNvPr>
          <p:cNvSpPr txBox="1"/>
          <p:nvPr/>
        </p:nvSpPr>
        <p:spPr>
          <a:xfrm>
            <a:off x="251519" y="1340768"/>
            <a:ext cx="8568953" cy="377577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dirty="0">
                <a:solidFill>
                  <a:schemeClr val="tx2"/>
                </a:solidFill>
                <a:latin typeface="Verdana" panose="020B0604030504040204" pitchFamily="34" charset="0"/>
                <a:ea typeface="Verdana" panose="020B0604030504040204" pitchFamily="34" charset="0"/>
              </a:rPr>
              <a:t>J. W. S. D'Souza, S. Jothi and A. Chandrasekar, "Automated Attendance Marking and Management System by Facial Recognition Using Histogram," 2019 5th International Conference on Advanced Computing &amp; Communication Systems (ICACCS), 2019, pp. 66-69, </a:t>
            </a:r>
            <a:r>
              <a:rPr lang="en-US" dirty="0" err="1">
                <a:solidFill>
                  <a:schemeClr val="tx2"/>
                </a:solidFill>
                <a:latin typeface="Verdana" panose="020B0604030504040204" pitchFamily="34" charset="0"/>
                <a:ea typeface="Verdana" panose="020B0604030504040204" pitchFamily="34" charset="0"/>
              </a:rPr>
              <a:t>doi</a:t>
            </a:r>
            <a:r>
              <a:rPr lang="en-US" dirty="0">
                <a:solidFill>
                  <a:schemeClr val="tx2"/>
                </a:solidFill>
                <a:latin typeface="Verdana" panose="020B0604030504040204" pitchFamily="34" charset="0"/>
                <a:ea typeface="Verdana" panose="020B0604030504040204" pitchFamily="34" charset="0"/>
              </a:rPr>
              <a:t>: 10.1109/ICACCS.2019.8728399.</a:t>
            </a:r>
            <a:endParaRPr lang="en-US" dirty="0">
              <a:solidFill>
                <a:schemeClr val="tx2"/>
              </a:solidFill>
              <a:latin typeface="Verdana" panose="020B0604030504040204" pitchFamily="34" charset="0"/>
              <a:ea typeface="Verdana" panose="020B0604030504040204" pitchFamily="34" charset="0"/>
              <a:cs typeface="Arial" pitchFamily="34" charset="0"/>
            </a:endParaRPr>
          </a:p>
          <a:p>
            <a:pPr marL="342900" indent="-342900" algn="just">
              <a:lnSpc>
                <a:spcPct val="150000"/>
              </a:lnSpc>
              <a:buFont typeface="Wingdings" panose="05000000000000000000" pitchFamily="2" charset="2"/>
              <a:buChar char="Ø"/>
            </a:pPr>
            <a:r>
              <a:rPr lang="en-US" dirty="0">
                <a:solidFill>
                  <a:schemeClr val="tx2"/>
                </a:solidFill>
                <a:latin typeface="Verdana" panose="020B0604030504040204" pitchFamily="34" charset="0"/>
                <a:ea typeface="Verdana" panose="020B0604030504040204" pitchFamily="34" charset="0"/>
              </a:rPr>
              <a:t>M. </a:t>
            </a:r>
            <a:r>
              <a:rPr lang="en-US" dirty="0" err="1">
                <a:solidFill>
                  <a:schemeClr val="tx2"/>
                </a:solidFill>
                <a:latin typeface="Verdana" panose="020B0604030504040204" pitchFamily="34" charset="0"/>
                <a:ea typeface="Verdana" panose="020B0604030504040204" pitchFamily="34" charset="0"/>
              </a:rPr>
              <a:t>Kassim</a:t>
            </a:r>
            <a:r>
              <a:rPr lang="en-US" dirty="0">
                <a:solidFill>
                  <a:schemeClr val="tx2"/>
                </a:solidFill>
                <a:latin typeface="Verdana" panose="020B0604030504040204" pitchFamily="34" charset="0"/>
                <a:ea typeface="Verdana" panose="020B0604030504040204" pitchFamily="34" charset="0"/>
              </a:rPr>
              <a:t>, H. Mazlan, N. </a:t>
            </a:r>
            <a:r>
              <a:rPr lang="en-US" dirty="0" err="1">
                <a:solidFill>
                  <a:schemeClr val="tx2"/>
                </a:solidFill>
                <a:latin typeface="Verdana" panose="020B0604030504040204" pitchFamily="34" charset="0"/>
                <a:ea typeface="Verdana" panose="020B0604030504040204" pitchFamily="34" charset="0"/>
              </a:rPr>
              <a:t>Zaini</a:t>
            </a:r>
            <a:r>
              <a:rPr lang="en-US" dirty="0">
                <a:solidFill>
                  <a:schemeClr val="tx2"/>
                </a:solidFill>
                <a:latin typeface="Verdana" panose="020B0604030504040204" pitchFamily="34" charset="0"/>
                <a:ea typeface="Verdana" panose="020B0604030504040204" pitchFamily="34" charset="0"/>
              </a:rPr>
              <a:t> and M. K. Salleh, "Web-based student attendance system using RFID technology," 2012 IEEE Control and System Graduate Research Colloquium, 2012, pp. 213-218, </a:t>
            </a:r>
            <a:r>
              <a:rPr lang="en-US" dirty="0" err="1">
                <a:solidFill>
                  <a:schemeClr val="tx2"/>
                </a:solidFill>
                <a:latin typeface="Verdana" panose="020B0604030504040204" pitchFamily="34" charset="0"/>
                <a:ea typeface="Verdana" panose="020B0604030504040204" pitchFamily="34" charset="0"/>
              </a:rPr>
              <a:t>doi</a:t>
            </a:r>
            <a:r>
              <a:rPr lang="en-US" dirty="0">
                <a:solidFill>
                  <a:schemeClr val="tx2"/>
                </a:solidFill>
                <a:latin typeface="Verdana" panose="020B0604030504040204" pitchFamily="34" charset="0"/>
                <a:ea typeface="Verdana" panose="020B0604030504040204" pitchFamily="34" charset="0"/>
              </a:rPr>
              <a:t>: 10.1109/ICSGRC.2012.6287164.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ext Placeholder 1">
            <a:extLst>
              <a:ext uri="{FF2B5EF4-FFF2-40B4-BE49-F238E27FC236}">
                <a16:creationId xmlns:a16="http://schemas.microsoft.com/office/drawing/2014/main" id="{61D59F20-8229-49E7-8766-6B2095C217DC}"/>
              </a:ext>
            </a:extLst>
          </p:cNvPr>
          <p:cNvSpPr>
            <a:spLocks noGrp="1"/>
          </p:cNvSpPr>
          <p:nvPr>
            <p:ph type="body" orient="vert" idx="1"/>
          </p:nvPr>
        </p:nvSpPr>
        <p:spPr>
          <a:xfrm rot="16200000">
            <a:off x="2195736" y="-171401"/>
            <a:ext cx="4752527" cy="8208912"/>
          </a:xfrm>
        </p:spPr>
        <p:txBody>
          <a:bodyPr/>
          <a:lstStyle/>
          <a:p>
            <a:pPr algn="just">
              <a:buFont typeface="Wingdings" panose="05000000000000000000" pitchFamily="2" charset="2"/>
              <a:buChar char="Ø"/>
            </a:pPr>
            <a:r>
              <a:rPr lang="en-US" sz="1800" dirty="0">
                <a:solidFill>
                  <a:schemeClr val="tx2"/>
                </a:solidFill>
                <a:latin typeface="Verdana" panose="020B0604030504040204" pitchFamily="34" charset="0"/>
                <a:ea typeface="Verdana" panose="020B0604030504040204" pitchFamily="34" charset="0"/>
                <a:cs typeface="Arial" panose="020B0604020202020204" pitchFamily="34" charset="0"/>
              </a:rPr>
              <a:t>M. Othman, S. N. Ismail and H. </a:t>
            </a:r>
            <a:r>
              <a:rPr lang="en-US" sz="1800" dirty="0" err="1">
                <a:solidFill>
                  <a:schemeClr val="tx2"/>
                </a:solidFill>
                <a:latin typeface="Verdana" panose="020B0604030504040204" pitchFamily="34" charset="0"/>
                <a:ea typeface="Verdana" panose="020B0604030504040204" pitchFamily="34" charset="0"/>
                <a:cs typeface="Arial" panose="020B0604020202020204" pitchFamily="34" charset="0"/>
              </a:rPr>
              <a:t>Noradzan</a:t>
            </a:r>
            <a:r>
              <a:rPr lang="en-US" sz="1800" dirty="0">
                <a:solidFill>
                  <a:schemeClr val="tx2"/>
                </a:solidFill>
                <a:latin typeface="Verdana" panose="020B0604030504040204" pitchFamily="34" charset="0"/>
                <a:ea typeface="Verdana" panose="020B0604030504040204" pitchFamily="34" charset="0"/>
                <a:cs typeface="Arial" panose="020B0604020202020204" pitchFamily="34" charset="0"/>
              </a:rPr>
              <a:t>, "An adaptation of the web-based system architecture in the development of the online attendance system," 2012 IEEE Conference on Open Systems, 2012, pp. 1-6, </a:t>
            </a:r>
            <a:r>
              <a:rPr lang="en-US" sz="1800" dirty="0" err="1">
                <a:solidFill>
                  <a:schemeClr val="tx2"/>
                </a:solidFill>
                <a:latin typeface="Verdana" panose="020B0604030504040204" pitchFamily="34" charset="0"/>
                <a:ea typeface="Verdana" panose="020B0604030504040204" pitchFamily="34" charset="0"/>
                <a:cs typeface="Arial" panose="020B0604020202020204" pitchFamily="34" charset="0"/>
              </a:rPr>
              <a:t>doi</a:t>
            </a:r>
            <a:r>
              <a:rPr lang="en-US" sz="1800" dirty="0">
                <a:solidFill>
                  <a:schemeClr val="tx2"/>
                </a:solidFill>
                <a:latin typeface="Verdana" panose="020B0604030504040204" pitchFamily="34" charset="0"/>
                <a:ea typeface="Verdana" panose="020B0604030504040204" pitchFamily="34" charset="0"/>
                <a:cs typeface="Arial" panose="020B0604020202020204" pitchFamily="34" charset="0"/>
              </a:rPr>
              <a:t>: 10.1109/ICOS.2012.6417619..</a:t>
            </a:r>
          </a:p>
          <a:p>
            <a:pPr marL="0" indent="0" algn="just">
              <a:buNone/>
            </a:pPr>
            <a:r>
              <a:rPr lang="en-US" sz="1800" dirty="0">
                <a:solidFill>
                  <a:schemeClr val="tx2"/>
                </a:solidFill>
                <a:latin typeface="Verdana" panose="020B0604030504040204" pitchFamily="34" charset="0"/>
                <a:ea typeface="Verdana" panose="020B0604030504040204" pitchFamily="34" charset="0"/>
                <a:cs typeface="Arial" panose="020B0604020202020204" pitchFamily="34" charset="0"/>
              </a:rPr>
              <a:t> </a:t>
            </a:r>
          </a:p>
          <a:p>
            <a:pPr algn="just">
              <a:buFont typeface="Wingdings" panose="05000000000000000000" pitchFamily="2" charset="2"/>
              <a:buChar char="Ø"/>
            </a:pPr>
            <a:r>
              <a:rPr lang="en-US" sz="1800" dirty="0" err="1">
                <a:solidFill>
                  <a:schemeClr val="tx2"/>
                </a:solidFill>
                <a:latin typeface="Verdana" panose="020B0604030504040204" pitchFamily="34" charset="0"/>
                <a:ea typeface="Verdana" panose="020B0604030504040204" pitchFamily="34" charset="0"/>
                <a:cs typeface="Arial" panose="020B0604020202020204" pitchFamily="34" charset="0"/>
              </a:rPr>
              <a:t>Rjeib</a:t>
            </a:r>
            <a:r>
              <a:rPr lang="en-US" sz="1800" dirty="0">
                <a:solidFill>
                  <a:schemeClr val="tx2"/>
                </a:solidFill>
                <a:latin typeface="Verdana" panose="020B0604030504040204" pitchFamily="34" charset="0"/>
                <a:ea typeface="Verdana" panose="020B0604030504040204" pitchFamily="34" charset="0"/>
                <a:cs typeface="Arial" panose="020B0604020202020204" pitchFamily="34" charset="0"/>
              </a:rPr>
              <a:t>, </a:t>
            </a:r>
            <a:r>
              <a:rPr lang="en-US" sz="1800" dirty="0" err="1">
                <a:solidFill>
                  <a:schemeClr val="tx2"/>
                </a:solidFill>
                <a:latin typeface="Verdana" panose="020B0604030504040204" pitchFamily="34" charset="0"/>
                <a:ea typeface="Verdana" panose="020B0604030504040204" pitchFamily="34" charset="0"/>
                <a:cs typeface="Arial" panose="020B0604020202020204" pitchFamily="34" charset="0"/>
              </a:rPr>
              <a:t>Hasanein</a:t>
            </a:r>
            <a:r>
              <a:rPr lang="en-US" sz="1800" dirty="0">
                <a:solidFill>
                  <a:schemeClr val="tx2"/>
                </a:solidFill>
                <a:latin typeface="Verdana" panose="020B0604030504040204" pitchFamily="34" charset="0"/>
                <a:ea typeface="Verdana" panose="020B0604030504040204" pitchFamily="34" charset="0"/>
                <a:cs typeface="Arial" panose="020B0604020202020204" pitchFamily="34" charset="0"/>
              </a:rPr>
              <a:t> &amp; Ali, Nabeel &amp; Al </a:t>
            </a:r>
            <a:r>
              <a:rPr lang="en-US" sz="1800" dirty="0" err="1">
                <a:solidFill>
                  <a:schemeClr val="tx2"/>
                </a:solidFill>
                <a:latin typeface="Verdana" panose="020B0604030504040204" pitchFamily="34" charset="0"/>
                <a:ea typeface="Verdana" panose="020B0604030504040204" pitchFamily="34" charset="0"/>
                <a:cs typeface="Arial" panose="020B0604020202020204" pitchFamily="34" charset="0"/>
              </a:rPr>
              <a:t>Farawn</a:t>
            </a:r>
            <a:r>
              <a:rPr lang="en-US" sz="1800" dirty="0">
                <a:solidFill>
                  <a:schemeClr val="tx2"/>
                </a:solidFill>
                <a:latin typeface="Verdana" panose="020B0604030504040204" pitchFamily="34" charset="0"/>
                <a:ea typeface="Verdana" panose="020B0604030504040204" pitchFamily="34" charset="0"/>
                <a:cs typeface="Arial" panose="020B0604020202020204" pitchFamily="34" charset="0"/>
              </a:rPr>
              <a:t>, Ali &amp; Al-</a:t>
            </a:r>
            <a:r>
              <a:rPr lang="en-US" sz="1800" dirty="0" err="1">
                <a:solidFill>
                  <a:schemeClr val="tx2"/>
                </a:solidFill>
                <a:latin typeface="Verdana" panose="020B0604030504040204" pitchFamily="34" charset="0"/>
                <a:ea typeface="Verdana" panose="020B0604030504040204" pitchFamily="34" charset="0"/>
                <a:cs typeface="Arial" panose="020B0604020202020204" pitchFamily="34" charset="0"/>
              </a:rPr>
              <a:t>Sadawi</a:t>
            </a:r>
            <a:r>
              <a:rPr lang="en-US" sz="1800" dirty="0">
                <a:solidFill>
                  <a:schemeClr val="tx2"/>
                </a:solidFill>
                <a:latin typeface="Verdana" panose="020B0604030504040204" pitchFamily="34" charset="0"/>
                <a:ea typeface="Verdana" panose="020B0604030504040204" pitchFamily="34" charset="0"/>
                <a:cs typeface="Arial" panose="020B0604020202020204" pitchFamily="34" charset="0"/>
              </a:rPr>
              <a:t>, Basheer &amp; </a:t>
            </a:r>
            <a:r>
              <a:rPr lang="en-US" sz="1800" dirty="0" err="1">
                <a:solidFill>
                  <a:schemeClr val="tx2"/>
                </a:solidFill>
                <a:latin typeface="Verdana" panose="020B0604030504040204" pitchFamily="34" charset="0"/>
                <a:ea typeface="Verdana" panose="020B0604030504040204" pitchFamily="34" charset="0"/>
                <a:cs typeface="Arial" panose="020B0604020202020204" pitchFamily="34" charset="0"/>
              </a:rPr>
              <a:t>Alsharqi</a:t>
            </a:r>
            <a:r>
              <a:rPr lang="en-US" sz="1800" dirty="0">
                <a:solidFill>
                  <a:schemeClr val="tx2"/>
                </a:solidFill>
                <a:latin typeface="Verdana" panose="020B0604030504040204" pitchFamily="34" charset="0"/>
                <a:ea typeface="Verdana" panose="020B0604030504040204" pitchFamily="34" charset="0"/>
                <a:cs typeface="Arial" panose="020B0604020202020204" pitchFamily="34" charset="0"/>
              </a:rPr>
              <a:t>, Haider. (2018). Attendance and Information System Using RFID and Web-Based Application for Academic Sector. International Journal of Advanced Computer Science and Applications. 9. 266-274. 10.14569/IJACSA.2018.090137.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8138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360554-A0A9-4FE3-95D3-EC42A7FFDB18}"/>
              </a:ext>
            </a:extLst>
          </p:cNvPr>
          <p:cNvSpPr txBox="1"/>
          <p:nvPr/>
        </p:nvSpPr>
        <p:spPr>
          <a:xfrm>
            <a:off x="2691517" y="692696"/>
            <a:ext cx="3397084" cy="1015663"/>
          </a:xfrm>
          <a:prstGeom prst="rect">
            <a:avLst/>
          </a:prstGeom>
          <a:noFill/>
        </p:spPr>
        <p:txBody>
          <a:bodyPr wrap="none" rtlCol="0">
            <a:spAutoFit/>
          </a:bodyPr>
          <a:lstStyle/>
          <a:p>
            <a:r>
              <a:rPr lang="en-US" sz="3200" b="1" dirty="0">
                <a:solidFill>
                  <a:srgbClr val="00B050"/>
                </a:solidFill>
                <a:latin typeface="Verdana" panose="020B0604030504040204" pitchFamily="34" charset="0"/>
                <a:ea typeface="Verdana" panose="020B0604030504040204" pitchFamily="34" charset="0"/>
                <a:cs typeface="Arial" pitchFamily="34" charset="0"/>
              </a:rPr>
              <a:t>Existing Work</a:t>
            </a:r>
          </a:p>
          <a:p>
            <a:endParaRPr lang="en-US" sz="2800" dirty="0">
              <a:latin typeface="Arial" pitchFamily="34" charset="0"/>
              <a:cs typeface="Arial" pitchFamily="34" charset="0"/>
            </a:endParaRPr>
          </a:p>
        </p:txBody>
      </p:sp>
      <p:sp>
        <p:nvSpPr>
          <p:cNvPr id="7" name="TextBox 6">
            <a:extLst>
              <a:ext uri="{FF2B5EF4-FFF2-40B4-BE49-F238E27FC236}">
                <a16:creationId xmlns:a16="http://schemas.microsoft.com/office/drawing/2014/main" id="{F91C9F22-8F32-4894-BC13-6BD79CB5AE90}"/>
              </a:ext>
            </a:extLst>
          </p:cNvPr>
          <p:cNvSpPr txBox="1"/>
          <p:nvPr/>
        </p:nvSpPr>
        <p:spPr>
          <a:xfrm>
            <a:off x="0" y="1556792"/>
            <a:ext cx="11412760" cy="1815882"/>
          </a:xfrm>
          <a:prstGeom prst="rect">
            <a:avLst/>
          </a:prstGeom>
          <a:noFill/>
        </p:spPr>
        <p:txBody>
          <a:bodyPr wrap="square" rtlCol="0">
            <a:spAutoFit/>
          </a:bodyPr>
          <a:lstStyle/>
          <a:p>
            <a:pPr marR="0" lvl="0" algn="l" defTabSz="914400" rtl="0" eaLnBrk="0" fontAlgn="base" latinLnBrk="0" hangingPunct="0">
              <a:lnSpc>
                <a:spcPct val="100000"/>
              </a:lnSpc>
              <a:spcBef>
                <a:spcPct val="0"/>
              </a:spcBef>
              <a:spcAft>
                <a:spcPct val="0"/>
              </a:spcAft>
              <a:buClrTx/>
              <a:buSzTx/>
              <a:tabLst/>
            </a:pPr>
            <a:endParaRPr lang="en-US" altLang="en-US" sz="2800">
              <a:solidFill>
                <a:srgbClr val="333333"/>
              </a:solidFill>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2800">
              <a:solidFill>
                <a:srgbClr val="333333"/>
              </a:solidFill>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a:ln>
                <a:noFill/>
              </a:ln>
              <a:solidFill>
                <a:srgbClr val="333333"/>
              </a:solidFill>
              <a:effectLst/>
              <a:cs typeface="Arial" panose="020B0604020202020204" pitchFamily="34" charset="0"/>
            </a:endParaRPr>
          </a:p>
          <a:p>
            <a:pPr marL="457200" indent="-457200">
              <a:buFont typeface="Wingdings" panose="05000000000000000000" pitchFamily="2" charset="2"/>
              <a:buChar char="Ø"/>
            </a:pPr>
            <a:endParaRPr lang="en-US" sz="2800" dirty="0">
              <a:latin typeface="Arial" pitchFamily="34" charset="0"/>
              <a:cs typeface="Arial" pitchFamily="34" charset="0"/>
            </a:endParaRPr>
          </a:p>
        </p:txBody>
      </p:sp>
      <p:sp>
        <p:nvSpPr>
          <p:cNvPr id="2" name="TextBox 1">
            <a:extLst>
              <a:ext uri="{FF2B5EF4-FFF2-40B4-BE49-F238E27FC236}">
                <a16:creationId xmlns:a16="http://schemas.microsoft.com/office/drawing/2014/main" id="{46CF54C2-E0C9-48F2-A2AF-CC080E1E5B0B}"/>
              </a:ext>
            </a:extLst>
          </p:cNvPr>
          <p:cNvSpPr txBox="1"/>
          <p:nvPr/>
        </p:nvSpPr>
        <p:spPr>
          <a:xfrm>
            <a:off x="323528" y="1484784"/>
            <a:ext cx="8208912" cy="4178836"/>
          </a:xfrm>
          <a:prstGeom prst="rect">
            <a:avLst/>
          </a:prstGeom>
          <a:noFill/>
        </p:spPr>
        <p:txBody>
          <a:bodyPr wrap="square" rtlCol="0">
            <a:spAutoFit/>
          </a:bodyPr>
          <a:lstStyle/>
          <a:p>
            <a:pPr algn="just">
              <a:lnSpc>
                <a:spcPct val="150000"/>
              </a:lnSpc>
            </a:pPr>
            <a:r>
              <a:rPr lang="en-US" sz="2400" b="1" u="sng" dirty="0">
                <a:solidFill>
                  <a:srgbClr val="001848"/>
                </a:solidFill>
                <a:latin typeface="Arial" panose="020B0604020202020204" pitchFamily="34" charset="0"/>
                <a:cs typeface="Arial" pitchFamily="34" charset="0"/>
              </a:rPr>
              <a:t>1) RFID Model</a:t>
            </a:r>
            <a:r>
              <a:rPr lang="en-US" sz="2400" dirty="0">
                <a:solidFill>
                  <a:srgbClr val="001848"/>
                </a:solidFill>
                <a:latin typeface="Arial" panose="020B0604020202020204" pitchFamily="34" charset="0"/>
                <a:cs typeface="Arial" pitchFamily="34" charset="0"/>
              </a:rPr>
              <a:t>:</a:t>
            </a:r>
          </a:p>
          <a:p>
            <a:pPr algn="just">
              <a:lnSpc>
                <a:spcPct val="150000"/>
              </a:lnSpc>
            </a:pPr>
            <a:endParaRPr lang="en-US" sz="2400" dirty="0">
              <a:solidFill>
                <a:srgbClr val="001848"/>
              </a:solidFill>
              <a:latin typeface="Arial" panose="020B0604020202020204" pitchFamily="34" charset="0"/>
              <a:cs typeface="Arial" pitchFamily="34" charset="0"/>
            </a:endParaRPr>
          </a:p>
          <a:p>
            <a:pPr marL="457200" indent="-457200" algn="just">
              <a:lnSpc>
                <a:spcPct val="150000"/>
              </a:lnSpc>
              <a:buFont typeface="Wingdings" panose="05000000000000000000" pitchFamily="2" charset="2"/>
              <a:buChar char="Ø"/>
            </a:pPr>
            <a:r>
              <a:rPr lang="en-US" dirty="0">
                <a:solidFill>
                  <a:srgbClr val="001848"/>
                </a:solidFill>
                <a:latin typeface="Verdana" panose="020B0604030504040204" pitchFamily="34" charset="0"/>
                <a:ea typeface="Verdana" panose="020B0604030504040204" pitchFamily="34" charset="0"/>
                <a:cs typeface="Arial" pitchFamily="34" charset="0"/>
              </a:rPr>
              <a:t>Refers to an attendance system but using Radio Frequency Identification (RFID) technology</a:t>
            </a:r>
          </a:p>
          <a:p>
            <a:pPr marL="457200" indent="-457200" algn="just">
              <a:lnSpc>
                <a:spcPct val="150000"/>
              </a:lnSpc>
              <a:buFont typeface="Wingdings" panose="05000000000000000000" pitchFamily="2" charset="2"/>
              <a:buChar char="Ø"/>
            </a:pPr>
            <a:r>
              <a:rPr lang="en-US" dirty="0">
                <a:solidFill>
                  <a:srgbClr val="001848"/>
                </a:solidFill>
                <a:latin typeface="Verdana" panose="020B0604030504040204" pitchFamily="34" charset="0"/>
                <a:ea typeface="Verdana" panose="020B0604030504040204" pitchFamily="34" charset="0"/>
                <a:cs typeface="Arial" pitchFamily="34" charset="0"/>
              </a:rPr>
              <a:t>This system includes essential online capabilities for convenient record keeping, which are available not only to lecturers but also to relevant academic administration staffs for the purpose of monitoring students' development. </a:t>
            </a:r>
          </a:p>
          <a:p>
            <a:pPr marL="457200" indent="-457200" algn="just">
              <a:lnSpc>
                <a:spcPct val="150000"/>
              </a:lnSpc>
              <a:buFont typeface="Wingdings" panose="05000000000000000000" pitchFamily="2" charset="2"/>
              <a:buChar char="Ø"/>
            </a:pPr>
            <a:endParaRPr lang="en-US" sz="2400" dirty="0">
              <a:solidFill>
                <a:srgbClr val="001848"/>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1562511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TextBox 10"/>
          <p:cNvSpPr txBox="1">
            <a:spLocks noChangeArrowheads="1"/>
          </p:cNvSpPr>
          <p:nvPr/>
        </p:nvSpPr>
        <p:spPr bwMode="auto">
          <a:xfrm>
            <a:off x="3203848" y="620688"/>
            <a:ext cx="4248472" cy="720080"/>
          </a:xfrm>
          <a:prstGeom prst="rect">
            <a:avLst/>
          </a:prstGeom>
          <a:noFill/>
          <a:ln w="9525">
            <a:noFill/>
            <a:miter lim="800000"/>
            <a:headEnd/>
            <a:tailEnd/>
          </a:ln>
        </p:spPr>
        <p:txBody>
          <a:bodyPr/>
          <a:lstStyle/>
          <a:p>
            <a:r>
              <a:rPr lang="en-US" sz="3200" b="1" dirty="0">
                <a:solidFill>
                  <a:srgbClr val="006600"/>
                </a:solidFill>
                <a:latin typeface="Verdana" panose="020B0604030504040204" pitchFamily="34" charset="0"/>
                <a:ea typeface="Verdana" panose="020B0604030504040204" pitchFamily="34" charset="0"/>
                <a:cs typeface="Arial" pitchFamily="34" charset="0"/>
              </a:rPr>
              <a:t>FR Model</a:t>
            </a:r>
          </a:p>
          <a:p>
            <a:endParaRPr lang="en-US" sz="3200" dirty="0"/>
          </a:p>
        </p:txBody>
      </p:sp>
      <p:sp>
        <p:nvSpPr>
          <p:cNvPr id="3" name="TextBox 2">
            <a:extLst>
              <a:ext uri="{FF2B5EF4-FFF2-40B4-BE49-F238E27FC236}">
                <a16:creationId xmlns:a16="http://schemas.microsoft.com/office/drawing/2014/main" id="{1C047498-0127-4D2F-9610-74E8FE06C300}"/>
              </a:ext>
            </a:extLst>
          </p:cNvPr>
          <p:cNvSpPr txBox="1"/>
          <p:nvPr/>
        </p:nvSpPr>
        <p:spPr>
          <a:xfrm>
            <a:off x="89756" y="1916832"/>
            <a:ext cx="8676456" cy="2817951"/>
          </a:xfrm>
          <a:prstGeom prst="rect">
            <a:avLst/>
          </a:prstGeom>
          <a:noFill/>
        </p:spPr>
        <p:txBody>
          <a:bodyPr wrap="square" rtlCol="0">
            <a:spAutoFit/>
          </a:bodyPr>
          <a:lstStyle/>
          <a:p>
            <a:pPr marL="285750" marR="307975" indent="-285750" algn="just">
              <a:lnSpc>
                <a:spcPct val="115000"/>
              </a:lnSpc>
              <a:spcBef>
                <a:spcPts val="395"/>
              </a:spcBef>
              <a:spcAft>
                <a:spcPts val="0"/>
              </a:spcAft>
              <a:buFont typeface="Wingdings" panose="05000000000000000000" pitchFamily="2" charset="2"/>
              <a:buChar char="Ø"/>
              <a:tabLst>
                <a:tab pos="520700" algn="l"/>
                <a:tab pos="521335" algn="l"/>
              </a:tabLst>
            </a:pPr>
            <a:r>
              <a:rPr lang="en-US" b="1" dirty="0">
                <a:solidFill>
                  <a:srgbClr val="001848"/>
                </a:solidFill>
                <a:effectLst/>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1848"/>
                </a:solidFill>
                <a:latin typeface="Verdana" panose="020B0604030504040204" pitchFamily="34" charset="0"/>
                <a:ea typeface="Verdana" panose="020B0604030504040204" pitchFamily="34" charset="0"/>
                <a:cs typeface="Arial" panose="020B0604020202020204" pitchFamily="34" charset="0"/>
              </a:rPr>
              <a:t>D</a:t>
            </a:r>
            <a:r>
              <a:rPr lang="en-US" dirty="0">
                <a:solidFill>
                  <a:srgbClr val="001848"/>
                </a:solidFill>
                <a:effectLst/>
                <a:latin typeface="Verdana" panose="020B0604030504040204" pitchFamily="34" charset="0"/>
                <a:ea typeface="Verdana" panose="020B0604030504040204" pitchFamily="34" charset="0"/>
                <a:cs typeface="Arial" panose="020B0604020202020204" pitchFamily="34" charset="0"/>
              </a:rPr>
              <a:t>escribes an attendance system which uses facial recognition to automate the process of taking and marking attendance.</a:t>
            </a:r>
          </a:p>
          <a:p>
            <a:pPr marL="285750" marR="307975" indent="-285750" algn="just">
              <a:lnSpc>
                <a:spcPct val="115000"/>
              </a:lnSpc>
              <a:spcBef>
                <a:spcPts val="395"/>
              </a:spcBef>
              <a:spcAft>
                <a:spcPts val="0"/>
              </a:spcAft>
              <a:buFont typeface="Wingdings" panose="05000000000000000000" pitchFamily="2" charset="2"/>
              <a:buChar char="Ø"/>
              <a:tabLst>
                <a:tab pos="520700" algn="l"/>
                <a:tab pos="521335" algn="l"/>
              </a:tabLst>
            </a:pPr>
            <a:endParaRPr lang="en-US" dirty="0">
              <a:solidFill>
                <a:srgbClr val="001848"/>
              </a:solidFill>
              <a:effectLst/>
              <a:latin typeface="Verdana" panose="020B0604030504040204" pitchFamily="34" charset="0"/>
              <a:ea typeface="Verdana" panose="020B0604030504040204" pitchFamily="34" charset="0"/>
              <a:cs typeface="Arial" panose="020B0604020202020204" pitchFamily="34" charset="0"/>
            </a:endParaRPr>
          </a:p>
          <a:p>
            <a:pPr marL="285750" marR="307975" indent="-285750" algn="just">
              <a:lnSpc>
                <a:spcPct val="115000"/>
              </a:lnSpc>
              <a:spcBef>
                <a:spcPts val="395"/>
              </a:spcBef>
              <a:spcAft>
                <a:spcPts val="0"/>
              </a:spcAft>
              <a:buFont typeface="Wingdings" panose="05000000000000000000" pitchFamily="2" charset="2"/>
              <a:buChar char="Ø"/>
              <a:tabLst>
                <a:tab pos="520700" algn="l"/>
                <a:tab pos="521335" algn="l"/>
              </a:tabLst>
            </a:pPr>
            <a:r>
              <a:rPr lang="en-US" dirty="0">
                <a:solidFill>
                  <a:srgbClr val="001848"/>
                </a:solidFill>
                <a:latin typeface="Verdana" panose="020B0604030504040204" pitchFamily="34" charset="0"/>
                <a:ea typeface="Verdana" panose="020B0604030504040204" pitchFamily="34" charset="0"/>
                <a:cs typeface="Arial" panose="020B0604020202020204" pitchFamily="34" charset="0"/>
              </a:rPr>
              <a:t>Face recognition is accomplished using image processing techniques in this study. </a:t>
            </a:r>
          </a:p>
          <a:p>
            <a:pPr marR="307975" algn="just">
              <a:lnSpc>
                <a:spcPct val="115000"/>
              </a:lnSpc>
              <a:spcBef>
                <a:spcPts val="395"/>
              </a:spcBef>
              <a:spcAft>
                <a:spcPts val="0"/>
              </a:spcAft>
              <a:tabLst>
                <a:tab pos="520700" algn="l"/>
                <a:tab pos="521335" algn="l"/>
              </a:tabLst>
            </a:pPr>
            <a:endParaRPr lang="en-US" dirty="0">
              <a:solidFill>
                <a:srgbClr val="001848"/>
              </a:solidFill>
              <a:latin typeface="Verdana" panose="020B0604030504040204" pitchFamily="34" charset="0"/>
              <a:ea typeface="Verdana" panose="020B0604030504040204" pitchFamily="34" charset="0"/>
              <a:cs typeface="Arial" panose="020B0604020202020204" pitchFamily="34" charset="0"/>
            </a:endParaRPr>
          </a:p>
          <a:p>
            <a:pPr marL="285750" marR="307975" indent="-285750" algn="just">
              <a:lnSpc>
                <a:spcPct val="115000"/>
              </a:lnSpc>
              <a:spcBef>
                <a:spcPts val="395"/>
              </a:spcBef>
              <a:spcAft>
                <a:spcPts val="0"/>
              </a:spcAft>
              <a:buFont typeface="Wingdings" panose="05000000000000000000" pitchFamily="2" charset="2"/>
              <a:buChar char="Ø"/>
              <a:tabLst>
                <a:tab pos="520700" algn="l"/>
                <a:tab pos="521335" algn="l"/>
              </a:tabLst>
            </a:pPr>
            <a:r>
              <a:rPr lang="en-US" dirty="0">
                <a:solidFill>
                  <a:srgbClr val="001848"/>
                </a:solidFill>
                <a:latin typeface="Verdana" panose="020B0604030504040204" pitchFamily="34" charset="0"/>
                <a:ea typeface="Verdana" panose="020B0604030504040204" pitchFamily="34" charset="0"/>
                <a:cs typeface="Arial" panose="020B0604020202020204" pitchFamily="34" charset="0"/>
              </a:rPr>
              <a:t>The processed picture is compared to the current stored record, and attendance is recorded accordingly in the database. </a:t>
            </a:r>
            <a:endParaRPr lang="en-US" dirty="0">
              <a:latin typeface="Arial" pitchFamily="34" charset="0"/>
              <a:cs typeface="Arial" pitchFamily="34" charset="0"/>
            </a:endParaRPr>
          </a:p>
        </p:txBody>
      </p:sp>
    </p:spTree>
    <p:extLst>
      <p:ext uri="{BB962C8B-B14F-4D97-AF65-F5344CB8AC3E}">
        <p14:creationId xmlns:p14="http://schemas.microsoft.com/office/powerpoint/2010/main" val="3544543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4D46A50-740E-4D1C-AC46-D0F035437413}"/>
              </a:ext>
            </a:extLst>
          </p:cNvPr>
          <p:cNvSpPr txBox="1"/>
          <p:nvPr/>
        </p:nvSpPr>
        <p:spPr>
          <a:xfrm>
            <a:off x="2699792" y="764704"/>
            <a:ext cx="5282215" cy="954107"/>
          </a:xfrm>
          <a:prstGeom prst="rect">
            <a:avLst/>
          </a:prstGeom>
          <a:noFill/>
        </p:spPr>
        <p:txBody>
          <a:bodyPr wrap="none" rtlCol="0">
            <a:spAutoFit/>
          </a:bodyPr>
          <a:lstStyle/>
          <a:p>
            <a:r>
              <a:rPr lang="en-US" sz="2800" b="1" dirty="0">
                <a:solidFill>
                  <a:srgbClr val="006600"/>
                </a:solidFill>
                <a:latin typeface="Arial" pitchFamily="34" charset="0"/>
                <a:cs typeface="Arial" pitchFamily="34" charset="0"/>
              </a:rPr>
              <a:t>Canteen Management System</a:t>
            </a:r>
            <a:endParaRPr lang="en-US" sz="2800" dirty="0">
              <a:solidFill>
                <a:srgbClr val="006600"/>
              </a:solidFill>
              <a:latin typeface="Arial" pitchFamily="34" charset="0"/>
              <a:cs typeface="Arial" pitchFamily="34" charset="0"/>
            </a:endParaRPr>
          </a:p>
          <a:p>
            <a:endParaRPr lang="en-US" sz="2800" dirty="0">
              <a:latin typeface="Arial" pitchFamily="34" charset="0"/>
              <a:cs typeface="Arial" pitchFamily="34" charset="0"/>
            </a:endParaRPr>
          </a:p>
        </p:txBody>
      </p:sp>
      <p:sp>
        <p:nvSpPr>
          <p:cNvPr id="8" name="TextBox 7">
            <a:extLst>
              <a:ext uri="{FF2B5EF4-FFF2-40B4-BE49-F238E27FC236}">
                <a16:creationId xmlns:a16="http://schemas.microsoft.com/office/drawing/2014/main" id="{1AFF587E-7AEE-4F42-B9E2-98A05D184F2B}"/>
              </a:ext>
            </a:extLst>
          </p:cNvPr>
          <p:cNvSpPr txBox="1"/>
          <p:nvPr/>
        </p:nvSpPr>
        <p:spPr>
          <a:xfrm>
            <a:off x="107504" y="1844824"/>
            <a:ext cx="9144000" cy="2944781"/>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dirty="0">
                <a:solidFill>
                  <a:srgbClr val="001848"/>
                </a:solidFill>
                <a:effectLst/>
                <a:latin typeface="Verdana" panose="020B0604030504040204" pitchFamily="34" charset="0"/>
                <a:ea typeface="Verdana" panose="020B0604030504040204" pitchFamily="34" charset="0"/>
                <a:cs typeface="Arial" panose="020B0604020202020204" pitchFamily="34" charset="0"/>
              </a:rPr>
              <a:t>It enables the canteen manager to generate the daily food planning report after ensuring that all records have been downloaded and the time has expired. </a:t>
            </a:r>
          </a:p>
          <a:p>
            <a:pPr marL="457200" indent="-457200" algn="just">
              <a:lnSpc>
                <a:spcPct val="150000"/>
              </a:lnSpc>
              <a:buFont typeface="Wingdings" panose="05000000000000000000" pitchFamily="2" charset="2"/>
              <a:buChar char="Ø"/>
            </a:pPr>
            <a:endParaRPr lang="en-US" dirty="0">
              <a:solidFill>
                <a:srgbClr val="001848"/>
              </a:solidFill>
              <a:latin typeface="Verdana" panose="020B0604030504040204" pitchFamily="34" charset="0"/>
              <a:ea typeface="Verdana" panose="020B0604030504040204" pitchFamily="34" charset="0"/>
              <a:cs typeface="Arial" panose="020B0604020202020204" pitchFamily="34" charset="0"/>
            </a:endParaRPr>
          </a:p>
          <a:p>
            <a:pPr marL="457200" indent="-457200" algn="just">
              <a:lnSpc>
                <a:spcPct val="150000"/>
              </a:lnSpc>
              <a:buFont typeface="Wingdings" panose="05000000000000000000" pitchFamily="2" charset="2"/>
              <a:buChar char="Ø"/>
            </a:pPr>
            <a:r>
              <a:rPr lang="en-US" dirty="0">
                <a:solidFill>
                  <a:srgbClr val="001848"/>
                </a:solidFill>
                <a:latin typeface="Verdana" panose="020B0604030504040204" pitchFamily="34" charset="0"/>
                <a:ea typeface="Verdana" panose="020B0604030504040204" pitchFamily="34" charset="0"/>
                <a:cs typeface="Arial" panose="020B0604020202020204" pitchFamily="34" charset="0"/>
              </a:rPr>
              <a:t>The usage of this Canteen Management Software allows the user to track each employee's food consumption over time, preventing food waste and accounting problems along with paperless transaction feature.</a:t>
            </a:r>
            <a:endParaRPr lang="en-US" dirty="0">
              <a:solidFill>
                <a:schemeClr val="tx2">
                  <a:lumMod val="50000"/>
                </a:schemeClr>
              </a:solidFill>
              <a:latin typeface="Verdana" panose="020B0604030504040204" pitchFamily="34" charset="0"/>
              <a:ea typeface="Verdana" panose="020B0604030504040204" pitchFamily="34" charset="0"/>
              <a:cs typeface="Arial" pitchFamily="34" charset="0"/>
            </a:endParaRPr>
          </a:p>
        </p:txBody>
      </p:sp>
    </p:spTree>
    <p:extLst>
      <p:ext uri="{BB962C8B-B14F-4D97-AF65-F5344CB8AC3E}">
        <p14:creationId xmlns:p14="http://schemas.microsoft.com/office/powerpoint/2010/main" val="3617955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32986</TotalTime>
  <Words>1123</Words>
  <Application>Microsoft Office PowerPoint</Application>
  <PresentationFormat>On-screen Show (4:3)</PresentationFormat>
  <Paragraphs>93</Paragraphs>
  <Slides>19</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Arial Rounded MT Bold</vt:lpstr>
      <vt:lpstr>Calibri</vt:lpstr>
      <vt:lpstr>Times New Roman</vt:lpstr>
      <vt:lpstr>Verdana</vt:lpstr>
      <vt:lpstr>Wingdings</vt:lpstr>
      <vt:lpstr>Office Theme</vt:lpstr>
      <vt:lpstr>Custom Design</vt:lpstr>
      <vt:lpstr>  Automation and Optimization of Hostel Mess Presented By   SURYANARAYANA KRISHNAN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Jagadish</dc:creator>
  <cp:lastModifiedBy>SURYANARAYANA KRISHNAN</cp:lastModifiedBy>
  <cp:revision>1374</cp:revision>
  <dcterms:created xsi:type="dcterms:W3CDTF">2012-01-15T16:34:25Z</dcterms:created>
  <dcterms:modified xsi:type="dcterms:W3CDTF">2022-05-21T10:27:57Z</dcterms:modified>
</cp:coreProperties>
</file>