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62" r:id="rId10"/>
    <p:sldId id="266" r:id="rId11"/>
    <p:sldId id="2146847063" r:id="rId12"/>
    <p:sldId id="267"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D69F62-A7EC-FA08-B3BB-957DD6C59090}" v="970" dt="2025-08-03T16:09:33.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unep.org/" TargetMode="External"/><Relationship Id="rId2" Type="http://schemas.openxmlformats.org/officeDocument/2006/relationships/hyperlink" Target="https://chatgpt.com/" TargetMode="External"/><Relationship Id="rId1" Type="http://schemas.openxmlformats.org/officeDocument/2006/relationships/slideLayout" Target="../slideLayouts/slideLayout2.xml"/><Relationship Id="rId6" Type="http://schemas.openxmlformats.org/officeDocument/2006/relationships/hyperlink" Target="https://cloud.ibm.com/docs/watson-assistant" TargetMode="External"/><Relationship Id="rId5" Type="http://schemas.openxmlformats.org/officeDocument/2006/relationships/hyperlink" Target="https://moef.gov.in/" TargetMode="External"/><Relationship Id="rId4" Type="http://schemas.openxmlformats.org/officeDocument/2006/relationships/hyperlink" Target="https://mnre.gov.i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a:cs typeface="Arial"/>
              </a:rPr>
              <a:t>Vedra: </a:t>
            </a:r>
            <a:r>
              <a:rPr lang="en-US" dirty="0">
                <a:solidFill>
                  <a:schemeClr val="accent1"/>
                </a:solidFill>
                <a:ea typeface="+mj-lt"/>
                <a:cs typeface="+mj-lt"/>
              </a:rPr>
              <a:t>Eco Lifestyle 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Suryank Malik- ABES Engineering College-Computer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667450"/>
            <a:ext cx="11029615" cy="6642800"/>
          </a:xfrm>
        </p:spPr>
        <p:txBody>
          <a:bodyPr>
            <a:normAutofit/>
          </a:bodyPr>
          <a:lstStyle/>
          <a:p>
            <a:pPr marL="305435" indent="-305435"/>
            <a:r>
              <a:rPr lang="en-IN" sz="2400" b="1" dirty="0">
                <a:solidFill>
                  <a:srgbClr val="0F0F0F"/>
                </a:solidFill>
                <a:ea typeface="+mn-lt"/>
                <a:cs typeface="+mn-lt"/>
              </a:rPr>
              <a:t>By combining technology with sustainability</a:t>
            </a:r>
            <a:r>
              <a:rPr lang="en-IN" sz="2400" dirty="0">
                <a:solidFill>
                  <a:srgbClr val="0F0F0F"/>
                </a:solidFill>
                <a:ea typeface="+mn-lt"/>
                <a:cs typeface="+mn-lt"/>
              </a:rPr>
              <a:t>, this agent helps users make conscious, eco-friendly choices every day. Using </a:t>
            </a:r>
            <a:r>
              <a:rPr lang="en-IN" sz="2400" dirty="0" err="1">
                <a:solidFill>
                  <a:srgbClr val="0F0F0F"/>
                </a:solidFill>
                <a:ea typeface="+mn-lt"/>
                <a:cs typeface="+mn-lt"/>
              </a:rPr>
              <a:t>Watsonx</a:t>
            </a:r>
            <a:r>
              <a:rPr lang="en-IN" sz="2400" dirty="0">
                <a:solidFill>
                  <a:srgbClr val="0F0F0F"/>
                </a:solidFill>
                <a:ea typeface="+mn-lt"/>
                <a:cs typeface="+mn-lt"/>
              </a:rPr>
              <a:t> Assistant, it provides relatable, real-time advice and gamified tips that make green living easier. The platform builds lasting habits with a personal touch, encouraging users to take part in protecting the planet.</a:t>
            </a:r>
            <a:endParaRPr lang="en-IN" sz="2400" dirty="0">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vert="horz" lIns="91440" tIns="45720" rIns="91440" bIns="45720" rtlCol="0" anchor="ctr">
            <a:noAutofit/>
          </a:bodyPr>
          <a:lstStyle/>
          <a:p>
            <a:pPr marL="0" indent="0">
              <a:buNone/>
            </a:pPr>
            <a:endParaRPr lang="en-US" sz="2000" b="1" dirty="0"/>
          </a:p>
          <a:p>
            <a:pPr marL="305435" indent="-305435"/>
            <a:r>
              <a:rPr lang="en-US" sz="2200" dirty="0">
                <a:ea typeface="+mn-lt"/>
                <a:cs typeface="+mn-lt"/>
              </a:rPr>
              <a:t>In the future, the Eco Lifestyle Agent can develop into a smarter, more engaging sustainability companion. It can connect with IoT and smart home devices to track energy and water use in real time, leading to more accurate eco-suggestions. A personalized eco-dashboard can show user impact, like carbon savings and plastic-free streaks. Voice assistant integration can provide hands-free, real-time advice during daily tasks. With location-based support, the agent can recommend local green events, recycling centers, or public transport options. Adding regional languages would make it available to different communities. Gamified eco-rewards and community challenges would encourage participation and motivation. Partnerships with eco-brands and NGOs can provide exclusive green deals and volunteering opportunities. Finally, by using Watsonx.ai, the agent can become smarter over time and adapt to user habits, creating highly personalized sustainability experiences.</a:t>
            </a:r>
          </a:p>
          <a:p>
            <a:pPr marL="305435" indent="-305435"/>
            <a:endParaRPr lang="en-US" sz="22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17045"/>
            <a:ext cx="11017892" cy="4944281"/>
          </a:xfrm>
        </p:spPr>
        <p:txBody>
          <a:bodyPr>
            <a:normAutofit fontScale="92500" lnSpcReduction="20000"/>
          </a:bodyPr>
          <a:lstStyle/>
          <a:p>
            <a:pPr marL="0" indent="0">
              <a:buNone/>
            </a:pPr>
            <a:r>
              <a:rPr lang="en-IN" sz="2400" b="1" err="1">
                <a:solidFill>
                  <a:srgbClr val="0F0F0F"/>
                </a:solidFill>
              </a:rPr>
              <a:t>ChatGpt</a:t>
            </a:r>
            <a:r>
              <a:rPr lang="en-IN" sz="2400" dirty="0">
                <a:solidFill>
                  <a:srgbClr val="0F0F0F"/>
                </a:solidFill>
              </a:rPr>
              <a:t>- </a:t>
            </a:r>
            <a:r>
              <a:rPr lang="en-IN" sz="2400" dirty="0">
                <a:solidFill>
                  <a:srgbClr val="0F0F0F"/>
                </a:solidFill>
                <a:ea typeface="+mn-lt"/>
                <a:cs typeface="+mn-lt"/>
              </a:rPr>
              <a:t>Conceptualized &amp; co-developed with OpenAI ChatGPT for intelligent eco            guidance </a:t>
            </a:r>
            <a:endParaRPr lang="en-IN">
              <a:ea typeface="+mn-lt"/>
              <a:cs typeface="+mn-lt"/>
            </a:endParaRPr>
          </a:p>
          <a:p>
            <a:pPr marL="0" indent="0">
              <a:buNone/>
            </a:pPr>
            <a:r>
              <a:rPr lang="en-IN" sz="2400" dirty="0">
                <a:ea typeface="+mn-lt"/>
                <a:cs typeface="+mn-lt"/>
                <a:hlinkClick r:id="rId2"/>
              </a:rPr>
              <a:t>ChatGPT</a:t>
            </a:r>
            <a:endParaRPr lang="en-IN" dirty="0">
              <a:ea typeface="+mn-lt"/>
              <a:cs typeface="+mn-lt"/>
            </a:endParaRPr>
          </a:p>
          <a:p>
            <a:pPr marL="0" indent="0">
              <a:buNone/>
            </a:pPr>
            <a:r>
              <a:rPr lang="en-IN" sz="2400" b="1" dirty="0">
                <a:solidFill>
                  <a:srgbClr val="0F0F0F"/>
                </a:solidFill>
                <a:ea typeface="+mn-lt"/>
                <a:cs typeface="+mn-lt"/>
              </a:rPr>
              <a:t>UN Environment Programme (UNEP)</a:t>
            </a:r>
            <a:r>
              <a:rPr lang="en-IN" sz="2400" dirty="0">
                <a:solidFill>
                  <a:srgbClr val="0F0F0F"/>
                </a:solidFill>
                <a:ea typeface="+mn-lt"/>
                <a:cs typeface="+mn-lt"/>
              </a:rPr>
              <a:t>– Global eco-tips, sustainable lifestyle resources</a:t>
            </a:r>
            <a:endParaRPr lang="en-IN">
              <a:solidFill>
                <a:srgbClr val="404040"/>
              </a:solidFill>
              <a:ea typeface="+mn-lt"/>
              <a:cs typeface="+mn-lt"/>
            </a:endParaRPr>
          </a:p>
          <a:p>
            <a:pPr marL="0" indent="0">
              <a:buNone/>
            </a:pPr>
            <a:r>
              <a:rPr lang="en-IN" sz="2400" dirty="0">
                <a:ea typeface="+mn-lt"/>
                <a:cs typeface="+mn-lt"/>
                <a:hlinkClick r:id="rId3"/>
              </a:rPr>
              <a:t>UNEP </a:t>
            </a:r>
            <a:endParaRPr lang="en-IN" dirty="0">
              <a:solidFill>
                <a:srgbClr val="404040"/>
              </a:solidFill>
              <a:ea typeface="+mn-lt"/>
              <a:cs typeface="+mn-lt"/>
            </a:endParaRPr>
          </a:p>
          <a:p>
            <a:pPr marL="0" indent="0">
              <a:buNone/>
            </a:pPr>
            <a:r>
              <a:rPr lang="en-IN" sz="2400" b="1" dirty="0">
                <a:solidFill>
                  <a:srgbClr val="0F0F0F"/>
                </a:solidFill>
                <a:ea typeface="+mn-lt"/>
                <a:cs typeface="+mn-lt"/>
              </a:rPr>
              <a:t>MNRE (Ministry of New and Renewable Energy)</a:t>
            </a:r>
            <a:r>
              <a:rPr lang="en-IN" sz="2400" dirty="0">
                <a:solidFill>
                  <a:srgbClr val="0F0F0F"/>
                </a:solidFill>
                <a:ea typeface="+mn-lt"/>
                <a:cs typeface="+mn-lt"/>
              </a:rPr>
              <a:t> – Solar rooftop, EV &amp; green energy    schemes</a:t>
            </a:r>
            <a:br>
              <a:rPr lang="en-IN" sz="2400" dirty="0">
                <a:solidFill>
                  <a:srgbClr val="0F0F0F"/>
                </a:solidFill>
                <a:ea typeface="+mn-lt"/>
                <a:cs typeface="+mn-lt"/>
              </a:rPr>
            </a:br>
            <a:r>
              <a:rPr lang="en-IN" sz="2400" dirty="0">
                <a:ea typeface="+mn-lt"/>
                <a:cs typeface="+mn-lt"/>
                <a:hlinkClick r:id="rId4"/>
              </a:rPr>
              <a:t>MNRE</a:t>
            </a:r>
            <a:endParaRPr lang="en-IN">
              <a:ea typeface="+mn-lt"/>
              <a:cs typeface="+mn-lt"/>
            </a:endParaRPr>
          </a:p>
          <a:p>
            <a:pPr marL="0" indent="0">
              <a:buNone/>
            </a:pPr>
            <a:r>
              <a:rPr lang="en-IN" sz="2400" b="1" dirty="0" err="1">
                <a:solidFill>
                  <a:srgbClr val="0F0F0F"/>
                </a:solidFill>
                <a:ea typeface="+mn-lt"/>
                <a:cs typeface="+mn-lt"/>
              </a:rPr>
              <a:t>MoEFCC</a:t>
            </a:r>
            <a:r>
              <a:rPr lang="en-IN" sz="2400" b="1" dirty="0">
                <a:solidFill>
                  <a:srgbClr val="0F0F0F"/>
                </a:solidFill>
                <a:ea typeface="+mn-lt"/>
                <a:cs typeface="+mn-lt"/>
              </a:rPr>
              <a:t> (India Environment Ministry)</a:t>
            </a:r>
            <a:r>
              <a:rPr lang="en-IN" sz="2400" dirty="0">
                <a:solidFill>
                  <a:srgbClr val="0F0F0F"/>
                </a:solidFill>
                <a:ea typeface="+mn-lt"/>
                <a:cs typeface="+mn-lt"/>
              </a:rPr>
              <a:t> – Govt. schemes, recycling rules, plastic bans</a:t>
            </a:r>
            <a:endParaRPr lang="en-IN">
              <a:solidFill>
                <a:srgbClr val="404040"/>
              </a:solidFill>
              <a:ea typeface="+mn-lt"/>
              <a:cs typeface="+mn-lt"/>
            </a:endParaRPr>
          </a:p>
          <a:p>
            <a:pPr marL="0" indent="0">
              <a:buNone/>
            </a:pPr>
            <a:r>
              <a:rPr lang="en-IN" sz="2400" dirty="0">
                <a:ea typeface="+mn-lt"/>
                <a:cs typeface="+mn-lt"/>
                <a:hlinkClick r:id="rId5"/>
              </a:rPr>
              <a:t>MoEFCC</a:t>
            </a:r>
            <a:endParaRPr lang="en-IN" dirty="0"/>
          </a:p>
          <a:p>
            <a:pPr marL="0" indent="0">
              <a:buNone/>
            </a:pPr>
            <a:r>
              <a:rPr lang="en-IN" sz="2400" b="1" dirty="0">
                <a:solidFill>
                  <a:srgbClr val="0F0F0F"/>
                </a:solidFill>
                <a:ea typeface="+mn-lt"/>
                <a:cs typeface="+mn-lt"/>
              </a:rPr>
              <a:t>Watson Assistant Documentation</a:t>
            </a:r>
            <a:r>
              <a:rPr lang="en-IN" sz="2400" dirty="0">
                <a:solidFill>
                  <a:srgbClr val="0F0F0F"/>
                </a:solidFill>
                <a:ea typeface="+mn-lt"/>
                <a:cs typeface="+mn-lt"/>
              </a:rPr>
              <a:t> – IBM setup, training, and integration help</a:t>
            </a:r>
            <a:r>
              <a:rPr lang="en-IN" sz="2400" i="1" dirty="0">
                <a:solidFill>
                  <a:srgbClr val="0F0F0F"/>
                </a:solidFill>
                <a:ea typeface="+mn-lt"/>
                <a:cs typeface="+mn-lt"/>
              </a:rPr>
              <a:t> </a:t>
            </a:r>
            <a:r>
              <a:rPr lang="en-IN" sz="2400" dirty="0">
                <a:solidFill>
                  <a:srgbClr val="0F0F0F"/>
                </a:solidFill>
                <a:ea typeface="+mn-lt"/>
                <a:cs typeface="+mn-lt"/>
              </a:rPr>
              <a:t>:</a:t>
            </a:r>
            <a:endParaRPr lang="en-IN" dirty="0">
              <a:solidFill>
                <a:srgbClr val="404040"/>
              </a:solidFill>
              <a:ea typeface="+mn-lt"/>
              <a:cs typeface="+mn-lt"/>
            </a:endParaRPr>
          </a:p>
          <a:p>
            <a:pPr marL="0" indent="0">
              <a:buNone/>
            </a:pPr>
            <a:r>
              <a:rPr lang="en-IN" sz="2400" dirty="0">
                <a:solidFill>
                  <a:srgbClr val="0F0F0F"/>
                </a:solidFill>
                <a:ea typeface="+mn-lt"/>
                <a:cs typeface="+mn-lt"/>
                <a:hlinkClick r:id="rId6"/>
              </a:rPr>
              <a:t>IBM Cloud Docs</a:t>
            </a:r>
            <a:endParaRPr lang="en-IN" dirty="0">
              <a:hlinkClick r:id="rId6"/>
            </a:endParaRPr>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ard with a picture of a person&#10;&#10;AI-generated content may be incorrect.">
            <a:extLst>
              <a:ext uri="{FF2B5EF4-FFF2-40B4-BE49-F238E27FC236}">
                <a16:creationId xmlns:a16="http://schemas.microsoft.com/office/drawing/2014/main" id="{385A2BC2-DC6B-CDC3-8D6A-31CF06FF5375}"/>
              </a:ext>
            </a:extLst>
          </p:cNvPr>
          <p:cNvPicPr>
            <a:picLocks noGrp="1" noChangeAspect="1"/>
          </p:cNvPicPr>
          <p:nvPr>
            <p:ph idx="1"/>
          </p:nvPr>
        </p:nvPicPr>
        <p:blipFill>
          <a:blip r:embed="rId2"/>
          <a:stretch>
            <a:fillRect/>
          </a:stretch>
        </p:blipFill>
        <p:spPr>
          <a:xfrm>
            <a:off x="3109156" y="1483662"/>
            <a:ext cx="5977659" cy="452941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blue and white card with a blue border&#10;&#10;AI-generated content may be incorrect.">
            <a:extLst>
              <a:ext uri="{FF2B5EF4-FFF2-40B4-BE49-F238E27FC236}">
                <a16:creationId xmlns:a16="http://schemas.microsoft.com/office/drawing/2014/main" id="{2EA47B91-C6DE-955C-8178-21434F71B18B}"/>
              </a:ext>
            </a:extLst>
          </p:cNvPr>
          <p:cNvPicPr>
            <a:picLocks noGrp="1" noChangeAspect="1"/>
          </p:cNvPicPr>
          <p:nvPr>
            <p:ph idx="1"/>
          </p:nvPr>
        </p:nvPicPr>
        <p:blipFill>
          <a:blip r:embed="rId2"/>
          <a:stretch>
            <a:fillRect/>
          </a:stretch>
        </p:blipFill>
        <p:spPr>
          <a:xfrm>
            <a:off x="3160677" y="1420096"/>
            <a:ext cx="5869612" cy="465009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3CB2BD91-BB15-D981-01BF-42FB259DED5C}"/>
              </a:ext>
            </a:extLst>
          </p:cNvPr>
          <p:cNvPicPr>
            <a:picLocks noGrp="1" noChangeAspect="1"/>
          </p:cNvPicPr>
          <p:nvPr>
            <p:ph idx="1"/>
          </p:nvPr>
        </p:nvPicPr>
        <p:blipFill>
          <a:blip r:embed="rId2"/>
          <a:stretch>
            <a:fillRect/>
          </a:stretch>
        </p:blipFill>
        <p:spPr>
          <a:xfrm>
            <a:off x="914400" y="2079662"/>
            <a:ext cx="10691446" cy="312977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t>
            </a:r>
            <a:endParaRPr lang="en-US" dirty="0">
              <a:latin typeface="Arial"/>
              <a:ea typeface="+mn-lt"/>
              <a:cs typeface="Calibri"/>
            </a:endParaRPr>
          </a:p>
          <a:p>
            <a:pPr marL="305435" indent="-305435"/>
            <a:r>
              <a:rPr lang="en-US" sz="2000" b="1" dirty="0">
                <a:latin typeface="Arial"/>
                <a:ea typeface="+mn-lt"/>
                <a:cs typeface="+mn-lt"/>
              </a:rPr>
              <a:t>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92915" y="702156"/>
            <a:ext cx="11017893" cy="753034"/>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93079" y="334956"/>
            <a:ext cx="10888939" cy="6326276"/>
          </a:xfrm>
        </p:spPr>
        <p:txBody>
          <a:bodyPr/>
          <a:lstStyle/>
          <a:p>
            <a:pPr marL="0" indent="0">
              <a:buNone/>
            </a:pPr>
            <a:r>
              <a:rPr lang="en-IN" sz="2400" dirty="0">
                <a:solidFill>
                  <a:srgbClr val="0F0F0F"/>
                </a:solidFill>
                <a:ea typeface="+mn-lt"/>
                <a:cs typeface="+mn-lt"/>
              </a:rPr>
              <a:t>An Eco Lifestyle Agent, built with </a:t>
            </a:r>
            <a:r>
              <a:rPr lang="en-IN" sz="2400" dirty="0" err="1">
                <a:solidFill>
                  <a:srgbClr val="0F0F0F"/>
                </a:solidFill>
                <a:ea typeface="+mn-lt"/>
                <a:cs typeface="+mn-lt"/>
              </a:rPr>
              <a:t>Watsonx</a:t>
            </a:r>
            <a:r>
              <a:rPr lang="en-IN" sz="2400" dirty="0">
                <a:solidFill>
                  <a:srgbClr val="0F0F0F"/>
                </a:solidFill>
                <a:ea typeface="+mn-lt"/>
                <a:cs typeface="+mn-lt"/>
              </a:rPr>
              <a:t> Assistant, helps users adopt a greener lifestyle by providing practical and personalized eco-friendly advice. It answers natural language questions like “How can I reduce plastic use at home?” or “What are eco-friendly travel options in my city?” with quick, easy-to-understand suggestions. The assistant gives tips on sustainable living, recommends eco-conscious products, shares local recycling practices, and highlights helpful government programs. By promoting simple daily habits that have a big impact, it makes sustainability easier to navigate. This chatbot encourages environmentally responsible choices and supports a cleaner, greener future for everyone.</a:t>
            </a:r>
            <a:endParaRPr lang="en-US" dirty="0">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6826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94779" y="2306575"/>
            <a:ext cx="11648657" cy="2785604"/>
          </a:xfrm>
        </p:spPr>
        <p:txBody>
          <a:bodyPr vert="horz" lIns="91440" tIns="45720" rIns="91440" bIns="45720" rtlCol="0" anchor="ctr">
            <a:noAutofit/>
          </a:bodyPr>
          <a:lstStyle/>
          <a:p>
            <a:pPr marL="0" indent="0">
              <a:buNone/>
            </a:pPr>
            <a:endParaRPr lang="en-IN" sz="2400" b="1" dirty="0">
              <a:solidFill>
                <a:srgbClr val="404040"/>
              </a:solidFill>
              <a:ea typeface="+mn-lt"/>
              <a:cs typeface="+mn-lt"/>
            </a:endParaRPr>
          </a:p>
          <a:p>
            <a:pPr marL="0" indent="0">
              <a:buNone/>
            </a:pPr>
            <a:r>
              <a:rPr lang="en-IN" sz="2400" b="1" dirty="0"/>
              <a:t>Mood-Aware Eco Suggestions</a:t>
            </a:r>
            <a:endParaRPr lang="en-IN" sz="2400" b="1">
              <a:latin typeface="Calibri"/>
              <a:ea typeface="Calibri"/>
              <a:cs typeface="Calibri"/>
            </a:endParaRPr>
          </a:p>
          <a:p>
            <a:pPr marL="0" indent="0">
              <a:buNone/>
            </a:pPr>
            <a:r>
              <a:rPr lang="en-IN" sz="2000" dirty="0">
                <a:solidFill>
                  <a:srgbClr val="1F243C"/>
                </a:solidFill>
                <a:ea typeface="+mn-lt"/>
                <a:cs typeface="+mn-lt"/>
              </a:rPr>
              <a:t>Using sentiment detection, it changes responses based on your tone. If you seem stressed or tired, it says: “Take a walk in the park today. It’s good for you and the Earth".</a:t>
            </a:r>
            <a:endParaRPr lang="en-IN" sz="2000" dirty="0"/>
          </a:p>
          <a:p>
            <a:pPr marL="305435" indent="-305435">
              <a:buNone/>
            </a:pPr>
            <a:r>
              <a:rPr lang="en-IN" sz="2400" b="1" dirty="0"/>
              <a:t>A Game-Like Missions</a:t>
            </a:r>
            <a:endParaRPr lang="en-IN" sz="2400" dirty="0"/>
          </a:p>
          <a:p>
            <a:pPr marL="305435" indent="-305435">
              <a:buNone/>
            </a:pPr>
            <a:r>
              <a:rPr lang="en-IN" sz="2000" dirty="0">
                <a:solidFill>
                  <a:srgbClr val="1F243C"/>
                </a:solidFill>
                <a:ea typeface="+mn-lt"/>
                <a:cs typeface="+mn-lt"/>
              </a:rPr>
              <a:t>Users receive fun daily missions to make eco-friendly choices. “Your Quest Today: Refuse two plastic bags. </a:t>
            </a:r>
            <a:endParaRPr lang="en-IN" sz="2000">
              <a:solidFill>
                <a:srgbClr val="404040"/>
              </a:solidFill>
              <a:ea typeface="+mn-lt"/>
              <a:cs typeface="+mn-lt"/>
            </a:endParaRPr>
          </a:p>
          <a:p>
            <a:pPr marL="305435" indent="-305435">
              <a:buNone/>
            </a:pPr>
            <a:r>
              <a:rPr lang="en-IN" sz="2000" dirty="0">
                <a:solidFill>
                  <a:srgbClr val="1F243C"/>
                </a:solidFill>
                <a:ea typeface="+mn-lt"/>
                <a:cs typeface="+mn-lt"/>
              </a:rPr>
              <a:t>Reward: This makes the journey interactive and engaging.</a:t>
            </a:r>
            <a:endParaRPr lang="en-IN" sz="2000"/>
          </a:p>
          <a:p>
            <a:pPr marL="305435" indent="-305435">
              <a:buNone/>
            </a:pPr>
            <a:r>
              <a:rPr lang="en-IN" sz="2400" b="1" dirty="0"/>
              <a:t>Build a Digital Clone of Your Lifestyle</a:t>
            </a:r>
            <a:endParaRPr lang="en-IN" sz="2400" dirty="0"/>
          </a:p>
          <a:p>
            <a:pPr marL="305435" indent="-305435">
              <a:buNone/>
            </a:pPr>
            <a:r>
              <a:rPr lang="en-IN" sz="2000" dirty="0"/>
              <a:t>The agent builds a virtual “</a:t>
            </a:r>
            <a:r>
              <a:rPr lang="en-IN" sz="2000" dirty="0" err="1"/>
              <a:t>EcoTwin</a:t>
            </a:r>
            <a:r>
              <a:rPr lang="en-IN" sz="2000" dirty="0"/>
              <a:t>” – a profile of your lifestyle footprint based on what you search and the</a:t>
            </a:r>
          </a:p>
          <a:p>
            <a:pPr marL="305435" indent="-305435">
              <a:buNone/>
            </a:pPr>
            <a:r>
              <a:rPr lang="en-IN" sz="2000" dirty="0"/>
              <a:t>actions you take.</a:t>
            </a:r>
          </a:p>
          <a:p>
            <a:pPr marL="305435" indent="-305435">
              <a:buNone/>
            </a:pPr>
            <a:r>
              <a:rPr lang="en-IN" sz="2000" dirty="0"/>
              <a:t>It visualizes: Your carbon footprint, Water saving score , Plastic-free days </a:t>
            </a:r>
          </a:p>
          <a:p>
            <a:pPr marL="305435" indent="-305435">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6826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938611"/>
            <a:ext cx="11275799" cy="5247754"/>
          </a:xfrm>
        </p:spPr>
        <p:txBody>
          <a:bodyPr>
            <a:normAutofit lnSpcReduction="10000"/>
          </a:bodyPr>
          <a:lstStyle/>
          <a:p>
            <a:pPr marL="0" indent="0">
              <a:buNone/>
            </a:pPr>
            <a:endParaRPr lang="en-IN" sz="3200" b="1" dirty="0">
              <a:solidFill>
                <a:srgbClr val="0F0F0F"/>
              </a:solidFill>
            </a:endParaRPr>
          </a:p>
          <a:p>
            <a:pPr marL="0" indent="0">
              <a:buNone/>
            </a:pPr>
            <a:r>
              <a:rPr lang="en-IN" sz="3200" b="1" dirty="0">
                <a:solidFill>
                  <a:srgbClr val="0F0F0F"/>
                </a:solidFill>
              </a:rPr>
              <a:t>System requirements- </a:t>
            </a:r>
            <a:endParaRPr lang="en-IN" sz="2600" b="1" dirty="0">
              <a:solidFill>
                <a:srgbClr val="0F0F0F"/>
              </a:solidFill>
              <a:ea typeface="+mn-lt"/>
              <a:cs typeface="+mn-lt"/>
            </a:endParaRPr>
          </a:p>
          <a:p>
            <a:pPr marL="0" indent="0">
              <a:buNone/>
            </a:pPr>
            <a:r>
              <a:rPr lang="en-IN" sz="2400" b="1" dirty="0">
                <a:solidFill>
                  <a:srgbClr val="1F243C"/>
                </a:solidFill>
                <a:ea typeface="+mn-lt"/>
                <a:cs typeface="+mn-lt"/>
              </a:rPr>
              <a:t>Hardware Requirements:</a:t>
            </a:r>
            <a:r>
              <a:rPr lang="en-IN" sz="1100" b="1" dirty="0">
                <a:solidFill>
                  <a:srgbClr val="1F243C"/>
                </a:solidFill>
                <a:ea typeface="+mn-lt"/>
                <a:cs typeface="+mn-lt"/>
              </a:rPr>
              <a:t> </a:t>
            </a:r>
            <a:endParaRPr lang="en-IN" sz="2600" b="1">
              <a:solidFill>
                <a:srgbClr val="0F0F0F"/>
              </a:solidFill>
              <a:ea typeface="+mn-lt"/>
              <a:cs typeface="+mn-lt"/>
            </a:endParaRPr>
          </a:p>
          <a:p>
            <a:pPr marL="0" indent="0">
              <a:buNone/>
            </a:pPr>
            <a:r>
              <a:rPr lang="en-IN" sz="2000" dirty="0">
                <a:solidFill>
                  <a:srgbClr val="1F243C"/>
                </a:solidFill>
                <a:ea typeface="+mn-lt"/>
                <a:cs typeface="+mn-lt"/>
              </a:rPr>
              <a:t>Device: Any device with a modern web browser, including a laptop, desktop, tablet, or mobile Internet</a:t>
            </a:r>
            <a:endParaRPr lang="en-IN" sz="2000" b="1" dirty="0">
              <a:solidFill>
                <a:srgbClr val="0F0F0F"/>
              </a:solidFill>
              <a:ea typeface="+mn-lt"/>
              <a:cs typeface="+mn-lt"/>
            </a:endParaRPr>
          </a:p>
          <a:p>
            <a:pPr marL="0" indent="0">
              <a:buNone/>
            </a:pPr>
            <a:r>
              <a:rPr lang="en-IN" sz="2000" dirty="0">
                <a:solidFill>
                  <a:srgbClr val="1F243C"/>
                </a:solidFill>
                <a:ea typeface="+mn-lt"/>
                <a:cs typeface="+mn-lt"/>
              </a:rPr>
              <a:t>A stable internet connection</a:t>
            </a:r>
            <a:endParaRPr lang="en-IN" sz="2000" b="1" dirty="0">
              <a:solidFill>
                <a:srgbClr val="0F0F0F"/>
              </a:solidFill>
              <a:ea typeface="+mn-lt"/>
              <a:cs typeface="+mn-lt"/>
            </a:endParaRPr>
          </a:p>
          <a:p>
            <a:pPr marL="0" indent="0">
              <a:buNone/>
            </a:pPr>
            <a:r>
              <a:rPr lang="en-IN" sz="2400" b="1" dirty="0">
                <a:solidFill>
                  <a:srgbClr val="1F243C"/>
                </a:solidFill>
                <a:ea typeface="+mn-lt"/>
                <a:cs typeface="+mn-lt"/>
              </a:rPr>
              <a:t>Software Requirements:</a:t>
            </a:r>
            <a:r>
              <a:rPr lang="en-IN" sz="2400" dirty="0">
                <a:solidFill>
                  <a:srgbClr val="1F243C"/>
                </a:solidFill>
                <a:ea typeface="+mn-lt"/>
                <a:cs typeface="+mn-lt"/>
              </a:rPr>
              <a:t> </a:t>
            </a:r>
            <a:endParaRPr lang="en-IN" sz="2400" b="1" dirty="0">
              <a:solidFill>
                <a:srgbClr val="0F0F0F"/>
              </a:solidFill>
              <a:ea typeface="+mn-lt"/>
              <a:cs typeface="+mn-lt"/>
            </a:endParaRPr>
          </a:p>
          <a:p>
            <a:pPr marL="0" indent="0">
              <a:buNone/>
            </a:pPr>
            <a:r>
              <a:rPr lang="en-IN" sz="2000" dirty="0">
                <a:solidFill>
                  <a:srgbClr val="1F243C"/>
                </a:solidFill>
                <a:ea typeface="+mn-lt"/>
                <a:cs typeface="+mn-lt"/>
              </a:rPr>
              <a:t>IBM Cloud account (Lite or Standard) </a:t>
            </a:r>
            <a:endParaRPr lang="en-IN" sz="2000" b="1" dirty="0">
              <a:solidFill>
                <a:srgbClr val="0F0F0F"/>
              </a:solidFill>
              <a:ea typeface="+mn-lt"/>
              <a:cs typeface="+mn-lt"/>
            </a:endParaRPr>
          </a:p>
          <a:p>
            <a:pPr marL="0" indent="0">
              <a:buNone/>
            </a:pPr>
            <a:r>
              <a:rPr lang="en-IN" sz="2000" dirty="0">
                <a:solidFill>
                  <a:srgbClr val="1F243C"/>
                </a:solidFill>
                <a:ea typeface="+mn-lt"/>
                <a:cs typeface="+mn-lt"/>
              </a:rPr>
              <a:t>IBM </a:t>
            </a:r>
            <a:r>
              <a:rPr lang="en-IN" sz="2000" dirty="0" err="1">
                <a:solidFill>
                  <a:srgbClr val="1F243C"/>
                </a:solidFill>
                <a:ea typeface="+mn-lt"/>
                <a:cs typeface="+mn-lt"/>
              </a:rPr>
              <a:t>Watsonx</a:t>
            </a:r>
            <a:r>
              <a:rPr lang="en-IN" sz="2000" dirty="0">
                <a:solidFill>
                  <a:srgbClr val="1F243C"/>
                </a:solidFill>
                <a:ea typeface="+mn-lt"/>
                <a:cs typeface="+mn-lt"/>
              </a:rPr>
              <a:t> Assistant enabled </a:t>
            </a:r>
            <a:endParaRPr lang="en-IN" sz="2000" b="1" dirty="0">
              <a:solidFill>
                <a:srgbClr val="0F0F0F"/>
              </a:solidFill>
              <a:ea typeface="+mn-lt"/>
              <a:cs typeface="+mn-lt"/>
            </a:endParaRPr>
          </a:p>
          <a:p>
            <a:pPr marL="0" indent="0">
              <a:buNone/>
            </a:pPr>
            <a:r>
              <a:rPr lang="en-IN" sz="2000" dirty="0">
                <a:solidFill>
                  <a:srgbClr val="1F243C"/>
                </a:solidFill>
                <a:ea typeface="+mn-lt"/>
                <a:cs typeface="+mn-lt"/>
              </a:rPr>
              <a:t>Optional: Watson Discovery / RAG integration for external knowledge</a:t>
            </a:r>
            <a:endParaRPr lang="en-IN" sz="2000" b="1">
              <a:solidFill>
                <a:srgbClr val="0F0F0F"/>
              </a:solidFill>
              <a:ea typeface="+mn-lt"/>
              <a:cs typeface="+mn-lt"/>
            </a:endParaRPr>
          </a:p>
          <a:p>
            <a:pPr marL="0" indent="0">
              <a:buNone/>
            </a:pPr>
            <a:r>
              <a:rPr lang="en-IN" sz="2000" dirty="0">
                <a:solidFill>
                  <a:srgbClr val="1F243C"/>
                </a:solidFill>
                <a:ea typeface="+mn-lt"/>
                <a:cs typeface="+mn-lt"/>
              </a:rPr>
              <a:t>Optional: IBM Cloud Object Storage for storing large documents or FAQs </a:t>
            </a:r>
            <a:endParaRPr lang="en-IN" sz="20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1E859-4D27-8580-7C3C-8B82137DF4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7501313-FE78-2E97-3E13-72056A1FFC81}"/>
              </a:ext>
            </a:extLst>
          </p:cNvPr>
          <p:cNvSpPr>
            <a:spLocks noGrp="1"/>
          </p:cNvSpPr>
          <p:nvPr>
            <p:ph type="title"/>
          </p:nvPr>
        </p:nvSpPr>
        <p:spPr>
          <a:xfrm>
            <a:off x="581192" y="662572"/>
            <a:ext cx="11029616" cy="659249"/>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3E4567A6-94C1-2910-6207-ADE636342697}"/>
              </a:ext>
            </a:extLst>
          </p:cNvPr>
          <p:cNvSpPr>
            <a:spLocks noGrp="1"/>
          </p:cNvSpPr>
          <p:nvPr>
            <p:ph idx="1"/>
          </p:nvPr>
        </p:nvSpPr>
        <p:spPr>
          <a:xfrm>
            <a:off x="581192" y="950334"/>
            <a:ext cx="11029615" cy="5025016"/>
          </a:xfrm>
        </p:spPr>
        <p:txBody>
          <a:bodyPr>
            <a:normAutofit fontScale="92500" lnSpcReduction="20000"/>
          </a:bodyPr>
          <a:lstStyle/>
          <a:p>
            <a:pPr marL="0" indent="0">
              <a:buNone/>
            </a:pPr>
            <a:endParaRPr lang="en-IN" sz="1800" b="1" dirty="0">
              <a:solidFill>
                <a:srgbClr val="0F0F0F"/>
              </a:solidFill>
            </a:endParaRPr>
          </a:p>
          <a:p>
            <a:pPr marL="305435" indent="-305435"/>
            <a:r>
              <a:rPr lang="en-IN" sz="2800" b="1" dirty="0">
                <a:solidFill>
                  <a:srgbClr val="0F0F0F"/>
                </a:solidFill>
              </a:rPr>
              <a:t>Requirements to build the model</a:t>
            </a:r>
          </a:p>
          <a:p>
            <a:pPr marL="0" indent="0">
              <a:buNone/>
            </a:pPr>
            <a:endParaRPr lang="en-IN" sz="2800" b="1" dirty="0">
              <a:solidFill>
                <a:srgbClr val="0F0F0F"/>
              </a:solidFill>
              <a:ea typeface="+mn-lt"/>
              <a:cs typeface="+mn-lt"/>
            </a:endParaRPr>
          </a:p>
          <a:p>
            <a:pPr marL="0" indent="0">
              <a:buNone/>
            </a:pPr>
            <a:r>
              <a:rPr lang="en-IN" sz="2400" b="1" err="1">
                <a:solidFill>
                  <a:srgbClr val="1F243C"/>
                </a:solidFill>
                <a:ea typeface="+mn-lt"/>
                <a:cs typeface="+mn-lt"/>
              </a:rPr>
              <a:t>Watsonx</a:t>
            </a:r>
            <a:r>
              <a:rPr lang="en-IN" sz="2400" b="1" dirty="0">
                <a:solidFill>
                  <a:srgbClr val="1F243C"/>
                </a:solidFill>
                <a:ea typeface="+mn-lt"/>
                <a:cs typeface="+mn-lt"/>
              </a:rPr>
              <a:t> Assistant:</a:t>
            </a:r>
            <a:r>
              <a:rPr lang="en-IN" sz="2000" dirty="0">
                <a:solidFill>
                  <a:srgbClr val="1F243C"/>
                </a:solidFill>
                <a:ea typeface="+mn-lt"/>
                <a:cs typeface="+mn-lt"/>
              </a:rPr>
              <a:t> the main conversational AI framework, focuses on intent handling, dialogue design, and user flow.</a:t>
            </a:r>
            <a:endParaRPr lang="en-IN" sz="2000" dirty="0">
              <a:solidFill>
                <a:srgbClr val="404040"/>
              </a:solidFill>
              <a:ea typeface="+mn-lt"/>
              <a:cs typeface="+mn-lt"/>
            </a:endParaRPr>
          </a:p>
          <a:p>
            <a:pPr marL="0" indent="0">
              <a:buNone/>
            </a:pPr>
            <a:r>
              <a:rPr lang="en-IN" sz="2400" b="1" dirty="0">
                <a:solidFill>
                  <a:srgbClr val="1F243C"/>
                </a:solidFill>
                <a:ea typeface="+mn-lt"/>
                <a:cs typeface="+mn-lt"/>
              </a:rPr>
              <a:t>Prompt Templates:</a:t>
            </a:r>
            <a:r>
              <a:rPr lang="en-IN" sz="2000" dirty="0">
                <a:solidFill>
                  <a:srgbClr val="1F243C"/>
                </a:solidFill>
                <a:ea typeface="+mn-lt"/>
                <a:cs typeface="+mn-lt"/>
              </a:rPr>
              <a:t> provide predefined responses and follow-up actions for FAQs.</a:t>
            </a:r>
            <a:endParaRPr lang="en-IN" sz="2000" dirty="0">
              <a:solidFill>
                <a:srgbClr val="404040"/>
              </a:solidFill>
              <a:ea typeface="+mn-lt"/>
              <a:cs typeface="+mn-lt"/>
            </a:endParaRPr>
          </a:p>
          <a:p>
            <a:pPr marL="0" indent="0">
              <a:buNone/>
            </a:pPr>
            <a:r>
              <a:rPr lang="en-IN" sz="2400" b="1" dirty="0">
                <a:solidFill>
                  <a:srgbClr val="1F243C"/>
                </a:solidFill>
                <a:ea typeface="+mn-lt"/>
                <a:cs typeface="+mn-lt"/>
              </a:rPr>
              <a:t>Actions UI:</a:t>
            </a:r>
            <a:r>
              <a:rPr lang="en-IN" sz="2000" dirty="0">
                <a:solidFill>
                  <a:srgbClr val="1F243C"/>
                </a:solidFill>
                <a:ea typeface="+mn-lt"/>
                <a:cs typeface="+mn-lt"/>
              </a:rPr>
              <a:t> a visual flow builder that allows you to design no-code or low-code conversational paths.</a:t>
            </a:r>
            <a:endParaRPr lang="en-IN" sz="2000">
              <a:solidFill>
                <a:srgbClr val="404040"/>
              </a:solidFill>
              <a:ea typeface="+mn-lt"/>
              <a:cs typeface="+mn-lt"/>
            </a:endParaRPr>
          </a:p>
          <a:p>
            <a:pPr marL="0" indent="0">
              <a:buNone/>
            </a:pPr>
            <a:r>
              <a:rPr lang="en-IN" sz="2400" b="1" dirty="0">
                <a:solidFill>
                  <a:srgbClr val="1F243C"/>
                </a:solidFill>
                <a:ea typeface="+mn-lt"/>
                <a:cs typeface="+mn-lt"/>
              </a:rPr>
              <a:t>Web Chat Integration: </a:t>
            </a:r>
            <a:r>
              <a:rPr lang="en-IN" sz="2000" dirty="0">
                <a:solidFill>
                  <a:srgbClr val="1F243C"/>
                </a:solidFill>
                <a:ea typeface="+mn-lt"/>
                <a:cs typeface="+mn-lt"/>
              </a:rPr>
              <a:t>lets you embed a chatbot in a website, mobile app, or portal.</a:t>
            </a:r>
            <a:endParaRPr lang="en-IN" sz="2000" dirty="0">
              <a:solidFill>
                <a:srgbClr val="404040"/>
              </a:solidFill>
              <a:ea typeface="+mn-lt"/>
              <a:cs typeface="+mn-lt"/>
            </a:endParaRPr>
          </a:p>
          <a:p>
            <a:pPr marL="0" indent="0">
              <a:buNone/>
            </a:pPr>
            <a:r>
              <a:rPr lang="en-IN" sz="2400" b="1" dirty="0">
                <a:solidFill>
                  <a:srgbClr val="1F243C"/>
                </a:solidFill>
                <a:ea typeface="+mn-lt"/>
                <a:cs typeface="+mn-lt"/>
              </a:rPr>
              <a:t>Watsonx.ai: </a:t>
            </a:r>
            <a:r>
              <a:rPr lang="en-IN" sz="2000" dirty="0">
                <a:solidFill>
                  <a:srgbClr val="1F243C"/>
                </a:solidFill>
                <a:ea typeface="+mn-lt"/>
                <a:cs typeface="+mn-lt"/>
              </a:rPr>
              <a:t>is an optional feature for future AI services such as RAG or sentiment-aware answers.</a:t>
            </a:r>
            <a:endParaRPr lang="en-IN" sz="2000" dirty="0">
              <a:solidFill>
                <a:srgbClr val="404040"/>
              </a:solidFill>
              <a:ea typeface="+mn-lt"/>
              <a:cs typeface="+mn-lt"/>
            </a:endParaRPr>
          </a:p>
          <a:p>
            <a:pPr marL="0" indent="0">
              <a:buNone/>
            </a:pPr>
            <a:r>
              <a:rPr lang="en-IN" sz="2400" b="1" dirty="0">
                <a:solidFill>
                  <a:srgbClr val="1F243C"/>
                </a:solidFill>
                <a:ea typeface="+mn-lt"/>
                <a:cs typeface="+mn-lt"/>
              </a:rPr>
              <a:t>Cloud Object Storage:</a:t>
            </a:r>
            <a:r>
              <a:rPr lang="en-IN" sz="2000" dirty="0">
                <a:solidFill>
                  <a:srgbClr val="1F243C"/>
                </a:solidFill>
                <a:ea typeface="+mn-lt"/>
                <a:cs typeface="+mn-lt"/>
              </a:rPr>
              <a:t> enables you to store PDFs, knowledge bases, or eco-related datasets if needed. </a:t>
            </a:r>
            <a:endParaRPr lang="en-IN" sz="2000" dirty="0">
              <a:solidFill>
                <a:srgbClr val="404040"/>
              </a:solidFill>
              <a:ea typeface="+mn-lt"/>
              <a:cs typeface="+mn-lt"/>
            </a:endParaRPr>
          </a:p>
          <a:p>
            <a:pPr marL="0" indent="0">
              <a:buNone/>
            </a:pPr>
            <a:r>
              <a:rPr lang="en-IN" sz="2400" b="1" dirty="0">
                <a:solidFill>
                  <a:srgbClr val="1F243C"/>
                </a:solidFill>
                <a:ea typeface="+mn-lt"/>
                <a:cs typeface="+mn-lt"/>
              </a:rPr>
              <a:t>Assistant Analytics:</a:t>
            </a:r>
            <a:r>
              <a:rPr lang="en-IN" sz="2000" dirty="0">
                <a:solidFill>
                  <a:srgbClr val="1F243C"/>
                </a:solidFill>
                <a:ea typeface="+mn-lt"/>
                <a:cs typeface="+mn-lt"/>
              </a:rPr>
              <a:t> helps you track user interactions, the most common queries, and user feedback. </a:t>
            </a:r>
            <a:endParaRPr lang="en-IN" sz="2000" dirty="0"/>
          </a:p>
        </p:txBody>
      </p:sp>
    </p:spTree>
    <p:extLst>
      <p:ext uri="{BB962C8B-B14F-4D97-AF65-F5344CB8AC3E}">
        <p14:creationId xmlns:p14="http://schemas.microsoft.com/office/powerpoint/2010/main" val="332036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t>
            </a:r>
            <a:endParaRPr lang="en-US" dirty="0">
              <a:solidFill>
                <a:schemeClr val="accent1"/>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a:bodyPr>
          <a:lstStyle/>
          <a:p>
            <a:pPr marL="305435" indent="-305435"/>
            <a:r>
              <a:rPr lang="en-IN" sz="2800" dirty="0">
                <a:ea typeface="+mn-lt"/>
                <a:cs typeface="+mn-lt"/>
              </a:rPr>
              <a:t>Unlike traditional ML prediction systems, the Eco Lifestyle Agent uses rule-based conversational logic and intent recognition within </a:t>
            </a:r>
            <a:r>
              <a:rPr lang="en-IN" sz="2800" err="1">
                <a:ea typeface="+mn-lt"/>
                <a:cs typeface="+mn-lt"/>
              </a:rPr>
              <a:t>Watsonx</a:t>
            </a:r>
            <a:r>
              <a:rPr lang="en-IN" sz="2800" dirty="0">
                <a:ea typeface="+mn-lt"/>
                <a:cs typeface="+mn-lt"/>
              </a:rPr>
              <a:t> Assistant. This method was selected because the main goal is to provide real-time, actionable eco-suggestions based on user queries. It does not aim to predict future outcomes.</a:t>
            </a:r>
            <a:endParaRPr lang="en-IN" sz="2800" dirty="0"/>
          </a:p>
          <a:p>
            <a:pPr marL="305435" indent="-305435"/>
            <a:endParaRPr lang="en-IN"/>
          </a:p>
          <a:p>
            <a:pPr marL="305435" indent="-305435"/>
            <a:r>
              <a:rPr lang="en-IN" sz="2800" err="1">
                <a:ea typeface="+mn-lt"/>
                <a:cs typeface="+mn-lt"/>
              </a:rPr>
              <a:t>Watsonx</a:t>
            </a:r>
            <a:r>
              <a:rPr lang="en-IN" sz="2800" dirty="0">
                <a:ea typeface="+mn-lt"/>
                <a:cs typeface="+mn-lt"/>
              </a:rPr>
              <a:t> Assistant employs intent classification, entity recognition, and dialogue flow management to understand user input and offer personalized guidance. For improved intelligence, it can optionally integrate retrieval-based systems like RAG (Retrieval-Augmented Generation)</a:t>
            </a:r>
            <a:endParaRPr lang="en-IN" sz="280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9294-7C04-DB18-E7EF-24F2E6378B7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0820C1-EAC8-7002-AB72-2F101242740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Deployment</a:t>
            </a:r>
            <a:endParaRPr lang="en-US" dirty="0">
              <a:solidFill>
                <a:schemeClr val="accent1"/>
              </a:solidFill>
            </a:endParaRPr>
          </a:p>
        </p:txBody>
      </p:sp>
      <p:sp>
        <p:nvSpPr>
          <p:cNvPr id="2" name="Content Placeholder 1">
            <a:extLst>
              <a:ext uri="{FF2B5EF4-FFF2-40B4-BE49-F238E27FC236}">
                <a16:creationId xmlns:a16="http://schemas.microsoft.com/office/drawing/2014/main" id="{96809903-C8E0-FCDF-087C-5B0AD8858CF2}"/>
              </a:ext>
            </a:extLst>
          </p:cNvPr>
          <p:cNvSpPr>
            <a:spLocks noGrp="1"/>
          </p:cNvSpPr>
          <p:nvPr>
            <p:ph idx="1"/>
          </p:nvPr>
        </p:nvSpPr>
        <p:spPr>
          <a:xfrm>
            <a:off x="581192" y="1231687"/>
            <a:ext cx="11217184" cy="5224308"/>
          </a:xfrm>
        </p:spPr>
        <p:txBody>
          <a:bodyPr>
            <a:normAutofit fontScale="77500" lnSpcReduction="20000"/>
          </a:bodyPr>
          <a:lstStyle/>
          <a:p>
            <a:pPr marL="0" indent="0">
              <a:buNone/>
            </a:pPr>
            <a:r>
              <a:rPr lang="en-IN" sz="2400" dirty="0">
                <a:ea typeface="+mn-lt"/>
                <a:cs typeface="+mn-lt"/>
              </a:rPr>
              <a:t>The Eco Lifestyle Agent is set up through the following steps:</a:t>
            </a:r>
            <a:endParaRPr lang="en-US" dirty="0"/>
          </a:p>
          <a:p>
            <a:pPr marL="0" indent="0">
              <a:buNone/>
            </a:pPr>
            <a:r>
              <a:rPr lang="en-IN" sz="2800" b="1" dirty="0">
                <a:ea typeface="+mn-lt"/>
                <a:cs typeface="+mn-lt"/>
              </a:rPr>
              <a:t>1. Build and Train Assistant </a:t>
            </a:r>
            <a:r>
              <a:rPr lang="en-IN" dirty="0">
                <a:ea typeface="+mn-lt"/>
                <a:cs typeface="+mn-lt"/>
              </a:rPr>
              <a:t>  </a:t>
            </a:r>
            <a:endParaRPr lang="en-IN" dirty="0"/>
          </a:p>
          <a:p>
            <a:pPr marL="0" indent="0">
              <a:buNone/>
            </a:pPr>
            <a:r>
              <a:rPr lang="en-IN" sz="2000" dirty="0">
                <a:ea typeface="+mn-lt"/>
                <a:cs typeface="+mn-lt"/>
              </a:rPr>
              <a:t>      </a:t>
            </a:r>
            <a:r>
              <a:rPr lang="en-IN" sz="2400" dirty="0">
                <a:ea typeface="+mn-lt"/>
                <a:cs typeface="+mn-lt"/>
              </a:rPr>
              <a:t>Create intents, entities, and actions in </a:t>
            </a:r>
            <a:r>
              <a:rPr lang="en-IN" sz="2400" dirty="0" err="1">
                <a:ea typeface="+mn-lt"/>
                <a:cs typeface="+mn-lt"/>
              </a:rPr>
              <a:t>Watsonx</a:t>
            </a:r>
            <a:r>
              <a:rPr lang="en-IN" sz="2400" dirty="0">
                <a:ea typeface="+mn-lt"/>
                <a:cs typeface="+mn-lt"/>
              </a:rPr>
              <a:t> Assistant.</a:t>
            </a:r>
            <a:endParaRPr lang="en-US" sz="1600" dirty="0">
              <a:solidFill>
                <a:srgbClr val="000000"/>
              </a:solidFill>
              <a:ea typeface="+mn-lt"/>
              <a:cs typeface="+mn-lt"/>
            </a:endParaRPr>
          </a:p>
          <a:p>
            <a:pPr marL="0" indent="0">
              <a:buNone/>
            </a:pPr>
            <a:r>
              <a:rPr lang="en-IN" sz="2400" dirty="0">
                <a:ea typeface="+mn-lt"/>
                <a:cs typeface="+mn-lt"/>
              </a:rPr>
              <a:t>     Configure custom prompts and branching logic.</a:t>
            </a:r>
          </a:p>
          <a:p>
            <a:pPr marL="0" indent="0">
              <a:buNone/>
            </a:pPr>
            <a:r>
              <a:rPr lang="en-IN" sz="2800" b="1" dirty="0">
                <a:ea typeface="+mn-lt"/>
                <a:cs typeface="+mn-lt"/>
              </a:rPr>
              <a:t>2. Test on Preview Interface  </a:t>
            </a:r>
            <a:endParaRPr lang="en-IN" dirty="0"/>
          </a:p>
          <a:p>
            <a:pPr marL="0" indent="0">
              <a:buNone/>
            </a:pPr>
            <a:r>
              <a:rPr lang="en-IN" sz="2000" dirty="0">
                <a:ea typeface="+mn-lt"/>
                <a:cs typeface="+mn-lt"/>
              </a:rPr>
              <a:t>     </a:t>
            </a:r>
            <a:r>
              <a:rPr lang="en-IN" sz="2400" dirty="0">
                <a:ea typeface="+mn-lt"/>
                <a:cs typeface="+mn-lt"/>
              </a:rPr>
              <a:t> Use Watson’s preview panel to simulate conversations.</a:t>
            </a:r>
            <a:endParaRPr lang="en-IN" sz="2400" b="1" dirty="0">
              <a:ea typeface="+mn-lt"/>
              <a:cs typeface="+mn-lt"/>
            </a:endParaRPr>
          </a:p>
          <a:p>
            <a:pPr marL="0" indent="0">
              <a:buNone/>
            </a:pPr>
            <a:r>
              <a:rPr lang="en-IN" sz="2800" b="1" dirty="0">
                <a:ea typeface="+mn-lt"/>
                <a:cs typeface="+mn-lt"/>
              </a:rPr>
              <a:t>3. Deploy on Platform of Choice  </a:t>
            </a:r>
            <a:endParaRPr lang="en-IN" sz="2800" b="1" dirty="0"/>
          </a:p>
          <a:p>
            <a:pPr marL="0" indent="0">
              <a:buNone/>
            </a:pPr>
            <a:r>
              <a:rPr lang="en-IN" sz="2400" dirty="0">
                <a:ea typeface="+mn-lt"/>
                <a:cs typeface="+mn-lt"/>
              </a:rPr>
              <a:t>     Use Web Chat integration to embed the assistant in websites or mobile apps.  </a:t>
            </a:r>
          </a:p>
          <a:p>
            <a:pPr marL="0" indent="0">
              <a:buNone/>
            </a:pPr>
            <a:r>
              <a:rPr lang="en-IN" sz="2400" dirty="0">
                <a:ea typeface="+mn-lt"/>
                <a:cs typeface="+mn-lt"/>
              </a:rPr>
              <a:t>     You can also integrate with WhatsApp, Slack, or MS Teams.</a:t>
            </a:r>
          </a:p>
          <a:p>
            <a:pPr marL="0" indent="0">
              <a:buNone/>
            </a:pPr>
            <a:r>
              <a:rPr lang="en-IN" sz="2800" b="1" dirty="0">
                <a:ea typeface="+mn-lt"/>
                <a:cs typeface="+mn-lt"/>
              </a:rPr>
              <a:t>4. Monitor and Improve </a:t>
            </a:r>
            <a:r>
              <a:rPr lang="en-IN" dirty="0">
                <a:ea typeface="+mn-lt"/>
                <a:cs typeface="+mn-lt"/>
              </a:rPr>
              <a:t> </a:t>
            </a:r>
            <a:endParaRPr lang="en-IN"/>
          </a:p>
          <a:p>
            <a:pPr marL="0" indent="0">
              <a:buNone/>
            </a:pPr>
            <a:r>
              <a:rPr lang="en-IN" sz="2400" dirty="0">
                <a:ea typeface="+mn-lt"/>
                <a:cs typeface="+mn-lt"/>
              </a:rPr>
              <a:t>     Use Watson Assistant’s built-in analytics to monitor user engagement.  </a:t>
            </a:r>
            <a:endParaRPr lang="en-IN" sz="2400" dirty="0"/>
          </a:p>
          <a:p>
            <a:pPr marL="0" indent="0">
              <a:buNone/>
            </a:pPr>
            <a:r>
              <a:rPr lang="en-IN" sz="2400" dirty="0">
                <a:ea typeface="+mn-lt"/>
                <a:cs typeface="+mn-lt"/>
              </a:rPr>
              <a:t>     Regularly update eco content, adjust flows, and add new features like </a:t>
            </a:r>
            <a:r>
              <a:rPr lang="en-IN" sz="2400" dirty="0" err="1">
                <a:ea typeface="+mn-lt"/>
                <a:cs typeface="+mn-lt"/>
              </a:rPr>
              <a:t>EcoTwin</a:t>
            </a:r>
            <a:r>
              <a:rPr lang="en-IN" sz="2400" dirty="0">
                <a:ea typeface="+mn-lt"/>
                <a:cs typeface="+mn-lt"/>
              </a:rPr>
              <a:t> or Mood-aware nudges.</a:t>
            </a:r>
          </a:p>
          <a:p>
            <a:pPr marL="305435" indent="-305435"/>
            <a:endParaRPr lang="en-IN"/>
          </a:p>
        </p:txBody>
      </p:sp>
    </p:spTree>
    <p:extLst>
      <p:ext uri="{BB962C8B-B14F-4D97-AF65-F5344CB8AC3E}">
        <p14:creationId xmlns:p14="http://schemas.microsoft.com/office/powerpoint/2010/main" val="1478686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457964"/>
            <a:ext cx="11029615" cy="4673324"/>
          </a:xfrm>
        </p:spPr>
        <p:txBody>
          <a:bodyPr>
            <a:normAutofit/>
          </a:bodyPr>
          <a:lstStyle/>
          <a:p>
            <a:pPr marL="0" indent="0">
              <a:buNone/>
            </a:pPr>
            <a:r>
              <a:rPr lang="en-IN" sz="2400" dirty="0">
                <a:solidFill>
                  <a:srgbClr val="0F0F0F"/>
                </a:solidFill>
                <a:ea typeface="+mn-lt"/>
                <a:cs typeface="+mn-lt"/>
              </a:rPr>
              <a:t>The Eco Lifestyle Agent provides personalized, real-time eco-tips with </a:t>
            </a:r>
            <a:r>
              <a:rPr lang="en-IN" sz="2400" dirty="0" err="1">
                <a:solidFill>
                  <a:srgbClr val="0F0F0F"/>
                </a:solidFill>
                <a:ea typeface="+mn-lt"/>
                <a:cs typeface="+mn-lt"/>
              </a:rPr>
              <a:t>Watsonx</a:t>
            </a:r>
            <a:r>
              <a:rPr lang="en-IN" sz="2400" dirty="0">
                <a:solidFill>
                  <a:srgbClr val="0F0F0F"/>
                </a:solidFill>
                <a:ea typeface="+mn-lt"/>
                <a:cs typeface="+mn-lt"/>
              </a:rPr>
              <a:t> Assistant. It understands user questions naturally and encourages daily sustainability. It also offers local green suggestions. The assistant is responsive and easy to use, helping users make environmentally friendly choices with ease.</a:t>
            </a:r>
            <a:endParaRPr lang="en-IN" sz="2400" dirty="0">
              <a:ea typeface="+mn-lt"/>
              <a:cs typeface="+mn-lt"/>
            </a:endParaRP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DividendVTI</vt:lpstr>
      <vt:lpstr>Vedra: Eco Lifestyle Agent </vt:lpstr>
      <vt:lpstr>OUTLINE</vt:lpstr>
      <vt:lpstr>Problem Statement</vt:lpstr>
      <vt:lpstr>Proposed Solution</vt:lpstr>
      <vt:lpstr>System  Approach</vt:lpstr>
      <vt:lpstr>System  Approach</vt:lpstr>
      <vt:lpstr>Algorithm </vt:lpstr>
      <vt:lpstr>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563</cp:revision>
  <dcterms:created xsi:type="dcterms:W3CDTF">2021-05-26T16:50:10Z</dcterms:created>
  <dcterms:modified xsi:type="dcterms:W3CDTF">2025-08-03T16:10:03Z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