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146847062" r:id="rId10"/>
    <p:sldId id="266" r:id="rId11"/>
    <p:sldId id="2146847065" r:id="rId12"/>
    <p:sldId id="2146847063" r:id="rId13"/>
    <p:sldId id="267" r:id="rId14"/>
    <p:sldId id="2146847066" r:id="rId15"/>
    <p:sldId id="2146847067" r:id="rId16"/>
    <p:sldId id="268" r:id="rId17"/>
    <p:sldId id="2146847055" r:id="rId18"/>
    <p:sldId id="269" r:id="rId19"/>
    <p:sldId id="2146847059" r:id="rId20"/>
    <p:sldId id="2146847060" r:id="rId21"/>
    <p:sldId id="2146847061" r:id="rId22"/>
    <p:sldId id="259" r:id="rId23"/>
    <p:sldId id="21468470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D69F62-A7EC-FA08-B3BB-957DD6C59090}" v="1369" dt="2025-08-03T17:31:50.2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unep.org/" TargetMode="External"/><Relationship Id="rId2" Type="http://schemas.openxmlformats.org/officeDocument/2006/relationships/hyperlink" Target="https://chatgpt.com/" TargetMode="External"/><Relationship Id="rId1" Type="http://schemas.openxmlformats.org/officeDocument/2006/relationships/slideLayout" Target="../slideLayouts/slideLayout2.xml"/><Relationship Id="rId6" Type="http://schemas.openxmlformats.org/officeDocument/2006/relationships/hyperlink" Target="https://cloud.ibm.com/docs/watson-assistant" TargetMode="External"/><Relationship Id="rId5" Type="http://schemas.openxmlformats.org/officeDocument/2006/relationships/hyperlink" Target="https://moef.gov.in/" TargetMode="External"/><Relationship Id="rId4" Type="http://schemas.openxmlformats.org/officeDocument/2006/relationships/hyperlink" Target="https://mnre.gov.i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uryank7/Eco-Lifestyle-Agen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a:cs typeface="Arial"/>
              </a:rPr>
              <a:t>Vedra: </a:t>
            </a:r>
            <a:r>
              <a:rPr lang="en-US" dirty="0">
                <a:solidFill>
                  <a:schemeClr val="accent1"/>
                </a:solidFill>
                <a:ea typeface="+mj-lt"/>
                <a:cs typeface="+mj-lt"/>
              </a:rPr>
              <a:t>Eco Lifestyle Agent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endParaRPr lang="en-US" dirty="0">
              <a:solidFill>
                <a:schemeClr val="accent1">
                  <a:lumMod val="75000"/>
                </a:schemeClr>
              </a:solidFill>
              <a:latin typeface="Franklin Gothic Book" panose="020B0502020104020203"/>
              <a:cs typeface="Arial"/>
            </a:endParaRPr>
          </a:p>
          <a:p>
            <a:r>
              <a:rPr lang="en-US" sz="2000" b="1" dirty="0">
                <a:solidFill>
                  <a:schemeClr val="accent1">
                    <a:lumMod val="75000"/>
                  </a:schemeClr>
                </a:solidFill>
                <a:latin typeface="Arial"/>
                <a:cs typeface="Arial"/>
              </a:rPr>
              <a:t>Student name: Suryank Malik</a:t>
            </a:r>
            <a:endParaRPr lang="en-US" dirty="0">
              <a:solidFill>
                <a:schemeClr val="accent1">
                  <a:lumMod val="75000"/>
                </a:schemeClr>
              </a:solidFill>
              <a:latin typeface="Franklin Gothic Book" panose="020B0502020104020203"/>
              <a:cs typeface="Arial"/>
            </a:endParaRPr>
          </a:p>
          <a:p>
            <a:r>
              <a:rPr lang="en-US" sz="2000" b="1" dirty="0">
                <a:solidFill>
                  <a:schemeClr val="accent1">
                    <a:lumMod val="75000"/>
                  </a:schemeClr>
                </a:solidFill>
                <a:latin typeface="Arial"/>
                <a:cs typeface="Arial"/>
              </a:rPr>
              <a:t>College Name- ABES Engineering College</a:t>
            </a:r>
            <a:endParaRPr lang="en-US" dirty="0">
              <a:solidFill>
                <a:schemeClr val="accent1">
                  <a:lumMod val="75000"/>
                </a:schemeClr>
              </a:solidFill>
              <a:latin typeface="Franklin Gothic Book" panose="020B0502020104020203"/>
              <a:cs typeface="Arial"/>
            </a:endParaRPr>
          </a:p>
          <a:p>
            <a:r>
              <a:rPr lang="en-US" sz="2000" b="1" dirty="0">
                <a:solidFill>
                  <a:schemeClr val="accent1">
                    <a:lumMod val="75000"/>
                  </a:schemeClr>
                </a:solidFill>
                <a:latin typeface="Arial"/>
                <a:cs typeface="Arial"/>
              </a:rPr>
              <a:t>Department- Computer Science</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670972"/>
          </a:xfrm>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457964"/>
            <a:ext cx="11029615" cy="4673324"/>
          </a:xfrm>
        </p:spPr>
        <p:txBody>
          <a:bodyPr>
            <a:normAutofit/>
          </a:bodyPr>
          <a:lstStyle/>
          <a:p>
            <a:pPr marL="0" indent="0">
              <a:buNone/>
            </a:pPr>
            <a:r>
              <a:rPr lang="en-IN" sz="2400" dirty="0">
                <a:solidFill>
                  <a:srgbClr val="0F0F0F"/>
                </a:solidFill>
                <a:ea typeface="+mn-lt"/>
                <a:cs typeface="+mn-lt"/>
              </a:rPr>
              <a:t>The Eco Lifestyle Agent provides personalized, real-time eco-tips with </a:t>
            </a:r>
            <a:r>
              <a:rPr lang="en-IN" sz="2400" dirty="0" err="1">
                <a:solidFill>
                  <a:srgbClr val="0F0F0F"/>
                </a:solidFill>
                <a:ea typeface="+mn-lt"/>
                <a:cs typeface="+mn-lt"/>
              </a:rPr>
              <a:t>Watsonx</a:t>
            </a:r>
            <a:r>
              <a:rPr lang="en-IN" sz="2400" dirty="0">
                <a:solidFill>
                  <a:srgbClr val="0F0F0F"/>
                </a:solidFill>
                <a:ea typeface="+mn-lt"/>
                <a:cs typeface="+mn-lt"/>
              </a:rPr>
              <a:t> Assistant. It understands user questions naturally and encourages daily sustainability. It also offers local green suggestions. The assistant is responsive and easy to use, helping users make environmentally friendly choices with ease.</a:t>
            </a:r>
            <a:endParaRPr lang="en-IN" sz="2400" dirty="0">
              <a:ea typeface="+mn-lt"/>
              <a:cs typeface="+mn-lt"/>
            </a:endParaRPr>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20A80-0184-1251-7E5A-880CDC13631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ADC35C0-4305-FAE4-FBA2-79C6B70A352E}"/>
              </a:ext>
            </a:extLst>
          </p:cNvPr>
          <p:cNvSpPr>
            <a:spLocks noGrp="1"/>
          </p:cNvSpPr>
          <p:nvPr>
            <p:ph type="title"/>
          </p:nvPr>
        </p:nvSpPr>
        <p:spPr>
          <a:xfrm>
            <a:off x="581192" y="702156"/>
            <a:ext cx="11029616" cy="670972"/>
          </a:xfrm>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 screen&#10;&#10;AI-generated content may be incorrect.">
            <a:extLst>
              <a:ext uri="{FF2B5EF4-FFF2-40B4-BE49-F238E27FC236}">
                <a16:creationId xmlns:a16="http://schemas.microsoft.com/office/drawing/2014/main" id="{02943698-3BF6-83C6-BF89-51A777010E5D}"/>
              </a:ext>
            </a:extLst>
          </p:cNvPr>
          <p:cNvPicPr>
            <a:picLocks noGrp="1" noChangeAspect="1"/>
          </p:cNvPicPr>
          <p:nvPr>
            <p:ph idx="1"/>
          </p:nvPr>
        </p:nvPicPr>
        <p:blipFill>
          <a:blip r:embed="rId2"/>
          <a:stretch>
            <a:fillRect/>
          </a:stretch>
        </p:blipFill>
        <p:spPr>
          <a:xfrm>
            <a:off x="1254369" y="1366831"/>
            <a:ext cx="9683261" cy="4989188"/>
          </a:xfrm>
          <a:prstGeom prst="rect">
            <a:avLst/>
          </a:prstGeom>
        </p:spPr>
      </p:pic>
    </p:spTree>
    <p:extLst>
      <p:ext uri="{BB962C8B-B14F-4D97-AF65-F5344CB8AC3E}">
        <p14:creationId xmlns:p14="http://schemas.microsoft.com/office/powerpoint/2010/main" val="308685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FE05F-149D-7D34-0D94-230967A6502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424F9EF-AD83-F45A-ADB0-02066FBF2BD4}"/>
              </a:ext>
            </a:extLst>
          </p:cNvPr>
          <p:cNvSpPr>
            <a:spLocks noGrp="1"/>
          </p:cNvSpPr>
          <p:nvPr>
            <p:ph type="title"/>
          </p:nvPr>
        </p:nvSpPr>
        <p:spPr>
          <a:xfrm>
            <a:off x="581192" y="702156"/>
            <a:ext cx="11029616" cy="670972"/>
          </a:xfrm>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descr="A screenshot of a computer&#10;&#10;AI-generated content may be incorrect.">
            <a:extLst>
              <a:ext uri="{FF2B5EF4-FFF2-40B4-BE49-F238E27FC236}">
                <a16:creationId xmlns:a16="http://schemas.microsoft.com/office/drawing/2014/main" id="{EF79D0E8-D789-A8EE-82C3-5D2F7CA21FD5}"/>
              </a:ext>
            </a:extLst>
          </p:cNvPr>
          <p:cNvPicPr>
            <a:picLocks noGrp="1" noChangeAspect="1"/>
          </p:cNvPicPr>
          <p:nvPr>
            <p:ph idx="1"/>
          </p:nvPr>
        </p:nvPicPr>
        <p:blipFill>
          <a:blip r:embed="rId2"/>
          <a:srcRect l="65962" t="16554" r="-385" b="-25"/>
          <a:stretch>
            <a:fillRect/>
          </a:stretch>
        </p:blipFill>
        <p:spPr>
          <a:xfrm>
            <a:off x="1277815" y="1364747"/>
            <a:ext cx="4337546" cy="4817626"/>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3B895159-1EAA-79D6-BC11-370AB1FCA510}"/>
              </a:ext>
            </a:extLst>
          </p:cNvPr>
          <p:cNvPicPr>
            <a:picLocks noChangeAspect="1"/>
          </p:cNvPicPr>
          <p:nvPr/>
        </p:nvPicPr>
        <p:blipFill>
          <a:blip r:embed="rId3"/>
          <a:srcRect l="66169" t="15249" r="-332" b="4667"/>
          <a:stretch>
            <a:fillRect/>
          </a:stretch>
        </p:blipFill>
        <p:spPr>
          <a:xfrm>
            <a:off x="6752494" y="1375752"/>
            <a:ext cx="4325821" cy="4819227"/>
          </a:xfrm>
          <a:prstGeom prst="rect">
            <a:avLst/>
          </a:prstGeom>
        </p:spPr>
      </p:pic>
    </p:spTree>
    <p:extLst>
      <p:ext uri="{BB962C8B-B14F-4D97-AF65-F5344CB8AC3E}">
        <p14:creationId xmlns:p14="http://schemas.microsoft.com/office/powerpoint/2010/main" val="2164494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753034"/>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667450"/>
            <a:ext cx="11029615" cy="7100000"/>
          </a:xfrm>
        </p:spPr>
        <p:txBody>
          <a:bodyPr>
            <a:normAutofit/>
          </a:bodyPr>
          <a:lstStyle/>
          <a:p>
            <a:pPr marL="305435" indent="-305435"/>
            <a:r>
              <a:rPr lang="en-IN" sz="2400" b="1" dirty="0">
                <a:solidFill>
                  <a:srgbClr val="0F0F0F"/>
                </a:solidFill>
                <a:ea typeface="+mn-lt"/>
                <a:cs typeface="+mn-lt"/>
              </a:rPr>
              <a:t>By combining technology with sustainability</a:t>
            </a:r>
            <a:r>
              <a:rPr lang="en-IN" sz="2400" dirty="0">
                <a:solidFill>
                  <a:srgbClr val="0F0F0F"/>
                </a:solidFill>
                <a:ea typeface="+mn-lt"/>
                <a:cs typeface="+mn-lt"/>
              </a:rPr>
              <a:t>, this agent helps users make conscious, eco-friendly choices every day. Using </a:t>
            </a:r>
            <a:r>
              <a:rPr lang="en-IN" sz="2400" dirty="0" err="1">
                <a:solidFill>
                  <a:srgbClr val="0F0F0F"/>
                </a:solidFill>
                <a:ea typeface="+mn-lt"/>
                <a:cs typeface="+mn-lt"/>
              </a:rPr>
              <a:t>Watsonx</a:t>
            </a:r>
            <a:r>
              <a:rPr lang="en-IN" sz="2400" dirty="0">
                <a:solidFill>
                  <a:srgbClr val="0F0F0F"/>
                </a:solidFill>
                <a:ea typeface="+mn-lt"/>
                <a:cs typeface="+mn-lt"/>
              </a:rPr>
              <a:t> Assistant, it provides relatable, real-time advice and gamified tips that make green living easier. The platform builds lasting habits with a personal touch, encouraging users to take part in protecting the planet.</a:t>
            </a:r>
            <a:endParaRPr lang="en-IN" sz="2400" dirty="0">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4300" y="3189441"/>
            <a:ext cx="10771709" cy="1730833"/>
          </a:xfrm>
        </p:spPr>
        <p:txBody>
          <a:bodyPr vert="horz" lIns="91440" tIns="45720" rIns="91440" bIns="45720" rtlCol="0" anchor="ctr">
            <a:noAutofit/>
          </a:bodyPr>
          <a:lstStyle/>
          <a:p>
            <a:pPr marL="305435" indent="-305435">
              <a:buNone/>
            </a:pPr>
            <a:r>
              <a:rPr lang="en-US" sz="2800" dirty="0">
                <a:ea typeface="+mn-lt"/>
                <a:cs typeface="+mn-lt"/>
              </a:rPr>
              <a:t>• The Eco Lifestyle Agent can work with IoT devices to monitor energy and water use in real time.</a:t>
            </a:r>
            <a:endParaRPr lang="en-US"/>
          </a:p>
          <a:p>
            <a:pPr marL="305435" indent="-305435">
              <a:buNone/>
            </a:pPr>
            <a:r>
              <a:rPr lang="en-US" sz="2800" dirty="0">
                <a:ea typeface="+mn-lt"/>
                <a:cs typeface="+mn-lt"/>
              </a:rPr>
              <a:t>• Location-based suggestions can help users find local recycling centers, green events, and transport options.</a:t>
            </a:r>
            <a:endParaRPr lang="en-US"/>
          </a:p>
          <a:p>
            <a:pPr marL="305435" indent="-305435">
              <a:buNone/>
            </a:pPr>
            <a:r>
              <a:rPr lang="en-US" sz="2800" dirty="0">
                <a:ea typeface="+mn-lt"/>
                <a:cs typeface="+mn-lt"/>
              </a:rPr>
              <a:t>• Gamified rewards and community challenges can increase user engagement and motivation.</a:t>
            </a:r>
            <a:endParaRPr lang="en-US" sz="2800" dirty="0"/>
          </a:p>
          <a:p>
            <a:pPr marL="0" indent="0">
              <a:buNone/>
            </a:pPr>
            <a:r>
              <a:rPr lang="en-US" sz="2800" dirty="0">
                <a:ea typeface="+mn-lt"/>
                <a:cs typeface="+mn-lt"/>
              </a:rPr>
              <a:t>• With Watsonx.ai, the agent will learn and adjust to user habits, making sustainability very personalized.</a:t>
            </a:r>
            <a:endParaRPr lang="en-US" dirty="0"/>
          </a:p>
          <a:p>
            <a:pPr marL="305435" indent="-305435"/>
            <a:endParaRPr lang="en-US" sz="2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17893" cy="694419"/>
          </a:xfrm>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510830"/>
            <a:ext cx="11017892" cy="4850496"/>
          </a:xfrm>
        </p:spPr>
        <p:txBody>
          <a:bodyPr>
            <a:normAutofit fontScale="92500" lnSpcReduction="20000"/>
          </a:bodyPr>
          <a:lstStyle/>
          <a:p>
            <a:pPr marL="0" indent="0">
              <a:buNone/>
            </a:pPr>
            <a:r>
              <a:rPr lang="en-IN" sz="2400" b="1" dirty="0" err="1">
                <a:solidFill>
                  <a:srgbClr val="0F0F0F"/>
                </a:solidFill>
              </a:rPr>
              <a:t>ChatGpt</a:t>
            </a:r>
            <a:r>
              <a:rPr lang="en-IN" sz="2400" dirty="0">
                <a:solidFill>
                  <a:srgbClr val="0F0F0F"/>
                </a:solidFill>
              </a:rPr>
              <a:t>- </a:t>
            </a:r>
            <a:r>
              <a:rPr lang="en-IN" sz="2400" dirty="0">
                <a:solidFill>
                  <a:srgbClr val="0F0F0F"/>
                </a:solidFill>
                <a:ea typeface="+mn-lt"/>
                <a:cs typeface="+mn-lt"/>
              </a:rPr>
              <a:t>Conceptualized &amp; co-developed with OpenAI ChatGPT for guidance </a:t>
            </a:r>
            <a:endParaRPr lang="en-IN">
              <a:ea typeface="+mn-lt"/>
              <a:cs typeface="+mn-lt"/>
            </a:endParaRPr>
          </a:p>
          <a:p>
            <a:pPr marL="0" indent="0">
              <a:buNone/>
            </a:pPr>
            <a:r>
              <a:rPr lang="en-IN" sz="2400" dirty="0">
                <a:ea typeface="+mn-lt"/>
                <a:cs typeface="+mn-lt"/>
                <a:hlinkClick r:id="rId2"/>
              </a:rPr>
              <a:t>ChatGPT</a:t>
            </a:r>
            <a:endParaRPr lang="en-IN" dirty="0">
              <a:ea typeface="+mn-lt"/>
              <a:cs typeface="+mn-lt"/>
            </a:endParaRPr>
          </a:p>
          <a:p>
            <a:pPr marL="0" indent="0">
              <a:buNone/>
            </a:pPr>
            <a:r>
              <a:rPr lang="en-IN" sz="2400" b="1" dirty="0">
                <a:solidFill>
                  <a:srgbClr val="0F0F0F"/>
                </a:solidFill>
                <a:ea typeface="+mn-lt"/>
                <a:cs typeface="+mn-lt"/>
              </a:rPr>
              <a:t>UN Environment Programme (UNEP)</a:t>
            </a:r>
            <a:r>
              <a:rPr lang="en-IN" sz="2400" dirty="0">
                <a:solidFill>
                  <a:srgbClr val="0F0F0F"/>
                </a:solidFill>
                <a:ea typeface="+mn-lt"/>
                <a:cs typeface="+mn-lt"/>
              </a:rPr>
              <a:t>– Global eco-tips, sustainable lifestyle resources</a:t>
            </a:r>
            <a:endParaRPr lang="en-IN">
              <a:solidFill>
                <a:srgbClr val="404040"/>
              </a:solidFill>
              <a:ea typeface="+mn-lt"/>
              <a:cs typeface="+mn-lt"/>
            </a:endParaRPr>
          </a:p>
          <a:p>
            <a:pPr marL="0" indent="0">
              <a:buNone/>
            </a:pPr>
            <a:r>
              <a:rPr lang="en-IN" sz="2400" dirty="0">
                <a:ea typeface="+mn-lt"/>
                <a:cs typeface="+mn-lt"/>
                <a:hlinkClick r:id="rId3"/>
              </a:rPr>
              <a:t>UNEP </a:t>
            </a:r>
            <a:endParaRPr lang="en-IN" dirty="0">
              <a:solidFill>
                <a:srgbClr val="404040"/>
              </a:solidFill>
              <a:ea typeface="+mn-lt"/>
              <a:cs typeface="+mn-lt"/>
            </a:endParaRPr>
          </a:p>
          <a:p>
            <a:pPr marL="0" indent="0">
              <a:buNone/>
            </a:pPr>
            <a:r>
              <a:rPr lang="en-IN" sz="2400" b="1" dirty="0">
                <a:solidFill>
                  <a:srgbClr val="0F0F0F"/>
                </a:solidFill>
                <a:ea typeface="+mn-lt"/>
                <a:cs typeface="+mn-lt"/>
              </a:rPr>
              <a:t>MNRE (Ministry of New and Renewable Energy)</a:t>
            </a:r>
            <a:r>
              <a:rPr lang="en-IN" sz="2400" dirty="0">
                <a:solidFill>
                  <a:srgbClr val="0F0F0F"/>
                </a:solidFill>
                <a:ea typeface="+mn-lt"/>
                <a:cs typeface="+mn-lt"/>
              </a:rPr>
              <a:t> – Solar rooftop, EV &amp; green energy    schemes</a:t>
            </a:r>
            <a:br>
              <a:rPr lang="en-IN" sz="2400" dirty="0">
                <a:solidFill>
                  <a:srgbClr val="0F0F0F"/>
                </a:solidFill>
                <a:ea typeface="+mn-lt"/>
                <a:cs typeface="+mn-lt"/>
              </a:rPr>
            </a:br>
            <a:r>
              <a:rPr lang="en-IN" sz="2400" dirty="0">
                <a:ea typeface="+mn-lt"/>
                <a:cs typeface="+mn-lt"/>
                <a:hlinkClick r:id="rId4"/>
              </a:rPr>
              <a:t>MNRE</a:t>
            </a:r>
            <a:endParaRPr lang="en-IN">
              <a:ea typeface="+mn-lt"/>
              <a:cs typeface="+mn-lt"/>
            </a:endParaRPr>
          </a:p>
          <a:p>
            <a:pPr marL="0" indent="0">
              <a:buNone/>
            </a:pPr>
            <a:r>
              <a:rPr lang="en-IN" sz="2400" b="1" dirty="0" err="1">
                <a:solidFill>
                  <a:srgbClr val="0F0F0F"/>
                </a:solidFill>
                <a:ea typeface="+mn-lt"/>
                <a:cs typeface="+mn-lt"/>
              </a:rPr>
              <a:t>MoEFCC</a:t>
            </a:r>
            <a:r>
              <a:rPr lang="en-IN" sz="2400" b="1" dirty="0">
                <a:solidFill>
                  <a:srgbClr val="0F0F0F"/>
                </a:solidFill>
                <a:ea typeface="+mn-lt"/>
                <a:cs typeface="+mn-lt"/>
              </a:rPr>
              <a:t> (India Environment Ministry)</a:t>
            </a:r>
            <a:r>
              <a:rPr lang="en-IN" sz="2400" dirty="0">
                <a:solidFill>
                  <a:srgbClr val="0F0F0F"/>
                </a:solidFill>
                <a:ea typeface="+mn-lt"/>
                <a:cs typeface="+mn-lt"/>
              </a:rPr>
              <a:t> – Govt. schemes, recycling rules, plastic bans</a:t>
            </a:r>
            <a:endParaRPr lang="en-IN">
              <a:solidFill>
                <a:srgbClr val="404040"/>
              </a:solidFill>
              <a:ea typeface="+mn-lt"/>
              <a:cs typeface="+mn-lt"/>
            </a:endParaRPr>
          </a:p>
          <a:p>
            <a:pPr marL="0" indent="0">
              <a:buNone/>
            </a:pPr>
            <a:r>
              <a:rPr lang="en-IN" sz="2400" dirty="0">
                <a:ea typeface="+mn-lt"/>
                <a:cs typeface="+mn-lt"/>
                <a:hlinkClick r:id="rId5"/>
              </a:rPr>
              <a:t>MoEFCC</a:t>
            </a:r>
            <a:endParaRPr lang="en-IN" dirty="0"/>
          </a:p>
          <a:p>
            <a:pPr marL="0" indent="0">
              <a:buNone/>
            </a:pPr>
            <a:r>
              <a:rPr lang="en-IN" sz="2400" b="1" dirty="0">
                <a:solidFill>
                  <a:srgbClr val="0F0F0F"/>
                </a:solidFill>
                <a:ea typeface="+mn-lt"/>
                <a:cs typeface="+mn-lt"/>
              </a:rPr>
              <a:t>Watson Assistant Documentation</a:t>
            </a:r>
            <a:r>
              <a:rPr lang="en-IN" sz="2400" dirty="0">
                <a:solidFill>
                  <a:srgbClr val="0F0F0F"/>
                </a:solidFill>
                <a:ea typeface="+mn-lt"/>
                <a:cs typeface="+mn-lt"/>
              </a:rPr>
              <a:t> – IBM setup, training, and integration help</a:t>
            </a:r>
            <a:r>
              <a:rPr lang="en-IN" sz="2400" i="1" dirty="0">
                <a:solidFill>
                  <a:srgbClr val="0F0F0F"/>
                </a:solidFill>
                <a:ea typeface="+mn-lt"/>
                <a:cs typeface="+mn-lt"/>
              </a:rPr>
              <a:t> </a:t>
            </a:r>
            <a:r>
              <a:rPr lang="en-IN" sz="2400" dirty="0">
                <a:solidFill>
                  <a:srgbClr val="0F0F0F"/>
                </a:solidFill>
                <a:ea typeface="+mn-lt"/>
                <a:cs typeface="+mn-lt"/>
              </a:rPr>
              <a:t>:</a:t>
            </a:r>
            <a:endParaRPr lang="en-IN" dirty="0">
              <a:solidFill>
                <a:srgbClr val="404040"/>
              </a:solidFill>
              <a:ea typeface="+mn-lt"/>
              <a:cs typeface="+mn-lt"/>
            </a:endParaRPr>
          </a:p>
          <a:p>
            <a:pPr marL="0" indent="0">
              <a:buNone/>
            </a:pPr>
            <a:r>
              <a:rPr lang="en-IN" sz="2400" dirty="0">
                <a:solidFill>
                  <a:srgbClr val="0F0F0F"/>
                </a:solidFill>
                <a:ea typeface="+mn-lt"/>
                <a:cs typeface="+mn-lt"/>
                <a:hlinkClick r:id="rId6"/>
              </a:rPr>
              <a:t>IBM Cloud Docs</a:t>
            </a:r>
            <a:endParaRPr lang="en-IN" dirty="0">
              <a:hlinkClick r:id="rId6"/>
            </a:endParaRPr>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A blue and white card with a picture of a person&#10;&#10;AI-generated content may be incorrect.">
            <a:extLst>
              <a:ext uri="{FF2B5EF4-FFF2-40B4-BE49-F238E27FC236}">
                <a16:creationId xmlns:a16="http://schemas.microsoft.com/office/drawing/2014/main" id="{385A2BC2-DC6B-CDC3-8D6A-31CF06FF5375}"/>
              </a:ext>
            </a:extLst>
          </p:cNvPr>
          <p:cNvPicPr>
            <a:picLocks noGrp="1" noChangeAspect="1"/>
          </p:cNvPicPr>
          <p:nvPr>
            <p:ph idx="1"/>
          </p:nvPr>
        </p:nvPicPr>
        <p:blipFill>
          <a:blip r:embed="rId2"/>
          <a:stretch>
            <a:fillRect/>
          </a:stretch>
        </p:blipFill>
        <p:spPr>
          <a:xfrm>
            <a:off x="3109156" y="1483662"/>
            <a:ext cx="5977659" cy="452941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A blue and white card with a blue border&#10;&#10;AI-generated content may be incorrect.">
            <a:extLst>
              <a:ext uri="{FF2B5EF4-FFF2-40B4-BE49-F238E27FC236}">
                <a16:creationId xmlns:a16="http://schemas.microsoft.com/office/drawing/2014/main" id="{2EA47B91-C6DE-955C-8178-21434F71B18B}"/>
              </a:ext>
            </a:extLst>
          </p:cNvPr>
          <p:cNvPicPr>
            <a:picLocks noGrp="1" noChangeAspect="1"/>
          </p:cNvPicPr>
          <p:nvPr>
            <p:ph idx="1"/>
          </p:nvPr>
        </p:nvPicPr>
        <p:blipFill>
          <a:blip r:embed="rId2"/>
          <a:stretch>
            <a:fillRect/>
          </a:stretch>
        </p:blipFill>
        <p:spPr>
          <a:xfrm>
            <a:off x="3160677" y="1420096"/>
            <a:ext cx="5869612" cy="465009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3CB2BD91-BB15-D981-01BF-42FB259DED5C}"/>
              </a:ext>
            </a:extLst>
          </p:cNvPr>
          <p:cNvPicPr>
            <a:picLocks noGrp="1" noChangeAspect="1"/>
          </p:cNvPicPr>
          <p:nvPr>
            <p:ph idx="1"/>
          </p:nvPr>
        </p:nvPicPr>
        <p:blipFill>
          <a:blip r:embed="rId2"/>
          <a:stretch>
            <a:fillRect/>
          </a:stretch>
        </p:blipFill>
        <p:spPr>
          <a:xfrm>
            <a:off x="914400" y="2079662"/>
            <a:ext cx="10691446" cy="3129774"/>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fontScale="90000"/>
          </a:bodyPr>
          <a:lstStyle/>
          <a:p>
            <a:pPr algn="ctr"/>
            <a:r>
              <a:rPr lang="en-US" b="1" dirty="0" err="1">
                <a:solidFill>
                  <a:srgbClr val="002060"/>
                </a:solidFill>
                <a:latin typeface="Arial"/>
                <a:cs typeface="Arial"/>
              </a:rPr>
              <a:t>Github</a:t>
            </a:r>
            <a:r>
              <a:rPr lang="en-US" b="1" dirty="0">
                <a:solidFill>
                  <a:srgbClr val="002060"/>
                </a:solidFill>
                <a:latin typeface="Arial"/>
                <a:cs typeface="Arial"/>
              </a:rPr>
              <a:t> link- </a:t>
            </a:r>
            <a:br>
              <a:rPr lang="en-US" b="1" dirty="0">
                <a:solidFill>
                  <a:srgbClr val="002060"/>
                </a:solidFill>
                <a:latin typeface="Arial"/>
                <a:cs typeface="Arial"/>
              </a:rPr>
            </a:br>
            <a:br>
              <a:rPr lang="en-US" b="1" dirty="0">
                <a:latin typeface="Arial" panose="020B0604020202020204" pitchFamily="34" charset="0"/>
                <a:cs typeface="Arial" panose="020B0604020202020204" pitchFamily="34" charset="0"/>
              </a:rPr>
            </a:br>
            <a:r>
              <a:rPr lang="en-US" dirty="0">
                <a:solidFill>
                  <a:srgbClr val="002060"/>
                </a:solidFill>
                <a:ea typeface="+mj-lt"/>
                <a:cs typeface="+mj-lt"/>
                <a:hlinkClick r:id="rId2"/>
              </a:rPr>
              <a:t>https://github.com/Suryank7/Eco-Lifestyle-Agent</a:t>
            </a:r>
            <a:endParaRPr lang="en-US" dirty="0">
              <a:solidFill>
                <a:srgbClr val="002060"/>
              </a:solidFill>
              <a:latin typeface="Franklin Gothic Demi"/>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a:latin typeface="Arial"/>
              <a:cs typeface="Arial"/>
            </a:endParaRPr>
          </a:p>
          <a:p>
            <a:pPr marL="305435" indent="-305435"/>
            <a:r>
              <a:rPr lang="en-US" sz="2000" b="1" dirty="0">
                <a:latin typeface="Arial"/>
                <a:ea typeface="+mn-lt"/>
                <a:cs typeface="Arial"/>
              </a:rPr>
              <a:t>Proposed System/Solution</a:t>
            </a:r>
            <a:endParaRPr lang="en-US" b="1">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t>
            </a:r>
            <a:endParaRPr lang="en-US" b="1">
              <a:latin typeface="Arial"/>
              <a:ea typeface="+mn-lt"/>
              <a:cs typeface="Calibri"/>
            </a:endParaRPr>
          </a:p>
          <a:p>
            <a:pPr marL="305435" indent="-305435"/>
            <a:r>
              <a:rPr lang="en-US" sz="2000" b="1" dirty="0">
                <a:latin typeface="Arial"/>
                <a:ea typeface="+mn-lt"/>
                <a:cs typeface="+mn-lt"/>
              </a:rPr>
              <a:t>Deployment  </a:t>
            </a:r>
            <a:endParaRPr lang="en-US" b="1">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b="1">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b="1" dirty="0">
              <a:latin typeface="Arial"/>
              <a:cs typeface="Arial"/>
            </a:endParaRPr>
          </a:p>
          <a:p>
            <a:pPr marL="0" indent="0">
              <a:buNone/>
            </a:pPr>
            <a:endParaRPr lang="en-US" sz="2000" b="1"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439B5-30F6-96C8-7B4C-51A36B18A73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94680BE-FCEF-D4FD-8712-8CD2C94C1C57}"/>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205376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92915" y="702156"/>
            <a:ext cx="11017893" cy="753034"/>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93079" y="334956"/>
            <a:ext cx="10888939" cy="6326276"/>
          </a:xfrm>
        </p:spPr>
        <p:txBody>
          <a:bodyPr/>
          <a:lstStyle/>
          <a:p>
            <a:pPr marL="0" indent="0">
              <a:buNone/>
            </a:pPr>
            <a:r>
              <a:rPr lang="en-IN" sz="2800" dirty="0">
                <a:solidFill>
                  <a:srgbClr val="1F243C"/>
                </a:solidFill>
                <a:ea typeface="+mn-lt"/>
                <a:cs typeface="+mn-lt"/>
              </a:rPr>
              <a:t>The Eco Lifestyle Agent, built with </a:t>
            </a:r>
            <a:r>
              <a:rPr lang="en-IN" sz="2800" err="1">
                <a:solidFill>
                  <a:srgbClr val="1F243C"/>
                </a:solidFill>
                <a:ea typeface="+mn-lt"/>
                <a:cs typeface="+mn-lt"/>
              </a:rPr>
              <a:t>Watsonx</a:t>
            </a:r>
            <a:r>
              <a:rPr lang="en-IN" sz="2800" dirty="0">
                <a:solidFill>
                  <a:srgbClr val="1F243C"/>
                </a:solidFill>
                <a:ea typeface="+mn-lt"/>
                <a:cs typeface="+mn-lt"/>
              </a:rPr>
              <a:t> Assistant, helps people live more eco-friendly by providing simple, personalized tips. It answers questions like "How can I use less plastic?" or "What green travel options are near me?" It also shares advice on sustainable habits, products, recycling, and government programs. This tool makes going green easy and practical for everyday life.</a:t>
            </a:r>
            <a:endParaRPr lang="en-US" sz="2800" dirty="0">
              <a:solidFill>
                <a:srgbClr val="1F243C"/>
              </a:solidFill>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6826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94779" y="2306575"/>
            <a:ext cx="11648657" cy="2785604"/>
          </a:xfrm>
        </p:spPr>
        <p:txBody>
          <a:bodyPr vert="horz" lIns="91440" tIns="45720" rIns="91440" bIns="45720" rtlCol="0" anchor="ctr">
            <a:noAutofit/>
          </a:bodyPr>
          <a:lstStyle/>
          <a:p>
            <a:pPr marL="0" indent="0">
              <a:buNone/>
            </a:pPr>
            <a:endParaRPr lang="en-IN" sz="2400" b="1" dirty="0">
              <a:solidFill>
                <a:srgbClr val="404040"/>
              </a:solidFill>
              <a:ea typeface="+mn-lt"/>
              <a:cs typeface="+mn-lt"/>
            </a:endParaRPr>
          </a:p>
          <a:p>
            <a:pPr marL="0" indent="0">
              <a:buNone/>
            </a:pPr>
            <a:r>
              <a:rPr lang="en-IN" sz="2400" b="1" dirty="0"/>
              <a:t>Mood-Aware Eco Suggestions</a:t>
            </a:r>
            <a:endParaRPr lang="en-IN" sz="2400" b="1">
              <a:latin typeface="Calibri"/>
              <a:ea typeface="Calibri"/>
              <a:cs typeface="Calibri"/>
            </a:endParaRPr>
          </a:p>
          <a:p>
            <a:pPr marL="0" indent="0">
              <a:buNone/>
            </a:pPr>
            <a:r>
              <a:rPr lang="en-IN" sz="2000" dirty="0">
                <a:solidFill>
                  <a:srgbClr val="1F243C"/>
                </a:solidFill>
                <a:ea typeface="+mn-lt"/>
                <a:cs typeface="+mn-lt"/>
              </a:rPr>
              <a:t>Using sentiment detection, it changes responses based on your tone. If you seem stressed or tired, it says: “Take a walk in the park today. It’s good for you and the Earth".</a:t>
            </a:r>
            <a:endParaRPr lang="en-IN" sz="2000" dirty="0"/>
          </a:p>
          <a:p>
            <a:pPr marL="305435" indent="-305435">
              <a:buNone/>
            </a:pPr>
            <a:r>
              <a:rPr lang="en-IN" sz="2400" b="1" dirty="0"/>
              <a:t>A Game-Like Missions</a:t>
            </a:r>
            <a:endParaRPr lang="en-IN" sz="2400" dirty="0"/>
          </a:p>
          <a:p>
            <a:pPr marL="305435" indent="-305435">
              <a:buNone/>
            </a:pPr>
            <a:r>
              <a:rPr lang="en-IN" sz="2000" dirty="0">
                <a:solidFill>
                  <a:srgbClr val="1F243C"/>
                </a:solidFill>
                <a:ea typeface="+mn-lt"/>
                <a:cs typeface="+mn-lt"/>
              </a:rPr>
              <a:t>Users receive fun daily missions to make eco-friendly choices. “Your Quest Today: Refuse two plastic bags. </a:t>
            </a:r>
            <a:endParaRPr lang="en-IN" sz="2000">
              <a:solidFill>
                <a:srgbClr val="404040"/>
              </a:solidFill>
              <a:ea typeface="+mn-lt"/>
              <a:cs typeface="+mn-lt"/>
            </a:endParaRPr>
          </a:p>
          <a:p>
            <a:pPr marL="305435" indent="-305435">
              <a:buNone/>
            </a:pPr>
            <a:r>
              <a:rPr lang="en-IN" sz="2000" dirty="0">
                <a:solidFill>
                  <a:srgbClr val="1F243C"/>
                </a:solidFill>
                <a:ea typeface="+mn-lt"/>
                <a:cs typeface="+mn-lt"/>
              </a:rPr>
              <a:t>Reward: This makes the journey interactive and engaging.</a:t>
            </a:r>
            <a:endParaRPr lang="en-IN" sz="2000"/>
          </a:p>
          <a:p>
            <a:pPr marL="305435" indent="-305435">
              <a:buNone/>
            </a:pPr>
            <a:r>
              <a:rPr lang="en-IN" sz="2400" b="1" dirty="0"/>
              <a:t>Build a Digital Clone of Your Lifestyle</a:t>
            </a:r>
            <a:endParaRPr lang="en-IN" sz="2400" dirty="0"/>
          </a:p>
          <a:p>
            <a:pPr marL="305435" indent="-305435">
              <a:buNone/>
            </a:pPr>
            <a:r>
              <a:rPr lang="en-IN" sz="2000" dirty="0"/>
              <a:t>The agent builds a virtual “</a:t>
            </a:r>
            <a:r>
              <a:rPr lang="en-IN" sz="2000" dirty="0" err="1"/>
              <a:t>EcoTwin</a:t>
            </a:r>
            <a:r>
              <a:rPr lang="en-IN" sz="2000" dirty="0"/>
              <a:t>” – a profile of your lifestyle footprint based on what you search and the</a:t>
            </a:r>
          </a:p>
          <a:p>
            <a:pPr marL="305435" indent="-305435">
              <a:buNone/>
            </a:pPr>
            <a:r>
              <a:rPr lang="en-IN" sz="2000" dirty="0"/>
              <a:t>actions you take.</a:t>
            </a:r>
          </a:p>
          <a:p>
            <a:pPr marL="305435" indent="-305435">
              <a:buNone/>
            </a:pPr>
            <a:r>
              <a:rPr lang="en-IN" sz="2000" dirty="0"/>
              <a:t>It visualizes: Your carbon footprint, Water saving score , Plastic-free days </a:t>
            </a:r>
          </a:p>
          <a:p>
            <a:pPr marL="305435" indent="-305435">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6826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938611"/>
            <a:ext cx="11275799" cy="5247754"/>
          </a:xfrm>
        </p:spPr>
        <p:txBody>
          <a:bodyPr>
            <a:normAutofit/>
          </a:bodyPr>
          <a:lstStyle/>
          <a:p>
            <a:pPr marL="0" indent="0">
              <a:buNone/>
            </a:pPr>
            <a:endParaRPr lang="en-IN" sz="3200" b="1" dirty="0">
              <a:solidFill>
                <a:srgbClr val="0F0F0F"/>
              </a:solidFill>
            </a:endParaRPr>
          </a:p>
          <a:p>
            <a:pPr marL="0" indent="0">
              <a:buNone/>
            </a:pPr>
            <a:r>
              <a:rPr lang="en-IN" sz="3200" b="1" dirty="0">
                <a:solidFill>
                  <a:srgbClr val="0F0F0F"/>
                </a:solidFill>
              </a:rPr>
              <a:t>System requirements- </a:t>
            </a:r>
            <a:endParaRPr lang="en-IN" sz="2600" b="1" dirty="0">
              <a:solidFill>
                <a:srgbClr val="0F0F0F"/>
              </a:solidFill>
              <a:ea typeface="+mn-lt"/>
              <a:cs typeface="+mn-lt"/>
            </a:endParaRPr>
          </a:p>
          <a:p>
            <a:pPr marL="0" indent="0">
              <a:buNone/>
            </a:pPr>
            <a:r>
              <a:rPr lang="en-IN" sz="2400" b="1" dirty="0">
                <a:solidFill>
                  <a:srgbClr val="1F243C"/>
                </a:solidFill>
                <a:ea typeface="+mn-lt"/>
                <a:cs typeface="+mn-lt"/>
              </a:rPr>
              <a:t>Hardware Requirements:</a:t>
            </a:r>
            <a:r>
              <a:rPr lang="en-IN" sz="1100" b="1" dirty="0">
                <a:solidFill>
                  <a:srgbClr val="1F243C"/>
                </a:solidFill>
                <a:ea typeface="+mn-lt"/>
                <a:cs typeface="+mn-lt"/>
              </a:rPr>
              <a:t> </a:t>
            </a:r>
            <a:endParaRPr lang="en-IN" sz="2600" b="1">
              <a:solidFill>
                <a:srgbClr val="0F0F0F"/>
              </a:solidFill>
              <a:ea typeface="+mn-lt"/>
              <a:cs typeface="+mn-lt"/>
            </a:endParaRPr>
          </a:p>
          <a:p>
            <a:pPr marL="0" indent="0">
              <a:buNone/>
            </a:pPr>
            <a:r>
              <a:rPr lang="en-IN" sz="2000" dirty="0">
                <a:solidFill>
                  <a:srgbClr val="1F243C"/>
                </a:solidFill>
                <a:ea typeface="+mn-lt"/>
                <a:cs typeface="+mn-lt"/>
              </a:rPr>
              <a:t>Device: Any device with a modern web browser, including a laptop, desktop, tablet, or mobile Internet</a:t>
            </a:r>
            <a:endParaRPr lang="en-IN" sz="2000" b="1" dirty="0">
              <a:solidFill>
                <a:srgbClr val="0F0F0F"/>
              </a:solidFill>
              <a:ea typeface="+mn-lt"/>
              <a:cs typeface="+mn-lt"/>
            </a:endParaRPr>
          </a:p>
          <a:p>
            <a:pPr marL="0" indent="0">
              <a:buNone/>
            </a:pPr>
            <a:r>
              <a:rPr lang="en-IN" sz="2000" dirty="0">
                <a:solidFill>
                  <a:srgbClr val="1F243C"/>
                </a:solidFill>
                <a:ea typeface="+mn-lt"/>
                <a:cs typeface="+mn-lt"/>
              </a:rPr>
              <a:t>A stable internet connection</a:t>
            </a:r>
            <a:endParaRPr lang="en-IN" sz="2000" b="1" dirty="0">
              <a:solidFill>
                <a:srgbClr val="0F0F0F"/>
              </a:solidFill>
              <a:ea typeface="+mn-lt"/>
              <a:cs typeface="+mn-lt"/>
            </a:endParaRPr>
          </a:p>
          <a:p>
            <a:pPr marL="0" indent="0">
              <a:buNone/>
            </a:pPr>
            <a:r>
              <a:rPr lang="en-IN" sz="2400" b="1" dirty="0">
                <a:solidFill>
                  <a:srgbClr val="1F243C"/>
                </a:solidFill>
                <a:ea typeface="+mn-lt"/>
                <a:cs typeface="+mn-lt"/>
              </a:rPr>
              <a:t>Software Requirements:</a:t>
            </a:r>
            <a:r>
              <a:rPr lang="en-IN" sz="2400" dirty="0">
                <a:solidFill>
                  <a:srgbClr val="1F243C"/>
                </a:solidFill>
                <a:ea typeface="+mn-lt"/>
                <a:cs typeface="+mn-lt"/>
              </a:rPr>
              <a:t> </a:t>
            </a:r>
            <a:endParaRPr lang="en-IN" sz="2400" b="1" dirty="0">
              <a:solidFill>
                <a:srgbClr val="0F0F0F"/>
              </a:solidFill>
              <a:ea typeface="+mn-lt"/>
              <a:cs typeface="+mn-lt"/>
            </a:endParaRPr>
          </a:p>
          <a:p>
            <a:pPr marL="0" indent="0">
              <a:buNone/>
            </a:pPr>
            <a:r>
              <a:rPr lang="en-IN" sz="2000" dirty="0">
                <a:solidFill>
                  <a:srgbClr val="1F243C"/>
                </a:solidFill>
                <a:ea typeface="+mn-lt"/>
                <a:cs typeface="+mn-lt"/>
              </a:rPr>
              <a:t>IBM Cloud account (Lite or Standard) </a:t>
            </a:r>
            <a:endParaRPr lang="en-IN" sz="2000" b="1" dirty="0">
              <a:solidFill>
                <a:srgbClr val="0F0F0F"/>
              </a:solidFill>
              <a:ea typeface="+mn-lt"/>
              <a:cs typeface="+mn-lt"/>
            </a:endParaRPr>
          </a:p>
          <a:p>
            <a:pPr marL="0" indent="0">
              <a:buNone/>
            </a:pPr>
            <a:r>
              <a:rPr lang="en-IN" sz="2000" dirty="0">
                <a:solidFill>
                  <a:srgbClr val="1F243C"/>
                </a:solidFill>
                <a:ea typeface="+mn-lt"/>
                <a:cs typeface="+mn-lt"/>
              </a:rPr>
              <a:t>IBM </a:t>
            </a:r>
            <a:r>
              <a:rPr lang="en-IN" sz="2000" dirty="0" err="1">
                <a:solidFill>
                  <a:srgbClr val="1F243C"/>
                </a:solidFill>
                <a:ea typeface="+mn-lt"/>
                <a:cs typeface="+mn-lt"/>
              </a:rPr>
              <a:t>Watsonx</a:t>
            </a:r>
            <a:r>
              <a:rPr lang="en-IN" sz="2000" dirty="0">
                <a:solidFill>
                  <a:srgbClr val="1F243C"/>
                </a:solidFill>
                <a:ea typeface="+mn-lt"/>
                <a:cs typeface="+mn-lt"/>
              </a:rPr>
              <a:t> Assistant enabled </a:t>
            </a:r>
            <a:endParaRPr lang="en-IN" sz="2000" b="1" dirty="0">
              <a:solidFill>
                <a:srgbClr val="0F0F0F"/>
              </a:solidFill>
              <a:ea typeface="+mn-lt"/>
              <a:cs typeface="+mn-lt"/>
            </a:endParaRPr>
          </a:p>
          <a:p>
            <a:pPr marL="0" indent="0">
              <a:buNone/>
            </a:pPr>
            <a:endParaRPr lang="en-IN" sz="2000" dirty="0">
              <a:solidFill>
                <a:srgbClr val="1F243C"/>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1E859-4D27-8580-7C3C-8B82137DF43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7501313-FE78-2E97-3E13-72056A1FFC81}"/>
              </a:ext>
            </a:extLst>
          </p:cNvPr>
          <p:cNvSpPr>
            <a:spLocks noGrp="1"/>
          </p:cNvSpPr>
          <p:nvPr>
            <p:ph type="title"/>
          </p:nvPr>
        </p:nvSpPr>
        <p:spPr>
          <a:xfrm>
            <a:off x="581192" y="662572"/>
            <a:ext cx="11029616" cy="659249"/>
          </a:xfrm>
        </p:spPr>
        <p:txBody>
          <a:bodyPr>
            <a:normAutofit fontScale="90000"/>
          </a:bodyPr>
          <a:lstStyle/>
          <a:p>
            <a:r>
              <a:rPr lang="en-US" sz="4400" b="1" dirty="0">
                <a:solidFill>
                  <a:schemeClr val="accent1"/>
                </a:solidFill>
                <a:latin typeface="Arial"/>
                <a:ea typeface="+mj-lt"/>
                <a:cs typeface="Arial"/>
              </a:rPr>
              <a:t>Tools used</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3E4567A6-94C1-2910-6207-ADE636342697}"/>
              </a:ext>
            </a:extLst>
          </p:cNvPr>
          <p:cNvSpPr>
            <a:spLocks noGrp="1"/>
          </p:cNvSpPr>
          <p:nvPr>
            <p:ph idx="1"/>
          </p:nvPr>
        </p:nvSpPr>
        <p:spPr>
          <a:xfrm>
            <a:off x="581192" y="950334"/>
            <a:ext cx="11029615" cy="5025016"/>
          </a:xfrm>
        </p:spPr>
        <p:txBody>
          <a:bodyPr>
            <a:normAutofit fontScale="92500" lnSpcReduction="20000"/>
          </a:bodyPr>
          <a:lstStyle/>
          <a:p>
            <a:pPr marL="0" indent="0">
              <a:buNone/>
            </a:pPr>
            <a:endParaRPr lang="en-IN" sz="1800" b="1" dirty="0">
              <a:solidFill>
                <a:srgbClr val="0F0F0F"/>
              </a:solidFill>
            </a:endParaRPr>
          </a:p>
          <a:p>
            <a:pPr marL="0" indent="0">
              <a:buNone/>
            </a:pPr>
            <a:r>
              <a:rPr lang="en-IN" sz="2400" b="1" err="1">
                <a:solidFill>
                  <a:srgbClr val="1F243C"/>
                </a:solidFill>
                <a:ea typeface="+mn-lt"/>
                <a:cs typeface="+mn-lt"/>
              </a:rPr>
              <a:t>Watsonx</a:t>
            </a:r>
            <a:r>
              <a:rPr lang="en-IN" sz="2400" b="1" dirty="0">
                <a:solidFill>
                  <a:srgbClr val="1F243C"/>
                </a:solidFill>
                <a:ea typeface="+mn-lt"/>
                <a:cs typeface="+mn-lt"/>
              </a:rPr>
              <a:t> Assistant:</a:t>
            </a:r>
            <a:r>
              <a:rPr lang="en-IN" sz="2000" dirty="0">
                <a:solidFill>
                  <a:srgbClr val="1F243C"/>
                </a:solidFill>
                <a:ea typeface="+mn-lt"/>
                <a:cs typeface="+mn-lt"/>
              </a:rPr>
              <a:t> </a:t>
            </a:r>
            <a:r>
              <a:rPr lang="en-IN" sz="2400" dirty="0">
                <a:solidFill>
                  <a:srgbClr val="1F243C"/>
                </a:solidFill>
                <a:ea typeface="+mn-lt"/>
                <a:cs typeface="+mn-lt"/>
              </a:rPr>
              <a:t>the main conversational AI framework, focuses on intent handling, dialogue design, and user flow.</a:t>
            </a:r>
            <a:endParaRPr lang="en-IN" sz="2400">
              <a:solidFill>
                <a:srgbClr val="404040"/>
              </a:solidFill>
              <a:ea typeface="+mn-lt"/>
              <a:cs typeface="+mn-lt"/>
            </a:endParaRPr>
          </a:p>
          <a:p>
            <a:pPr marL="0" indent="0">
              <a:buNone/>
            </a:pPr>
            <a:r>
              <a:rPr lang="en-IN" sz="2400" b="1" dirty="0">
                <a:solidFill>
                  <a:srgbClr val="1F243C"/>
                </a:solidFill>
                <a:ea typeface="+mn-lt"/>
                <a:cs typeface="+mn-lt"/>
              </a:rPr>
              <a:t>Prompt Templates:</a:t>
            </a:r>
            <a:r>
              <a:rPr lang="en-IN" sz="2000" dirty="0">
                <a:solidFill>
                  <a:srgbClr val="1F243C"/>
                </a:solidFill>
                <a:ea typeface="+mn-lt"/>
                <a:cs typeface="+mn-lt"/>
              </a:rPr>
              <a:t> </a:t>
            </a:r>
            <a:r>
              <a:rPr lang="en-IN" sz="2400" dirty="0">
                <a:solidFill>
                  <a:srgbClr val="1F243C"/>
                </a:solidFill>
                <a:ea typeface="+mn-lt"/>
                <a:cs typeface="+mn-lt"/>
              </a:rPr>
              <a:t>provide predefined responses and follow-up actions for FAQs.</a:t>
            </a:r>
            <a:endParaRPr lang="en-IN" sz="2400">
              <a:solidFill>
                <a:srgbClr val="404040"/>
              </a:solidFill>
              <a:ea typeface="+mn-lt"/>
              <a:cs typeface="+mn-lt"/>
            </a:endParaRPr>
          </a:p>
          <a:p>
            <a:pPr marL="0" indent="0">
              <a:buNone/>
            </a:pPr>
            <a:r>
              <a:rPr lang="en-IN" sz="2400" b="1" dirty="0">
                <a:solidFill>
                  <a:srgbClr val="1F243C"/>
                </a:solidFill>
                <a:ea typeface="+mn-lt"/>
                <a:cs typeface="+mn-lt"/>
              </a:rPr>
              <a:t>Actions UI:</a:t>
            </a:r>
            <a:r>
              <a:rPr lang="en-IN" sz="2000" dirty="0">
                <a:solidFill>
                  <a:srgbClr val="1F243C"/>
                </a:solidFill>
                <a:ea typeface="+mn-lt"/>
                <a:cs typeface="+mn-lt"/>
              </a:rPr>
              <a:t> </a:t>
            </a:r>
            <a:r>
              <a:rPr lang="en-IN" sz="2400" dirty="0">
                <a:solidFill>
                  <a:srgbClr val="1F243C"/>
                </a:solidFill>
                <a:ea typeface="+mn-lt"/>
                <a:cs typeface="+mn-lt"/>
              </a:rPr>
              <a:t>a visual flow builder that allows you to design no-code or low-code conversational paths.</a:t>
            </a:r>
            <a:endParaRPr lang="en-IN" sz="2400">
              <a:solidFill>
                <a:srgbClr val="404040"/>
              </a:solidFill>
              <a:ea typeface="+mn-lt"/>
              <a:cs typeface="+mn-lt"/>
            </a:endParaRPr>
          </a:p>
          <a:p>
            <a:pPr marL="0" indent="0">
              <a:buNone/>
            </a:pPr>
            <a:r>
              <a:rPr lang="en-IN" sz="2400" b="1" dirty="0">
                <a:solidFill>
                  <a:srgbClr val="1F243C"/>
                </a:solidFill>
                <a:ea typeface="+mn-lt"/>
                <a:cs typeface="+mn-lt"/>
              </a:rPr>
              <a:t>Web Chat Integration: </a:t>
            </a:r>
            <a:r>
              <a:rPr lang="en-IN" sz="2400" dirty="0">
                <a:solidFill>
                  <a:srgbClr val="1F243C"/>
                </a:solidFill>
                <a:ea typeface="+mn-lt"/>
                <a:cs typeface="+mn-lt"/>
              </a:rPr>
              <a:t>lets you embed a chatbot in a website, mobile app, or portal.</a:t>
            </a:r>
            <a:endParaRPr lang="en-IN" sz="2400">
              <a:solidFill>
                <a:srgbClr val="404040"/>
              </a:solidFill>
              <a:ea typeface="+mn-lt"/>
              <a:cs typeface="+mn-lt"/>
            </a:endParaRPr>
          </a:p>
          <a:p>
            <a:pPr marL="0" indent="0">
              <a:buNone/>
            </a:pPr>
            <a:r>
              <a:rPr lang="en-IN" sz="2400" b="1" dirty="0">
                <a:solidFill>
                  <a:srgbClr val="1F243C"/>
                </a:solidFill>
                <a:ea typeface="+mn-lt"/>
                <a:cs typeface="+mn-lt"/>
              </a:rPr>
              <a:t>Watsonx.ai: </a:t>
            </a:r>
            <a:r>
              <a:rPr lang="en-IN" sz="2400" dirty="0">
                <a:solidFill>
                  <a:srgbClr val="1F243C"/>
                </a:solidFill>
                <a:ea typeface="+mn-lt"/>
                <a:cs typeface="+mn-lt"/>
              </a:rPr>
              <a:t>is an optional feature for future AI services such as RAG or sentiment-aware answers.</a:t>
            </a:r>
            <a:endParaRPr lang="en-IN" sz="2400">
              <a:solidFill>
                <a:srgbClr val="404040"/>
              </a:solidFill>
              <a:ea typeface="+mn-lt"/>
              <a:cs typeface="+mn-lt"/>
            </a:endParaRPr>
          </a:p>
          <a:p>
            <a:pPr marL="0" indent="0">
              <a:buNone/>
            </a:pPr>
            <a:r>
              <a:rPr lang="en-IN" sz="2400" b="1" dirty="0">
                <a:solidFill>
                  <a:srgbClr val="1F243C"/>
                </a:solidFill>
                <a:ea typeface="+mn-lt"/>
                <a:cs typeface="+mn-lt"/>
              </a:rPr>
              <a:t>Cloud Object Storage:</a:t>
            </a:r>
            <a:r>
              <a:rPr lang="en-IN" sz="2000" dirty="0">
                <a:solidFill>
                  <a:srgbClr val="1F243C"/>
                </a:solidFill>
                <a:ea typeface="+mn-lt"/>
                <a:cs typeface="+mn-lt"/>
              </a:rPr>
              <a:t> </a:t>
            </a:r>
            <a:r>
              <a:rPr lang="en-IN" sz="2400" dirty="0">
                <a:solidFill>
                  <a:srgbClr val="1F243C"/>
                </a:solidFill>
                <a:ea typeface="+mn-lt"/>
                <a:cs typeface="+mn-lt"/>
              </a:rPr>
              <a:t>enables you to store PDFs, knowledge bases, or eco-related datasets if needed</a:t>
            </a:r>
            <a:r>
              <a:rPr lang="en-IN" sz="2000" dirty="0">
                <a:solidFill>
                  <a:srgbClr val="1F243C"/>
                </a:solidFill>
                <a:ea typeface="+mn-lt"/>
                <a:cs typeface="+mn-lt"/>
              </a:rPr>
              <a:t>. </a:t>
            </a:r>
            <a:endParaRPr lang="en-IN" sz="2000" dirty="0">
              <a:solidFill>
                <a:srgbClr val="404040"/>
              </a:solidFill>
              <a:ea typeface="+mn-lt"/>
              <a:cs typeface="+mn-lt"/>
            </a:endParaRPr>
          </a:p>
          <a:p>
            <a:pPr marL="0" indent="0">
              <a:buNone/>
            </a:pPr>
            <a:r>
              <a:rPr lang="en-IN" sz="2400" b="1" dirty="0">
                <a:solidFill>
                  <a:srgbClr val="1F243C"/>
                </a:solidFill>
                <a:ea typeface="+mn-lt"/>
                <a:cs typeface="+mn-lt"/>
              </a:rPr>
              <a:t>Assistant Analytics:</a:t>
            </a:r>
            <a:r>
              <a:rPr lang="en-IN" sz="2000" dirty="0">
                <a:solidFill>
                  <a:srgbClr val="1F243C"/>
                </a:solidFill>
                <a:ea typeface="+mn-lt"/>
                <a:cs typeface="+mn-lt"/>
              </a:rPr>
              <a:t> </a:t>
            </a:r>
            <a:r>
              <a:rPr lang="en-IN" sz="2400" dirty="0">
                <a:solidFill>
                  <a:srgbClr val="1F243C"/>
                </a:solidFill>
                <a:ea typeface="+mn-lt"/>
                <a:cs typeface="+mn-lt"/>
              </a:rPr>
              <a:t>helps you track user interactions, the most common queries, and user feedback. </a:t>
            </a:r>
            <a:endParaRPr lang="en-IN" sz="2400"/>
          </a:p>
        </p:txBody>
      </p:sp>
    </p:spTree>
    <p:extLst>
      <p:ext uri="{BB962C8B-B14F-4D97-AF65-F5344CB8AC3E}">
        <p14:creationId xmlns:p14="http://schemas.microsoft.com/office/powerpoint/2010/main" val="332036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600634"/>
          </a:xfrm>
        </p:spPr>
        <p:txBody>
          <a:bodyPr>
            <a:normAutofit fontScale="90000"/>
          </a:bodyPr>
          <a:lstStyle/>
          <a:p>
            <a:r>
              <a:rPr lang="en-US" sz="4400" b="1" dirty="0">
                <a:solidFill>
                  <a:schemeClr val="accent1"/>
                </a:solidFill>
                <a:latin typeface="Arial"/>
                <a:ea typeface="+mj-lt"/>
                <a:cs typeface="Arial"/>
              </a:rPr>
              <a:t>Algorithm </a:t>
            </a:r>
            <a:endParaRPr lang="en-US" dirty="0">
              <a:solidFill>
                <a:schemeClr val="accent1"/>
              </a:solidFill>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a:bodyPr>
          <a:lstStyle/>
          <a:p>
            <a:pPr marL="305435" indent="-305435"/>
            <a:r>
              <a:rPr lang="en-IN" sz="2800" dirty="0">
                <a:ea typeface="+mn-lt"/>
                <a:cs typeface="+mn-lt"/>
              </a:rPr>
              <a:t>Unlike traditional ML prediction systems, the Eco Lifestyle Agent uses rule-based conversational logic and intent recognition within </a:t>
            </a:r>
            <a:r>
              <a:rPr lang="en-IN" sz="2800" err="1">
                <a:ea typeface="+mn-lt"/>
                <a:cs typeface="+mn-lt"/>
              </a:rPr>
              <a:t>Watsonx</a:t>
            </a:r>
            <a:r>
              <a:rPr lang="en-IN" sz="2800" dirty="0">
                <a:ea typeface="+mn-lt"/>
                <a:cs typeface="+mn-lt"/>
              </a:rPr>
              <a:t> Assistant. This method was selected because the main goal is to provide real-time, actionable eco-suggestions based on user queries. It does not aim to predict future outcomes.</a:t>
            </a:r>
            <a:endParaRPr lang="en-IN" sz="2800" dirty="0"/>
          </a:p>
          <a:p>
            <a:pPr marL="305435" indent="-305435"/>
            <a:endParaRPr lang="en-IN"/>
          </a:p>
          <a:p>
            <a:pPr marL="305435" indent="-305435"/>
            <a:r>
              <a:rPr lang="en-IN" sz="2800" err="1">
                <a:ea typeface="+mn-lt"/>
                <a:cs typeface="+mn-lt"/>
              </a:rPr>
              <a:t>Watsonx</a:t>
            </a:r>
            <a:r>
              <a:rPr lang="en-IN" sz="2800" dirty="0">
                <a:ea typeface="+mn-lt"/>
                <a:cs typeface="+mn-lt"/>
              </a:rPr>
              <a:t> Assistant employs intent classification, entity recognition, and dialogue flow management to understand user input and offer personalized guidance. For improved intelligence, it can optionally integrate retrieval-based systems like RAG (Retrieval-Augmented Generation)</a:t>
            </a:r>
            <a:endParaRPr lang="en-IN" sz="280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66317-2403-96A4-BB1B-A093EEE4F70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44DE0A7-75CE-8346-8C62-3383C80398A4}"/>
              </a:ext>
            </a:extLst>
          </p:cNvPr>
          <p:cNvSpPr>
            <a:spLocks noGrp="1"/>
          </p:cNvSpPr>
          <p:nvPr>
            <p:ph type="title"/>
          </p:nvPr>
        </p:nvSpPr>
        <p:spPr>
          <a:xfrm>
            <a:off x="581192" y="702156"/>
            <a:ext cx="11029616" cy="741310"/>
          </a:xfrm>
        </p:spPr>
        <p:txBody>
          <a:bodyPr>
            <a:normAutofit fontScale="90000"/>
          </a:bodyPr>
          <a:lstStyle/>
          <a:p>
            <a:r>
              <a:rPr lang="en-US" sz="4400" b="1" dirty="0">
                <a:solidFill>
                  <a:schemeClr val="accent1"/>
                </a:solidFill>
                <a:latin typeface="Arial"/>
                <a:ea typeface="+mj-lt"/>
                <a:cs typeface="Arial"/>
              </a:rPr>
              <a:t>End users </a:t>
            </a:r>
            <a:endParaRPr lang="en-US" dirty="0">
              <a:solidFill>
                <a:schemeClr val="accent1"/>
              </a:solidFill>
            </a:endParaRPr>
          </a:p>
        </p:txBody>
      </p:sp>
      <p:sp>
        <p:nvSpPr>
          <p:cNvPr id="2" name="Content Placeholder 1">
            <a:extLst>
              <a:ext uri="{FF2B5EF4-FFF2-40B4-BE49-F238E27FC236}">
                <a16:creationId xmlns:a16="http://schemas.microsoft.com/office/drawing/2014/main" id="{86D59D93-FB7C-8402-0A65-A72CC6B3F445}"/>
              </a:ext>
            </a:extLst>
          </p:cNvPr>
          <p:cNvSpPr>
            <a:spLocks noGrp="1"/>
          </p:cNvSpPr>
          <p:nvPr>
            <p:ph idx="1"/>
          </p:nvPr>
        </p:nvSpPr>
        <p:spPr/>
        <p:txBody>
          <a:bodyPr>
            <a:normAutofit/>
          </a:bodyPr>
          <a:lstStyle/>
          <a:p>
            <a:pPr marL="305435" indent="-305435"/>
            <a:r>
              <a:rPr lang="en-IN" sz="2800" dirty="0">
                <a:ea typeface="+mn-lt"/>
                <a:cs typeface="+mn-lt"/>
              </a:rPr>
              <a:t>Environmentally conscious individuals</a:t>
            </a:r>
            <a:endParaRPr lang="en-IN" sz="2800" dirty="0"/>
          </a:p>
          <a:p>
            <a:pPr marL="305435" indent="-305435"/>
            <a:r>
              <a:rPr lang="en-IN" sz="2800" dirty="0">
                <a:ea typeface="+mn-lt"/>
                <a:cs typeface="+mn-lt"/>
              </a:rPr>
              <a:t>Students &amp; young adults</a:t>
            </a:r>
            <a:endParaRPr lang="en-IN" sz="2800" dirty="0"/>
          </a:p>
          <a:p>
            <a:pPr marL="305435" indent="-305435"/>
            <a:r>
              <a:rPr lang="en-IN" sz="2800" dirty="0">
                <a:ea typeface="+mn-lt"/>
                <a:cs typeface="+mn-lt"/>
              </a:rPr>
              <a:t>Families &amp; homemakers</a:t>
            </a:r>
          </a:p>
          <a:p>
            <a:pPr marL="305435" indent="-305435"/>
            <a:r>
              <a:rPr lang="en-IN" sz="2800" dirty="0">
                <a:ea typeface="+mn-lt"/>
                <a:cs typeface="+mn-lt"/>
              </a:rPr>
              <a:t>Educational institutions</a:t>
            </a:r>
            <a:endParaRPr lang="en-IN" sz="2800" dirty="0"/>
          </a:p>
        </p:txBody>
      </p:sp>
    </p:spTree>
    <p:extLst>
      <p:ext uri="{BB962C8B-B14F-4D97-AF65-F5344CB8AC3E}">
        <p14:creationId xmlns:p14="http://schemas.microsoft.com/office/powerpoint/2010/main" val="3691929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9294-7C04-DB18-E7EF-24F2E6378B7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C0820C1-EAC8-7002-AB72-2F101242740B}"/>
              </a:ext>
            </a:extLst>
          </p:cNvPr>
          <p:cNvSpPr>
            <a:spLocks noGrp="1"/>
          </p:cNvSpPr>
          <p:nvPr>
            <p:ph type="title"/>
          </p:nvPr>
        </p:nvSpPr>
        <p:spPr>
          <a:xfrm>
            <a:off x="581192" y="702156"/>
            <a:ext cx="11029616" cy="553742"/>
          </a:xfrm>
        </p:spPr>
        <p:txBody>
          <a:bodyPr>
            <a:normAutofit fontScale="90000"/>
          </a:bodyPr>
          <a:lstStyle/>
          <a:p>
            <a:r>
              <a:rPr lang="en-US" sz="4400" b="1" dirty="0">
                <a:solidFill>
                  <a:schemeClr val="accent1"/>
                </a:solidFill>
                <a:latin typeface="Arial"/>
                <a:ea typeface="+mj-lt"/>
                <a:cs typeface="Arial"/>
              </a:rPr>
              <a:t>Deployment</a:t>
            </a:r>
            <a:endParaRPr lang="en-US" dirty="0">
              <a:solidFill>
                <a:schemeClr val="accent1"/>
              </a:solidFill>
            </a:endParaRPr>
          </a:p>
        </p:txBody>
      </p:sp>
      <p:sp>
        <p:nvSpPr>
          <p:cNvPr id="2" name="Content Placeholder 1">
            <a:extLst>
              <a:ext uri="{FF2B5EF4-FFF2-40B4-BE49-F238E27FC236}">
                <a16:creationId xmlns:a16="http://schemas.microsoft.com/office/drawing/2014/main" id="{96809903-C8E0-FCDF-087C-5B0AD8858CF2}"/>
              </a:ext>
            </a:extLst>
          </p:cNvPr>
          <p:cNvSpPr>
            <a:spLocks noGrp="1"/>
          </p:cNvSpPr>
          <p:nvPr>
            <p:ph idx="1"/>
          </p:nvPr>
        </p:nvSpPr>
        <p:spPr>
          <a:xfrm>
            <a:off x="581192" y="1231687"/>
            <a:ext cx="11217184" cy="5224308"/>
          </a:xfrm>
        </p:spPr>
        <p:txBody>
          <a:bodyPr>
            <a:normAutofit fontScale="77500" lnSpcReduction="20000"/>
          </a:bodyPr>
          <a:lstStyle/>
          <a:p>
            <a:pPr marL="0" indent="0">
              <a:buNone/>
            </a:pPr>
            <a:r>
              <a:rPr lang="en-IN" sz="2400" dirty="0">
                <a:ea typeface="+mn-lt"/>
                <a:cs typeface="+mn-lt"/>
              </a:rPr>
              <a:t>The Eco Lifestyle Agent is set up through the following steps:</a:t>
            </a:r>
            <a:endParaRPr lang="en-US" dirty="0"/>
          </a:p>
          <a:p>
            <a:pPr marL="0" indent="0">
              <a:buNone/>
            </a:pPr>
            <a:r>
              <a:rPr lang="en-IN" sz="2800" b="1" dirty="0">
                <a:ea typeface="+mn-lt"/>
                <a:cs typeface="+mn-lt"/>
              </a:rPr>
              <a:t>1. Build and Train Assistant </a:t>
            </a:r>
            <a:r>
              <a:rPr lang="en-IN" dirty="0">
                <a:ea typeface="+mn-lt"/>
                <a:cs typeface="+mn-lt"/>
              </a:rPr>
              <a:t>  </a:t>
            </a:r>
            <a:endParaRPr lang="en-IN" dirty="0"/>
          </a:p>
          <a:p>
            <a:pPr marL="0" indent="0">
              <a:buNone/>
            </a:pPr>
            <a:r>
              <a:rPr lang="en-IN" sz="2000" dirty="0">
                <a:ea typeface="+mn-lt"/>
                <a:cs typeface="+mn-lt"/>
              </a:rPr>
              <a:t>      </a:t>
            </a:r>
            <a:r>
              <a:rPr lang="en-IN" sz="2400" dirty="0">
                <a:ea typeface="+mn-lt"/>
                <a:cs typeface="+mn-lt"/>
              </a:rPr>
              <a:t>Create intents, entities, and actions in </a:t>
            </a:r>
            <a:r>
              <a:rPr lang="en-IN" sz="2400" dirty="0" err="1">
                <a:ea typeface="+mn-lt"/>
                <a:cs typeface="+mn-lt"/>
              </a:rPr>
              <a:t>Watsonx</a:t>
            </a:r>
            <a:r>
              <a:rPr lang="en-IN" sz="2400" dirty="0">
                <a:ea typeface="+mn-lt"/>
                <a:cs typeface="+mn-lt"/>
              </a:rPr>
              <a:t> Assistant.</a:t>
            </a:r>
            <a:endParaRPr lang="en-US" sz="1600" dirty="0">
              <a:solidFill>
                <a:srgbClr val="000000"/>
              </a:solidFill>
              <a:ea typeface="+mn-lt"/>
              <a:cs typeface="+mn-lt"/>
            </a:endParaRPr>
          </a:p>
          <a:p>
            <a:pPr marL="0" indent="0">
              <a:buNone/>
            </a:pPr>
            <a:r>
              <a:rPr lang="en-IN" sz="2400" dirty="0">
                <a:ea typeface="+mn-lt"/>
                <a:cs typeface="+mn-lt"/>
              </a:rPr>
              <a:t>     Configure custom prompts and branching logic.</a:t>
            </a:r>
          </a:p>
          <a:p>
            <a:pPr marL="0" indent="0">
              <a:buNone/>
            </a:pPr>
            <a:r>
              <a:rPr lang="en-IN" sz="2800" b="1" dirty="0">
                <a:ea typeface="+mn-lt"/>
                <a:cs typeface="+mn-lt"/>
              </a:rPr>
              <a:t>2. Test on Preview Interface  </a:t>
            </a:r>
            <a:endParaRPr lang="en-IN" dirty="0"/>
          </a:p>
          <a:p>
            <a:pPr marL="0" indent="0">
              <a:buNone/>
            </a:pPr>
            <a:r>
              <a:rPr lang="en-IN" sz="2000" dirty="0">
                <a:ea typeface="+mn-lt"/>
                <a:cs typeface="+mn-lt"/>
              </a:rPr>
              <a:t>     </a:t>
            </a:r>
            <a:r>
              <a:rPr lang="en-IN" sz="2400" dirty="0">
                <a:ea typeface="+mn-lt"/>
                <a:cs typeface="+mn-lt"/>
              </a:rPr>
              <a:t> Use Watson’s preview panel to simulate conversations.</a:t>
            </a:r>
            <a:endParaRPr lang="en-IN" sz="2400" b="1" dirty="0">
              <a:ea typeface="+mn-lt"/>
              <a:cs typeface="+mn-lt"/>
            </a:endParaRPr>
          </a:p>
          <a:p>
            <a:pPr marL="0" indent="0">
              <a:buNone/>
            </a:pPr>
            <a:r>
              <a:rPr lang="en-IN" sz="2800" b="1" dirty="0">
                <a:ea typeface="+mn-lt"/>
                <a:cs typeface="+mn-lt"/>
              </a:rPr>
              <a:t>3. Deploy on Platform of Choice  </a:t>
            </a:r>
            <a:endParaRPr lang="en-IN" sz="2800" b="1" dirty="0"/>
          </a:p>
          <a:p>
            <a:pPr marL="0" indent="0">
              <a:buNone/>
            </a:pPr>
            <a:r>
              <a:rPr lang="en-IN" sz="2400" dirty="0">
                <a:ea typeface="+mn-lt"/>
                <a:cs typeface="+mn-lt"/>
              </a:rPr>
              <a:t>     Use Web Chat integration to embed the assistant in websites or mobile apps.  </a:t>
            </a:r>
          </a:p>
          <a:p>
            <a:pPr marL="0" indent="0">
              <a:buNone/>
            </a:pPr>
            <a:r>
              <a:rPr lang="en-IN" sz="2400" dirty="0">
                <a:ea typeface="+mn-lt"/>
                <a:cs typeface="+mn-lt"/>
              </a:rPr>
              <a:t>     You can also integrate with WhatsApp, Slack, or MS Teams.</a:t>
            </a:r>
          </a:p>
          <a:p>
            <a:pPr marL="0" indent="0">
              <a:buNone/>
            </a:pPr>
            <a:r>
              <a:rPr lang="en-IN" sz="2800" b="1" dirty="0">
                <a:ea typeface="+mn-lt"/>
                <a:cs typeface="+mn-lt"/>
              </a:rPr>
              <a:t>4. Monitor and Improve </a:t>
            </a:r>
            <a:r>
              <a:rPr lang="en-IN" dirty="0">
                <a:ea typeface="+mn-lt"/>
                <a:cs typeface="+mn-lt"/>
              </a:rPr>
              <a:t> </a:t>
            </a:r>
            <a:endParaRPr lang="en-IN"/>
          </a:p>
          <a:p>
            <a:pPr marL="0" indent="0">
              <a:buNone/>
            </a:pPr>
            <a:r>
              <a:rPr lang="en-IN" sz="2400" dirty="0">
                <a:ea typeface="+mn-lt"/>
                <a:cs typeface="+mn-lt"/>
              </a:rPr>
              <a:t>     Use Watson Assistant’s built-in analytics to monitor user engagement.  </a:t>
            </a:r>
            <a:endParaRPr lang="en-IN" sz="2400" dirty="0"/>
          </a:p>
          <a:p>
            <a:pPr marL="0" indent="0">
              <a:buNone/>
            </a:pPr>
            <a:r>
              <a:rPr lang="en-IN" sz="2400" dirty="0">
                <a:ea typeface="+mn-lt"/>
                <a:cs typeface="+mn-lt"/>
              </a:rPr>
              <a:t>     Regularly update eco content, adjust flows, and add new features like </a:t>
            </a:r>
            <a:r>
              <a:rPr lang="en-IN" sz="2400" dirty="0" err="1">
                <a:ea typeface="+mn-lt"/>
                <a:cs typeface="+mn-lt"/>
              </a:rPr>
              <a:t>EcoTwin</a:t>
            </a:r>
            <a:r>
              <a:rPr lang="en-IN" sz="2400" dirty="0">
                <a:ea typeface="+mn-lt"/>
                <a:cs typeface="+mn-lt"/>
              </a:rPr>
              <a:t> or Mood-aware nudges.</a:t>
            </a:r>
          </a:p>
          <a:p>
            <a:pPr marL="305435" indent="-305435"/>
            <a:endParaRPr lang="en-IN"/>
          </a:p>
        </p:txBody>
      </p:sp>
    </p:spTree>
    <p:extLst>
      <p:ext uri="{BB962C8B-B14F-4D97-AF65-F5344CB8AC3E}">
        <p14:creationId xmlns:p14="http://schemas.microsoft.com/office/powerpoint/2010/main" val="147868682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Words>
  <Application>Microsoft Office PowerPoint</Application>
  <PresentationFormat>Widescreen</PresentationFormat>
  <Paragraphs>65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DividendVTI</vt:lpstr>
      <vt:lpstr>Vedra: Eco Lifestyle Agent </vt:lpstr>
      <vt:lpstr>OUTLINE</vt:lpstr>
      <vt:lpstr>Problem Statement</vt:lpstr>
      <vt:lpstr>Proposed Solution</vt:lpstr>
      <vt:lpstr>System  Approach</vt:lpstr>
      <vt:lpstr>Tools used</vt:lpstr>
      <vt:lpstr>Algorithm </vt:lpstr>
      <vt:lpstr>End users </vt:lpstr>
      <vt:lpstr>Deployment</vt:lpstr>
      <vt:lpstr>Result</vt:lpstr>
      <vt:lpstr>Result</vt:lpstr>
      <vt:lpstr>Result</vt:lpstr>
      <vt:lpstr>Conclusion</vt:lpstr>
      <vt:lpstr>PowerPoint Presentation</vt:lpstr>
      <vt:lpstr>References</vt:lpstr>
      <vt:lpstr>IBM Certifications</vt:lpstr>
      <vt:lpstr>IBM Certifications</vt:lpstr>
      <vt:lpstr>IBM Certifications</vt:lpstr>
      <vt:lpstr>Github link-   https://github.com/Suryank7/Eco-Lifestyle-Agent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Eluri Narendra</cp:lastModifiedBy>
  <cp:revision>737</cp:revision>
  <dcterms:created xsi:type="dcterms:W3CDTF">2021-05-26T16:50:10Z</dcterms:created>
  <dcterms:modified xsi:type="dcterms:W3CDTF">2025-08-03T17:32:23Z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