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12-->
<p:presentation xmlns:r="http://schemas.openxmlformats.org/officeDocument/2006/relationships" xmlns:a="http://schemas.openxmlformats.org/drawingml/2006/main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custDataLst>
    <p:tags r:id="rId11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howOutlineIcons="0" horzBarState="maximized">
    <p:restoredLeft sz="16000"/>
    <p:restoredTop sz="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tags" Target="tags/tag1.xml" /><Relationship Id="rId12" Type="http://schemas.openxmlformats.org/officeDocument/2006/relationships/font" Target="fonts/font1.fntdata" /><Relationship Id="rId13" Type="http://schemas.openxmlformats.org/officeDocument/2006/relationships/font" Target="fonts/font2.fntdata" /><Relationship Id="rId14" Type="http://schemas.openxmlformats.org/officeDocument/2006/relationships/font" Target="fonts/font3.fntdata" /><Relationship Id="rId15" Type="http://schemas.openxmlformats.org/officeDocument/2006/relationships/font" Target="fonts/font4.fntdata" /><Relationship Id="rId16" Type="http://schemas.openxmlformats.org/officeDocument/2006/relationships/font" Target="fonts/font5.fntdata" /><Relationship Id="rId17" Type="http://schemas.openxmlformats.org/officeDocument/2006/relationships/font" Target="fonts/font6.fntdata" /><Relationship Id="rId18" Type="http://schemas.openxmlformats.org/officeDocument/2006/relationships/font" Target="fonts/font7.fntdata" /><Relationship Id="rId19" Type="http://schemas.openxmlformats.org/officeDocument/2006/relationships/font" Target="fonts/font8.fntdata" /><Relationship Id="rId2" Type="http://schemas.openxmlformats.org/officeDocument/2006/relationships/notesMaster" Target="notesMasters/notesMaster1.xml" /><Relationship Id="rId20" Type="http://schemas.openxmlformats.org/officeDocument/2006/relationships/presProps" Target="presProps.xml" /><Relationship Id="rId21" Type="http://schemas.openxmlformats.org/officeDocument/2006/relationships/viewProps" Target="viewProps.xml" /><Relationship Id="rId22" Type="http://schemas.openxmlformats.org/officeDocument/2006/relationships/theme" Target="theme/theme1.xml" /><Relationship Id="rId23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2" name="Shape 2"/>
        <p:cNvGrpSpPr/>
        <p:nvPr/>
      </p:nvGrpSpPr>
      <p:grpSpPr>
        <a:xfrm>
          <a:off x="0" y="0"/>
          <a: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60" name="Shape 60"/>
        <p:cNvGrpSpPr/>
        <p:nvPr/>
      </p:nvGrpSpPr>
      <p:grpSpPr>
        <a:xfrm>
          <a:off x="0" y="0"/>
          <a: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66" name="Shape 66"/>
        <p:cNvGrpSpPr/>
        <p:nvPr/>
      </p:nvGrpSpPr>
      <p:grpSpPr>
        <a:xfrm>
          <a:off x="0" y="0"/>
          <a:ext cx="0" cy="0"/>
        </a:xfrm>
      </p:grpSpPr>
      <p:sp>
        <p:nvSpPr>
          <p:cNvPr id="67" name="Google Shape;67;g2d25b43c19d_0_2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25b43c19d_0_2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75" name="Shape 75"/>
        <p:cNvGrpSpPr/>
        <p:nvPr/>
      </p:nvGrpSpPr>
      <p:grpSpPr>
        <a:xfrm>
          <a:off x="0" y="0"/>
          <a:ext cx="0" cy="0"/>
        </a:xfrm>
      </p:grpSpPr>
      <p:sp>
        <p:nvSpPr>
          <p:cNvPr id="76" name="Google Shape;76;g2d25b43c19d_0_2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25b43c19d_0_2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83" name="Shape 83"/>
        <p:cNvGrpSpPr/>
        <p:nvPr/>
      </p:nvGrpSpPr>
      <p:grpSpPr>
        <a:xfrm>
          <a:off x="0" y="0"/>
          <a:ext cx="0" cy="0"/>
        </a:xfrm>
      </p:grpSpPr>
      <p:sp>
        <p:nvSpPr>
          <p:cNvPr id="84" name="Google Shape;84;g2d25b43c19d_0_3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25b43c19d_0_3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96" name="Shape 96"/>
        <p:cNvGrpSpPr/>
        <p:nvPr/>
      </p:nvGrpSpPr>
      <p:grpSpPr>
        <a:xfrm>
          <a:off x="0" y="0"/>
          <a:ext cx="0" cy="0"/>
        </a:xfrm>
      </p:grpSpPr>
      <p:sp>
        <p:nvSpPr>
          <p:cNvPr id="97" name="Google Shape;97;g2d25b43c19d_0_3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25b43c19d_0_3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02" name="Shape 102"/>
        <p:cNvGrpSpPr/>
        <p:nvPr/>
      </p:nvGrpSpPr>
      <p:grpSpPr>
        <a:xfrm>
          <a:off x="0" y="0"/>
          <a:ext cx="0" cy="0"/>
        </a:xfrm>
      </p:grpSpPr>
      <p:sp>
        <p:nvSpPr>
          <p:cNvPr id="103" name="Google Shape;103;g2d25b43c19d_0_3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25b43c19d_0_3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10" name="Shape 110"/>
        <p:cNvGrpSpPr/>
        <p:nvPr/>
      </p:nvGrpSpPr>
      <p:grpSpPr>
        <a:xfrm>
          <a:off x="0" y="0"/>
          <a:ext cx="0" cy="0"/>
        </a:xfrm>
      </p:grpSpPr>
      <p:sp>
        <p:nvSpPr>
          <p:cNvPr id="111" name="Google Shape;111;g2d25b43c19d_0_3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25b43c19d_0_3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16" name="Shape 116"/>
        <p:cNvGrpSpPr/>
        <p:nvPr/>
      </p:nvGrpSpPr>
      <p:grpSpPr>
        <a:xfrm>
          <a:off x="0" y="0"/>
          <a:ext cx="0" cy="0"/>
        </a:xfrm>
      </p:grpSpPr>
      <p:sp>
        <p:nvSpPr>
          <p:cNvPr id="117" name="Google Shape;117;g2d25b43c19d_0_3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25b43c19d_0_3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</a:xfrm>
      </p:grpSpPr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</a:xfrm>
      </p:grpSpPr>
      <p:sp>
        <p:nvSpPr>
          <p:cNvPr id="59" name="Google Shape;5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/>
        </p:txBody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/>
        </p:txBody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ct val="0"/>
              </a:spcBef>
              <a:spcAft>
                <a:spcPct val="0"/>
              </a:spcAft>
              <a:buSzPts val="1300"/>
              <a:buChar char="●"/>
              <a:defRPr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ct val="0"/>
              </a:spcBef>
              <a:spcAft>
                <a:spcPct val="0"/>
              </a:spcAft>
              <a:buSzPts val="1300"/>
              <a:buChar char="●"/>
              <a:defRPr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ct val="0"/>
              </a:spcBef>
              <a:spcAft>
                <a:spcPct val="0"/>
              </a:spcAft>
              <a:buSzPts val="1300"/>
              <a:buChar char="●"/>
              <a:defRPr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ct val="0"/>
              </a:spcBef>
              <a:spcAft>
                <a:spcPct val="0"/>
              </a:spcAft>
              <a:buSzPts val="1300"/>
              <a:buChar char="●"/>
              <a:defRPr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0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Relationship Id="rId4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Relationship Id="rId4" Type="http://schemas.openxmlformats.org/officeDocument/2006/relationships/image" Target="../media/image5.png" /><Relationship Id="rId5" Type="http://schemas.openxmlformats.org/officeDocument/2006/relationships/image" Target="../media/image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7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Relationship Id="rId4" Type="http://schemas.openxmlformats.org/officeDocument/2006/relationships/image" Target="../media/image9.png" /><Relationship Id="rId5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63" name="Shape 63"/>
        <p:cNvGrpSpPr/>
        <p:nvPr/>
      </p:nvGrpSpPr>
      <p:grpSpPr>
        <a:xfrm>
          <a:off x="0" y="0"/>
          <a: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Histogram of Oriented Gradients</a:t>
            </a:r>
            <a:br>
              <a:rPr lang="en"/>
            </a:br>
            <a:r>
              <a:rPr lang="en" sz="2400"/>
              <a:t>GNR602</a:t>
            </a:r>
            <a:endParaRPr sz="2400"/>
          </a:p>
        </p:txBody>
      </p:sp>
      <p:sp>
        <p:nvSpPr>
          <p:cNvPr id="65" name="Google Shape;65;p13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Suryansh Patidar - 22B1036</a:t>
            </a:r>
            <a:br>
              <a:rPr lang="en"/>
            </a:br>
            <a:r>
              <a:rPr lang="en"/>
              <a:t>Aakriti Chandra - 22B0908</a:t>
            </a:r>
            <a:endParaRPr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Tanishk Mohan - 22B1812</a:t>
            </a:r>
            <a:endParaRPr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69" name="Shape 69"/>
        <p:cNvGrpSpPr/>
        <p:nvPr/>
      </p:nvGrpSpPr>
      <p:grpSpPr>
        <a:xfrm>
          <a:off x="0" y="0"/>
          <a: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109925"/>
            <a:ext cx="3706500" cy="42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2400"/>
              <a:t>The histogram of oriented gradients (HOG) is a feature descriptor used in computer vision and image processing for the purpose of object detection.</a:t>
            </a:r>
            <a:endParaRPr sz="2400"/>
          </a:p>
        </p:txBody>
      </p:sp>
      <p:sp>
        <p:nvSpPr>
          <p:cNvPr id="71" name="Google Shape;71;p14"/>
          <p:cNvSpPr txBox="1"/>
          <p:nvPr>
            <p:ph type="body" idx="1"/>
          </p:nvPr>
        </p:nvSpPr>
        <p:spPr>
          <a:xfrm>
            <a:off x="4605425" y="192575"/>
            <a:ext cx="4166400" cy="48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600" b="1"/>
              <a:t>Algorithm:</a:t>
            </a:r>
            <a:endParaRPr sz="1600" b="1"/>
          </a:p>
          <a:p>
            <a:pPr marL="457200" lvl="0" indent="-311150" algn="l" rtl="0">
              <a:spcBef>
                <a:spcPts val="1200"/>
              </a:spcBef>
              <a:spcAft>
                <a:spcPct val="0"/>
              </a:spcAft>
              <a:buSzPts val="1300"/>
              <a:buChar char="●"/>
            </a:pPr>
            <a:r>
              <a:rPr lang="en" b="1"/>
              <a:t>First, we resize the image to 64*128.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ct val="0"/>
              </a:spcAft>
              <a:buSzPts val="1300"/>
              <a:buChar char="●"/>
            </a:pPr>
            <a:r>
              <a:rPr lang="en" b="1"/>
              <a:t>Next, we will divide the image in small blocks of size 8*8. We would also have to change the image into grayscale.</a:t>
            </a:r>
            <a:endParaRPr b="1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950" y="943925"/>
            <a:ext cx="2183325" cy="1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4925" y="3057825"/>
            <a:ext cx="1266825" cy="18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2112375" y="4012700"/>
            <a:ext cx="2083500" cy="9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 - https://youtu.be/28xk5i1_7Zc?si=HgFwTplY-c6mMclv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78" name="Shape 78"/>
        <p:cNvGrpSpPr/>
        <p:nvPr/>
      </p:nvGrpSpPr>
      <p:grpSpPr>
        <a:xfrm>
          <a:off x="0" y="0"/>
          <a: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-1078200" y="1075825"/>
            <a:ext cx="9996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300"/>
              <a:buChar char="●"/>
            </a:pPr>
            <a:r>
              <a:rPr lang="en" b="1">
                <a:solidFill>
                  <a:schemeClr val="dk1"/>
                </a:solidFill>
              </a:rPr>
              <a:t>A 1*9 feature vector is calculated for each 8*8 matrix with bin values ranging from 0 to 160 degrees.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300"/>
              <a:buChar char="●"/>
            </a:pPr>
            <a:r>
              <a:rPr lang="en" b="1">
                <a:solidFill>
                  <a:schemeClr val="dk1"/>
                </a:solidFill>
              </a:rPr>
              <a:t>Group of 4 such 8*8 cells are taken one at a time. We apply normalization on each value of feature vectors and then concatenate all four 1*9 feature vector.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ct val="0"/>
              </a:spcAft>
              <a:buClr>
                <a:schemeClr val="dk1"/>
              </a:buClr>
              <a:buSzPts val="1300"/>
              <a:buChar char="●"/>
            </a:pPr>
            <a:r>
              <a:rPr lang="en" b="1">
                <a:solidFill>
                  <a:schemeClr val="dk1"/>
                </a:solidFill>
              </a:rPr>
              <a:t>Resulting 1*36 feature vector is stored for each group of 4, 8*8 matrix, after moving 1 step in horizontal and vertical direction.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35575" y="500925"/>
            <a:ext cx="37299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now calculate gradient and magnitude value for each element of 8*8 matrix.</a:t>
            </a:r>
            <a:br>
              <a:rPr lang="en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Padding with zero values is done to ensure proper values for edge pixels.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rcRect l="280" t="-1999" r="-279" b="0"/>
          <a:stretch>
            <a:fillRect/>
          </a:stretch>
        </p:blipFill>
        <p:spPr>
          <a:xfrm>
            <a:off x="0" y="1743300"/>
            <a:ext cx="4320799" cy="2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86" name="Shape 86"/>
        <p:cNvGrpSpPr/>
        <p:nvPr/>
      </p:nvGrpSpPr>
      <p:grpSpPr>
        <a:xfrm>
          <a:off x="0" y="0"/>
          <a: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33200" y="123907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ct val="0"/>
              </a:spcBef>
              <a:spcAft>
                <a:spcPct val="0"/>
              </a:spcAft>
              <a:buSzPts val="1600"/>
              <a:buChar char="●"/>
            </a:pPr>
            <a:r>
              <a:rPr lang="en" sz="1600" b="1"/>
              <a:t>Now, we end up with a feature vector of size 7*15*36.</a:t>
            </a:r>
            <a:endParaRPr sz="1600" b="1"/>
          </a:p>
          <a:p>
            <a:pPr marL="45720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ct val="0"/>
              </a:spcBef>
              <a:spcAft>
                <a:spcPct val="0"/>
              </a:spcAft>
              <a:buSzPts val="1600"/>
              <a:buChar char="●"/>
            </a:pPr>
            <a:r>
              <a:rPr lang="en" sz="1600" b="1"/>
              <a:t>This is the final output which is used for object detection</a:t>
            </a:r>
            <a:endParaRPr sz="1600" b="1"/>
          </a:p>
        </p:txBody>
      </p:sp>
      <p:sp>
        <p:nvSpPr>
          <p:cNvPr id="88" name="Google Shape;88;p16"/>
          <p:cNvSpPr txBox="1"/>
          <p:nvPr>
            <p:ph type="body" idx="1"/>
          </p:nvPr>
        </p:nvSpPr>
        <p:spPr>
          <a:xfrm>
            <a:off x="4644675" y="204175"/>
            <a:ext cx="4166400" cy="43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/>
              <a:t>Example of visualization of gradient magnitude and angle in a sample image: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425" y="1239075"/>
            <a:ext cx="1756450" cy="34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6439200" y="1790400"/>
            <a:ext cx="3690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439200" y="3810800"/>
            <a:ext cx="369000" cy="22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325" y="704878"/>
            <a:ext cx="1021500" cy="198072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7932600" y="1390200"/>
            <a:ext cx="2230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Gradient</a:t>
            </a:r>
            <a:b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magnitude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825" y="2609400"/>
            <a:ext cx="1072884" cy="20804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7277975" y="3542425"/>
            <a:ext cx="7542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Angle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99" name="Shape 99"/>
        <p:cNvGrpSpPr/>
        <p:nvPr/>
      </p:nvGrpSpPr>
      <p:grpSpPr>
        <a:xfrm>
          <a:off x="0" y="0"/>
          <a: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617975" y="162730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3800" b="1"/>
              <a:t>Our model</a:t>
            </a:r>
            <a:endParaRPr sz="3800" b="1"/>
          </a:p>
        </p:txBody>
      </p:sp>
      <p:sp>
        <p:nvSpPr>
          <p:cNvPr id="101" name="Google Shape;101;p17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ct val="0"/>
              </a:spcBef>
              <a:spcAft>
                <a:spcPct val="0"/>
              </a:spcAft>
              <a:buSzPts val="1300"/>
              <a:buChar char="●"/>
            </a:pPr>
            <a:r>
              <a:rPr lang="en" b="1"/>
              <a:t>We are using support vector machine to classify the input image for one parameter (buildings).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ct val="0"/>
              </a:spcAft>
              <a:buSzPts val="1300"/>
              <a:buChar char="●"/>
            </a:pPr>
            <a:r>
              <a:rPr lang="en" b="1"/>
              <a:t>We have modified the algorithm a little bit because of our training set dimensions.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ct val="0"/>
              </a:spcAft>
              <a:buSzPts val="1300"/>
              <a:buChar char="●"/>
            </a:pPr>
            <a:r>
              <a:rPr lang="en" b="1"/>
              <a:t>Size of the image is 128*128, so the final feature vector is 15*15*36.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ct val="0"/>
              </a:spcAft>
              <a:buSzPts val="1300"/>
              <a:buChar char="●"/>
            </a:pPr>
            <a:r>
              <a:rPr lang="en" b="1"/>
              <a:t>After flattening the feature vector, resulting array is of the size 1*8100.</a:t>
            </a:r>
            <a:endParaRPr b="1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05" name="Shape 105"/>
        <p:cNvGrpSpPr/>
        <p:nvPr/>
      </p:nvGrpSpPr>
      <p:grpSpPr>
        <a:xfrm>
          <a:off x="0" y="0"/>
          <a: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 u="sng"/>
              <a:t>Testing on an Image</a:t>
            </a:r>
            <a:endParaRPr b="1" u="sng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sz="1800" b="1"/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/>
              <a:t>Our code takes an input image, then it let’s the user crop a particular area out of it and finally using the SVM classifier trained on a particular dataset, we get an output whether building is present in the cropped image or not.</a:t>
            </a:r>
            <a:endParaRPr sz="1800" b="1"/>
          </a:p>
        </p:txBody>
      </p:sp>
      <p:sp>
        <p:nvSpPr>
          <p:cNvPr id="107" name="Google Shape;107;p18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600" b="1"/>
              <a:t>Selecting the image: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/>
          </a:p>
        </p:txBody>
      </p:sp>
      <p:sp>
        <p:nvSpPr>
          <p:cNvPr id="108" name="Google Shape;108;p18"/>
          <p:cNvSpPr txBox="1"/>
          <p:nvPr/>
        </p:nvSpPr>
        <p:spPr>
          <a:xfrm>
            <a:off x="4750875" y="3408050"/>
            <a:ext cx="40599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running this code, it let’s the user crop out a small part out of the image which is used as an input image in SVM classifier.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100" y="899150"/>
            <a:ext cx="3145750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13" name="Shape 113"/>
        <p:cNvGrpSpPr/>
        <p:nvPr/>
      </p:nvGrpSpPr>
      <p:grpSpPr>
        <a:xfrm>
          <a:off x="0" y="0"/>
          <a: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649400" y="131730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Testing on an Image</a:t>
            </a:r>
            <a:br>
              <a:rPr lang="en"/>
            </a:br>
            <a:r>
              <a:rPr lang="en"/>
              <a:t>(continued…)</a:t>
            </a:r>
            <a:endParaRPr/>
          </a:p>
        </p:txBody>
      </p:sp>
      <p:sp>
        <p:nvSpPr>
          <p:cNvPr id="115" name="Google Shape;115;p19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ct val="0"/>
              </a:spcBef>
              <a:spcAft>
                <a:spcPct val="0"/>
              </a:spcAft>
              <a:buSzPts val="1600"/>
              <a:buChar char="●"/>
            </a:pPr>
            <a:r>
              <a:rPr lang="en" sz="1600" b="1"/>
              <a:t>Python file named training.ipynb labels the dataset that we are using here.</a:t>
            </a:r>
            <a:endParaRPr sz="1600" b="1"/>
          </a:p>
          <a:p>
            <a:pPr marL="45720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ct val="0"/>
              </a:spcAft>
              <a:buSzPts val="1600"/>
              <a:buChar char="●"/>
            </a:pPr>
            <a:r>
              <a:rPr lang="en" sz="1600" b="1"/>
              <a:t>Another Python file named testing.ipynb will extract the feature vector of size 1*8100 out of that cropped image.</a:t>
            </a:r>
            <a:endParaRPr sz="1600" b="1"/>
          </a:p>
          <a:p>
            <a:pPr marL="45720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ct val="0"/>
              </a:spcAft>
              <a:buSzPts val="1600"/>
              <a:buChar char="●"/>
            </a:pPr>
            <a:r>
              <a:rPr lang="en" sz="1600" b="1"/>
              <a:t>It will then train the SVM model on the labelled dataset and produce an output against the “cropped” input image.</a:t>
            </a:r>
            <a:endParaRPr sz="1600" b="1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19" name="Shape 119"/>
        <p:cNvGrpSpPr/>
        <p:nvPr/>
      </p:nvGrpSpPr>
      <p:grpSpPr>
        <a:xfrm>
          <a:off x="0" y="0"/>
          <a: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610125" y="13647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Testing on an Image</a:t>
            </a:r>
            <a:br>
              <a:rPr lang="en"/>
            </a:br>
            <a:r>
              <a:rPr lang="en"/>
              <a:t>(continued…)</a:t>
            </a:r>
            <a:endParaRPr/>
          </a:p>
        </p:txBody>
      </p:sp>
      <p:sp>
        <p:nvSpPr>
          <p:cNvPr id="121" name="Google Shape;121;p20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600" b="1"/>
              <a:t>Input Image 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r>
              <a:rPr lang="en" sz="1600" b="1"/>
              <a:t>Cropped Image 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ct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/>
              <a:t>Output </a:t>
            </a:r>
            <a:endParaRPr sz="1600" b="1"/>
          </a:p>
        </p:txBody>
      </p:sp>
      <p:sp>
        <p:nvSpPr>
          <p:cNvPr id="122" name="Google Shape;122;p20"/>
          <p:cNvSpPr/>
          <p:nvPr/>
        </p:nvSpPr>
        <p:spPr>
          <a:xfrm>
            <a:off x="5603350" y="3778525"/>
            <a:ext cx="625200" cy="16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351950" y="2584100"/>
            <a:ext cx="625200" cy="16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044425" y="626750"/>
            <a:ext cx="503400" cy="16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575" y="104950"/>
            <a:ext cx="1541250" cy="15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7863" y="1961799"/>
            <a:ext cx="1496675" cy="14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1950" y="3721625"/>
            <a:ext cx="28635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5"/>
  <p:tag name="AS_OS" val="Microsoft Windows NT 10.0.20348.0"/>
  <p:tag name="AS_RELEASE_DATE" val="2023.12.14"/>
  <p:tag name="AS_TITLE" val="Aspose.Slides for .NET6"/>
  <p:tag name="AS_VERSION" val="23.12"/>
</p:tagLst>
</file>

<file path=ppt/theme/theme1.xml><?xml version="1.0" encoding="utf-8"?>
<a:theme xmlns:r="http://schemas.openxmlformats.org/officeDocument/2006/relationships"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paradigm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aragraphs>34</Paragraphs>
  <Slides>8</Slides>
  <Notes>8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13">
      <vt:lpstr>Arial</vt:lpstr>
      <vt:lpstr>Merriweather</vt:lpstr>
      <vt:lpstr>Roboto</vt:lpstr>
      <vt:lpstr>Calibri</vt:lpstr>
      <vt:lpstr>paradigm</vt:lpstr>
      <vt:lpstr>Histogram of Oriented GradientsGNR602</vt:lpstr>
      <vt:lpstr>The histogram of oriented gradients (HOG) is a feature descriptor used in computer vision and image processing for the purpose of object detection.</vt:lpstr>
      <vt:lpstr>PowerPoint Presentation</vt:lpstr>
      <vt:lpstr>Now, we end up with a feature vector of size 7*15*36.
This is the final output which is used for object detection</vt:lpstr>
      <vt:lpstr>Our model</vt:lpstr>
      <vt:lpstr>Testing on an Image
Our code takes an input image, then it let’s the user crop a particular area out of it and finally using the SVM classifier trained on a particular dataset, we get an output whether building is present in the cropped image or not.</vt:lpstr>
      <vt:lpstr>Testing on an Image(continued…)</vt:lpstr>
      <vt:lpstr>Testing on an Image(continued…)</vt:lpstr>
    </vt:vector>
  </TitlesOfParts>
  <LinksUpToDate>0</LinksUpToDate>
  <SharedDoc>0</SharedDoc>
  <HyperlinksChanged>0</HyperlinksChanged>
  <Application>Aspose.Slides for .NET</Application>
  <AppVersion>23.1200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2024-05-06T14:08:45.088</cp:lastPrinted>
  <dcterms:created xsi:type="dcterms:W3CDTF">2024-05-06T14:08:45Z</dcterms:created>
  <dcterms:modified xsi:type="dcterms:W3CDTF">2024-05-06T14:08:55Z</dcterms:modified>
</cp:coreProperties>
</file>