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302" r:id="rId11"/>
    <p:sldId id="303" r:id="rId12"/>
    <p:sldId id="304" r:id="rId13"/>
    <p:sldId id="305" r:id="rId14"/>
    <p:sldId id="281" r:id="rId15"/>
    <p:sldId id="282" r:id="rId16"/>
    <p:sldId id="283" r:id="rId17"/>
    <p:sldId id="284" r:id="rId18"/>
    <p:sldId id="285" r:id="rId19"/>
    <p:sldId id="287" r:id="rId20"/>
    <p:sldId id="288" r:id="rId21"/>
    <p:sldId id="289" r:id="rId22"/>
    <p:sldId id="290" r:id="rId23"/>
    <p:sldId id="291" r:id="rId24"/>
    <p:sldId id="295" r:id="rId25"/>
    <p:sldId id="296" r:id="rId26"/>
    <p:sldId id="297" r:id="rId27"/>
    <p:sldId id="298" r:id="rId28"/>
    <p:sldId id="301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Influencing the evolution of programming language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Support &amp; configuration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dirty="0" smtClean="0"/>
              <a:t>Platform support is an important factor that decides which programming language to choose.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Development time:</a:t>
            </a:r>
            <a:r>
              <a:rPr lang="en-US" dirty="0" smtClean="0"/>
              <a:t> For quick development of the project, high-level language like Visual basic suite can be used to accelerate the pace of development.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Development cost:</a:t>
            </a:r>
            <a:r>
              <a:rPr lang="en-US" dirty="0" smtClean="0"/>
              <a:t> In order to suit the budget of the end-user or client, the selection of language does makes a difference.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Efficiency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 The efficiency of an application depend upon various factors and the selection of programming language is one of the important ones to influence the performance.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Reliability</a:t>
            </a:r>
            <a:r>
              <a:rPr lang="en-US" b="1" dirty="0" smtClean="0"/>
              <a:t>:</a:t>
            </a:r>
            <a:r>
              <a:rPr lang="en-US" dirty="0" smtClean="0"/>
              <a:t> The ability of an application to withstand under stress condition is another factor which decides the selection of a language for an application.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Characteristics Of Programming languages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Clarity, Simplicity And Unity</a:t>
            </a:r>
            <a:r>
              <a:rPr lang="en-US" sz="2400" b="1" dirty="0" smtClean="0"/>
              <a:t>:</a:t>
            </a:r>
            <a:r>
              <a:rPr lang="en-US" sz="2400" dirty="0" smtClean="0"/>
              <a:t> A Programming language provides both a conceptual framework for Algorithm planning and means of expressing them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Orthogonality: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/>
              <a:t>It is one of the most important feature of PL </a:t>
            </a:r>
            <a:r>
              <a:rPr lang="en-US" dirty="0" err="1" smtClean="0"/>
              <a:t>orthogonality</a:t>
            </a:r>
            <a:r>
              <a:rPr lang="en-US" dirty="0" smtClean="0"/>
              <a:t> is the property that means </a:t>
            </a:r>
            <a:r>
              <a:rPr lang="en-US" b="1" dirty="0" smtClean="0"/>
              <a:t>" Changing A does not change B".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Support for Abstraction</a:t>
            </a:r>
            <a:r>
              <a:rPr lang="en-US" b="1" dirty="0" smtClean="0"/>
              <a:t>:-</a:t>
            </a:r>
            <a:r>
              <a:rPr lang="en-US" dirty="0" smtClean="0"/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always found that a substantial gap remaining between the abstract data structure and operations</a:t>
            </a:r>
            <a:r>
              <a:rPr lang="en-US" dirty="0" smtClean="0"/>
              <a:t> </a:t>
            </a:r>
          </a:p>
          <a:p>
            <a:pPr algn="just"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 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Programming Environment</a:t>
            </a:r>
            <a:r>
              <a:rPr lang="en-US" b="1" dirty="0" smtClean="0"/>
              <a:t>:</a:t>
            </a:r>
            <a:r>
              <a:rPr lang="en-US" dirty="0" smtClean="0"/>
              <a:t> An appropriate programming environment adds an extra utility and make language to be implemented easily like</a:t>
            </a:r>
          </a:p>
          <a:p>
            <a:pPr>
              <a:buNone/>
            </a:pPr>
            <a:r>
              <a:rPr lang="en-US" b="1" dirty="0" smtClean="0"/>
              <a:t>    The availability of</a:t>
            </a:r>
            <a:r>
              <a:rPr lang="en-US" dirty="0" smtClean="0"/>
              <a:t>- Reliable- Efficient - Well documentation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2625" y="485775"/>
            <a:ext cx="5543550" cy="92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500" y="1788266"/>
            <a:ext cx="5464175" cy="258699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  <a:tabLst>
                <a:tab pos="423545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Imperative / procedural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languages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423545" algn="l"/>
                <a:tab pos="397256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Applicative /</a:t>
            </a:r>
            <a:r>
              <a:rPr sz="2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functional	languages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423545" algn="l"/>
                <a:tab pos="4030345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Rule-based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declarative	languages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423545" algn="l"/>
              </a:tabLst>
            </a:pPr>
            <a:r>
              <a:rPr sz="1800" spc="370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Object-oriented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languages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7350" y="209550"/>
            <a:ext cx="6419850" cy="142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740" y="2002358"/>
            <a:ext cx="8299450" cy="26026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754505" algn="l"/>
                <a:tab pos="3218180" algn="l"/>
                <a:tab pos="4920615" algn="l"/>
                <a:tab pos="5734050" algn="l"/>
                <a:tab pos="7000875" algn="l"/>
              </a:tabLst>
            </a:pP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St</a:t>
            </a:r>
            <a:r>
              <a:rPr sz="2800" b="1" spc="5" dirty="0">
                <a:solidFill>
                  <a:srgbClr val="FFC000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tem</a:t>
            </a:r>
            <a:r>
              <a:rPr sz="2800" b="1" spc="-20" dirty="0">
                <a:solidFill>
                  <a:srgbClr val="FFC000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nt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oriented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la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n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g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u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ag</a:t>
            </a:r>
            <a:r>
              <a:rPr sz="2800" b="1" spc="-15" dirty="0">
                <a:solidFill>
                  <a:srgbClr val="FFC000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s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that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chan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g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e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	m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achi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n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e  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state</a:t>
            </a:r>
            <a:endParaRPr sz="2800">
              <a:latin typeface="Times New Roman"/>
              <a:cs typeface="Times New Roman"/>
            </a:endParaRPr>
          </a:p>
          <a:p>
            <a:pPr marL="138430" algn="ctr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(C, Pascal, 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FORTRAN,</a:t>
            </a:r>
            <a:r>
              <a:rPr sz="2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COBOL)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685"/>
              </a:spcBef>
              <a:tabLst>
                <a:tab pos="4502785" algn="l"/>
                <a:tab pos="6903720" algn="l"/>
              </a:tabLst>
            </a:pPr>
            <a:r>
              <a:rPr sz="2800" b="1" spc="-5" dirty="0">
                <a:solidFill>
                  <a:srgbClr val="C8C2D1"/>
                </a:solidFill>
                <a:latin typeface="Times New Roman"/>
                <a:cs typeface="Times New Roman"/>
              </a:rPr>
              <a:t>Com</a:t>
            </a:r>
            <a:r>
              <a:rPr sz="2800" b="1" spc="10" dirty="0">
                <a:solidFill>
                  <a:srgbClr val="C8C2D1"/>
                </a:solidFill>
                <a:latin typeface="Times New Roman"/>
                <a:cs typeface="Times New Roman"/>
              </a:rPr>
              <a:t>p</a:t>
            </a:r>
            <a:r>
              <a:rPr sz="2800" b="1" spc="-5" dirty="0">
                <a:solidFill>
                  <a:srgbClr val="C8C2D1"/>
                </a:solidFill>
                <a:latin typeface="Times New Roman"/>
                <a:cs typeface="Times New Roman"/>
              </a:rPr>
              <a:t>u</a:t>
            </a:r>
            <a:r>
              <a:rPr sz="2800" b="1" dirty="0">
                <a:solidFill>
                  <a:srgbClr val="C8C2D1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C8C2D1"/>
                </a:solidFill>
                <a:latin typeface="Times New Roman"/>
                <a:cs typeface="Times New Roman"/>
              </a:rPr>
              <a:t>a</a:t>
            </a:r>
            <a:r>
              <a:rPr sz="2800" b="1" spc="10" dirty="0">
                <a:solidFill>
                  <a:srgbClr val="C8C2D1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C8C2D1"/>
                </a:solidFill>
                <a:latin typeface="Times New Roman"/>
                <a:cs typeface="Times New Roman"/>
              </a:rPr>
              <a:t>i</a:t>
            </a:r>
            <a:r>
              <a:rPr sz="2800" b="1" dirty="0">
                <a:solidFill>
                  <a:srgbClr val="C8C2D1"/>
                </a:solidFill>
                <a:latin typeface="Times New Roman"/>
                <a:cs typeface="Times New Roman"/>
              </a:rPr>
              <a:t>o</a:t>
            </a:r>
            <a:r>
              <a:rPr sz="2800" b="1" spc="10" dirty="0">
                <a:solidFill>
                  <a:srgbClr val="C8C2D1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800" spc="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3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seq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ence</a:t>
            </a:r>
            <a:r>
              <a:rPr sz="2800" b="1" spc="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machi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tes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(co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ten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 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r>
              <a:rPr sz="2800" b="1" spc="-5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209550"/>
            <a:ext cx="6400800" cy="142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2459862"/>
            <a:ext cx="79927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C000"/>
                </a:solidFill>
                <a:latin typeface="Times New Roman"/>
                <a:cs typeface="Times New Roman"/>
              </a:rPr>
              <a:t>Programming 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consists of 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building the 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function 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that  computes the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Times New Roman"/>
                <a:cs typeface="Times New Roman"/>
              </a:rPr>
              <a:t>answer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1019" y="3526663"/>
            <a:ext cx="3764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18055" algn="l"/>
                <a:tab pos="282321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comp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si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526663"/>
            <a:ext cx="389572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519680" algn="l"/>
              </a:tabLst>
            </a:pPr>
            <a:r>
              <a:rPr sz="2800" b="1" spc="-5" dirty="0">
                <a:solidFill>
                  <a:srgbClr val="C8C2D1"/>
                </a:solidFill>
                <a:latin typeface="Times New Roman"/>
                <a:cs typeface="Times New Roman"/>
              </a:rPr>
              <a:t>Com</a:t>
            </a:r>
            <a:r>
              <a:rPr sz="2800" b="1" spc="10" dirty="0">
                <a:solidFill>
                  <a:srgbClr val="C8C2D1"/>
                </a:solidFill>
                <a:latin typeface="Times New Roman"/>
                <a:cs typeface="Times New Roman"/>
              </a:rPr>
              <a:t>p</a:t>
            </a:r>
            <a:r>
              <a:rPr sz="2800" b="1" spc="-5" dirty="0">
                <a:solidFill>
                  <a:srgbClr val="C8C2D1"/>
                </a:solidFill>
                <a:latin typeface="Times New Roman"/>
                <a:cs typeface="Times New Roman"/>
              </a:rPr>
              <a:t>u</a:t>
            </a:r>
            <a:r>
              <a:rPr sz="2800" b="1" dirty="0">
                <a:solidFill>
                  <a:srgbClr val="C8C2D1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C8C2D1"/>
                </a:solidFill>
                <a:latin typeface="Times New Roman"/>
                <a:cs typeface="Times New Roman"/>
              </a:rPr>
              <a:t>a</a:t>
            </a:r>
            <a:r>
              <a:rPr sz="2800" b="1" spc="10" dirty="0">
                <a:solidFill>
                  <a:srgbClr val="C8C2D1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C8C2D1"/>
                </a:solidFill>
                <a:latin typeface="Times New Roman"/>
                <a:cs typeface="Times New Roman"/>
              </a:rPr>
              <a:t>i</a:t>
            </a:r>
            <a:r>
              <a:rPr sz="2800" b="1" dirty="0">
                <a:solidFill>
                  <a:srgbClr val="C8C2D1"/>
                </a:solidFill>
                <a:latin typeface="Times New Roman"/>
                <a:cs typeface="Times New Roman"/>
              </a:rPr>
              <a:t>o</a:t>
            </a:r>
            <a:r>
              <a:rPr sz="2800" b="1" spc="10" dirty="0">
                <a:solidFill>
                  <a:srgbClr val="C8C2D1"/>
                </a:solidFill>
                <a:latin typeface="Times New Roman"/>
                <a:cs typeface="Times New Roman"/>
              </a:rPr>
              <a:t>n</a:t>
            </a:r>
            <a:r>
              <a:rPr sz="2800" b="1" spc="-5" dirty="0">
                <a:solidFill>
                  <a:srgbClr val="C8C2D1"/>
                </a:solidFill>
                <a:latin typeface="Times New Roman"/>
                <a:cs typeface="Times New Roman"/>
              </a:rPr>
              <a:t>:</a:t>
            </a:r>
            <a:r>
              <a:rPr sz="2800" b="1" dirty="0">
                <a:solidFill>
                  <a:srgbClr val="C8C2D1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Funct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on  operation (ML, </a:t>
            </a:r>
            <a:r>
              <a:rPr sz="2800" b="1" spc="-5">
                <a:solidFill>
                  <a:srgbClr val="FFFFFF"/>
                </a:solidFill>
                <a:latin typeface="Times New Roman"/>
                <a:cs typeface="Times New Roman"/>
              </a:rPr>
              <a:t>LISP</a:t>
            </a:r>
            <a:r>
              <a:rPr sz="2800" b="1" spc="-5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209550"/>
            <a:ext cx="6667500" cy="142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2307462"/>
            <a:ext cx="8150225" cy="3017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C8C2D1"/>
                </a:solidFill>
                <a:latin typeface="Times New Roman"/>
                <a:cs typeface="Times New Roman"/>
              </a:rPr>
              <a:t>Computation: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Actions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specified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rules that  check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presence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of certain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enabling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conditions. 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(Prolog)</a:t>
            </a:r>
            <a:endParaRPr sz="28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  <a:spcBef>
                <a:spcPts val="1680"/>
              </a:spcBef>
            </a:pPr>
            <a:r>
              <a:rPr sz="2800" b="1" spc="-5" dirty="0">
                <a:solidFill>
                  <a:srgbClr val="C8C2D1"/>
                </a:solidFill>
                <a:latin typeface="Times New Roman"/>
                <a:cs typeface="Times New Roman"/>
              </a:rPr>
              <a:t>The order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of execution is determined </a:t>
            </a:r>
            <a:r>
              <a:rPr sz="2800" b="1" spc="5" dirty="0">
                <a:solidFill>
                  <a:srgbClr val="C8C2D1"/>
                </a:solidFill>
                <a:latin typeface="Times New Roman"/>
                <a:cs typeface="Times New Roman"/>
              </a:rPr>
              <a:t>by </a:t>
            </a:r>
            <a:r>
              <a:rPr sz="2800" b="1" spc="-5" dirty="0">
                <a:solidFill>
                  <a:srgbClr val="C8C2D1"/>
                </a:solidFill>
                <a:latin typeface="Times New Roman"/>
                <a:cs typeface="Times New Roman"/>
              </a:rPr>
              <a:t>the </a:t>
            </a:r>
            <a:r>
              <a:rPr sz="2800" b="1" dirty="0">
                <a:solidFill>
                  <a:srgbClr val="C8C2D1"/>
                </a:solidFill>
                <a:latin typeface="Times New Roman"/>
                <a:cs typeface="Times New Roman"/>
              </a:rPr>
              <a:t>enabling 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conditions,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not by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order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statements.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545"/>
              </a:spcBef>
            </a:pPr>
            <a:r>
              <a:rPr sz="2800" b="1" dirty="0">
                <a:solidFill>
                  <a:srgbClr val="C8C2D1"/>
                </a:solidFill>
                <a:latin typeface="Times New Roman"/>
                <a:cs typeface="Times New Roman"/>
              </a:rPr>
              <a:t>Syntax: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Condition </a:t>
            </a:r>
            <a:r>
              <a:rPr sz="2950" b="1" i="1" spc="-155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295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Action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2025" y="438150"/>
            <a:ext cx="7610475" cy="962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340" y="2338857"/>
            <a:ext cx="7920355" cy="279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Imperative languages that merge applicative design  </a:t>
            </a:r>
            <a:r>
              <a:rPr sz="2800" b="1" spc="-10" dirty="0">
                <a:solidFill>
                  <a:srgbClr val="FFC000"/>
                </a:solidFill>
                <a:latin typeface="Times New Roman"/>
                <a:cs typeface="Times New Roman"/>
              </a:rPr>
              <a:t>with 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imperative statements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(Java,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C++,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Smalltalk)</a:t>
            </a:r>
            <a:endParaRPr sz="28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20000"/>
              </a:lnSpc>
              <a:spcBef>
                <a:spcPts val="1680"/>
              </a:spcBef>
            </a:pPr>
            <a:r>
              <a:rPr sz="2800" b="1" dirty="0">
                <a:solidFill>
                  <a:srgbClr val="C8C2D1"/>
                </a:solidFill>
                <a:latin typeface="Times New Roman"/>
                <a:cs typeface="Times New Roman"/>
              </a:rPr>
              <a:t>Syntax: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objects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(classes)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containing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data 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(imperative concepts)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methods (applicative  concepts)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4250" y="485775"/>
            <a:ext cx="2324100" cy="92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828801"/>
            <a:ext cx="7769859" cy="304134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b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b="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b="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b="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b="0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b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 </a:t>
            </a:r>
            <a:r>
              <a:rPr b="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describes the  </a:t>
            </a:r>
            <a:r>
              <a:rPr b="0" spc="-1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structure </a:t>
            </a:r>
            <a:r>
              <a:rPr b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b="0" spc="-1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programs </a:t>
            </a:r>
            <a:r>
              <a:rPr b="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without </a:t>
            </a:r>
            <a:r>
              <a:rPr b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 </a:t>
            </a:r>
            <a:r>
              <a:rPr b="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consideration </a:t>
            </a:r>
            <a:r>
              <a:rPr b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 their</a:t>
            </a:r>
            <a:r>
              <a:rPr b="0" spc="-3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meaning.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5875" y="85725"/>
            <a:ext cx="6648450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1315946"/>
            <a:ext cx="793623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5080" indent="-412115" algn="just">
              <a:lnSpc>
                <a:spcPct val="100000"/>
              </a:lnSpc>
              <a:spcBef>
                <a:spcPts val="95"/>
              </a:spcBef>
              <a:tabLst>
                <a:tab pos="424180" algn="l"/>
                <a:tab pos="2083435" algn="l"/>
                <a:tab pos="2382520" algn="l"/>
                <a:tab pos="2818765" algn="l"/>
                <a:tab pos="4184015" algn="l"/>
                <a:tab pos="4681220" algn="l"/>
                <a:tab pos="5038090" algn="l"/>
                <a:tab pos="6617334" algn="l"/>
                <a:tab pos="7330440" algn="l"/>
              </a:tabLst>
            </a:pPr>
            <a:r>
              <a:rPr sz="1800" b="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3200" b="0" u="heavy" spc="-5" dirty="0">
                <a:solidFill>
                  <a:srgbClr val="FFFFFF"/>
                </a:solidFill>
                <a:effectLst/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Defini</a:t>
            </a:r>
            <a:r>
              <a:rPr sz="3200" b="0" u="heavy" dirty="0">
                <a:solidFill>
                  <a:srgbClr val="FFFFFF"/>
                </a:solidFill>
                <a:effectLst/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3200" b="0" u="heavy" spc="-5" dirty="0">
                <a:solidFill>
                  <a:srgbClr val="FFFFFF"/>
                </a:solidFill>
                <a:effectLst/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ion</a:t>
            </a:r>
            <a:r>
              <a:rPr sz="3200" b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	</a:t>
            </a:r>
            <a:r>
              <a:rPr sz="3200" b="0" spc="-5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:</a:t>
            </a:r>
            <a:r>
              <a:rPr sz="3200" b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	</a:t>
            </a:r>
            <a:r>
              <a:rPr sz="3200" b="0" spc="-5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r>
              <a:rPr sz="3200" b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	</a:t>
            </a:r>
            <a:r>
              <a:rPr sz="3200" b="0" spc="-5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n</a:t>
            </a:r>
            <a:r>
              <a:rPr sz="3200" b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o</a:t>
            </a:r>
            <a:r>
              <a:rPr sz="3200" b="0" spc="-5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tation</a:t>
            </a:r>
            <a:r>
              <a:rPr sz="3200" b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	o</a:t>
            </a:r>
            <a:r>
              <a:rPr sz="3200" b="0" spc="-5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f</a:t>
            </a:r>
            <a:r>
              <a:rPr sz="3200" b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	</a:t>
            </a:r>
            <a:r>
              <a:rPr sz="3200" b="0" spc="-5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r>
              <a:rPr sz="3200" b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	</a:t>
            </a:r>
            <a:r>
              <a:rPr sz="3200" b="0" spc="-5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alg</a:t>
            </a:r>
            <a:r>
              <a:rPr sz="3200" b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o</a:t>
            </a:r>
            <a:r>
              <a:rPr sz="3200" b="0" spc="-5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rithm</a:t>
            </a:r>
            <a:r>
              <a:rPr sz="3200" b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	</a:t>
            </a:r>
            <a:r>
              <a:rPr sz="3200" b="0" spc="-5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and</a:t>
            </a:r>
            <a:r>
              <a:rPr sz="3200" b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	</a:t>
            </a:r>
            <a:r>
              <a:rPr sz="3200" b="0" spc="-5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d</a:t>
            </a:r>
            <a:r>
              <a:rPr sz="3200" b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r>
              <a:rPr sz="3200" b="0" spc="-5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ta  </a:t>
            </a:r>
            <a:r>
              <a:rPr sz="3200" b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structures </a:t>
            </a:r>
            <a:r>
              <a:rPr sz="3200" b="0" spc="-5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are called a programming</a:t>
            </a:r>
            <a:r>
              <a:rPr sz="3200" b="0" spc="-2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language.</a:t>
            </a:r>
            <a:endParaRPr sz="3200" dirty="0">
              <a:effectLst/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2975" y="485775"/>
            <a:ext cx="771525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926081"/>
            <a:ext cx="7842884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1120">
              <a:lnSpc>
                <a:spcPct val="100000"/>
              </a:lnSpc>
              <a:spcBef>
                <a:spcPts val="95"/>
              </a:spcBef>
              <a:tabLst>
                <a:tab pos="7328534" algn="l"/>
              </a:tabLst>
            </a:pPr>
            <a:r>
              <a:rPr sz="2800" spc="-5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2800" spc="-20" dirty="0">
                <a:solidFill>
                  <a:srgbClr val="FFC00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FFC000"/>
                </a:solidFill>
                <a:latin typeface="Times New Roman"/>
                <a:cs typeface="Times New Roman"/>
              </a:rPr>
              <a:t>adabil</a:t>
            </a:r>
            <a:r>
              <a:rPr sz="2800" dirty="0">
                <a:solidFill>
                  <a:srgbClr val="FFC00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FFC000"/>
                </a:solidFill>
                <a:latin typeface="Times New Roman"/>
                <a:cs typeface="Times New Roman"/>
              </a:rPr>
              <a:t>ty</a:t>
            </a:r>
            <a:r>
              <a:rPr sz="2800" spc="-2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ram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con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ered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readable if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  algorithm and data are </a:t>
            </a:r>
            <a:r>
              <a:rPr sz="2800" spc="-5">
                <a:solidFill>
                  <a:srgbClr val="FFFFFF"/>
                </a:solidFill>
                <a:latin typeface="Times New Roman"/>
                <a:cs typeface="Times New Roman"/>
              </a:rPr>
              <a:t>apparent</a:t>
            </a:r>
            <a:r>
              <a:rPr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mtClean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lang="en-US" sz="28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smtClean="0">
                <a:solidFill>
                  <a:srgbClr val="FFFFFF"/>
                </a:solidFill>
                <a:latin typeface="Times New Roman"/>
                <a:cs typeface="Times New Roman"/>
              </a:rPr>
              <a:t>inspection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FFC000"/>
                </a:solidFill>
                <a:latin typeface="Times New Roman"/>
                <a:cs typeface="Times New Roman"/>
              </a:rPr>
              <a:t>Write-ability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ease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writing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program.</a:t>
            </a:r>
            <a:endParaRPr sz="2800">
              <a:latin typeface="Times New Roman"/>
              <a:cs typeface="Times New Roman"/>
            </a:endParaRPr>
          </a:p>
          <a:p>
            <a:pPr marL="927100" marR="2286000" indent="-915035">
              <a:lnSpc>
                <a:spcPct val="100000"/>
              </a:lnSpc>
            </a:pPr>
            <a:r>
              <a:rPr sz="2800" spc="-25" dirty="0">
                <a:solidFill>
                  <a:srgbClr val="FFC000"/>
                </a:solidFill>
                <a:latin typeface="Times New Roman"/>
                <a:cs typeface="Times New Roman"/>
              </a:rPr>
              <a:t>Verifiability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– ability to prove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program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correctness (very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issue)</a:t>
            </a:r>
            <a:endParaRPr sz="2800">
              <a:latin typeface="Times New Roman"/>
              <a:cs typeface="Times New Roman"/>
            </a:endParaRPr>
          </a:p>
          <a:p>
            <a:pPr marL="927100" marR="5080" indent="-915035">
              <a:lnSpc>
                <a:spcPct val="100000"/>
              </a:lnSpc>
              <a:tabLst>
                <a:tab pos="2327275" algn="l"/>
                <a:tab pos="2762250" algn="l"/>
                <a:tab pos="3626485" algn="l"/>
                <a:tab pos="4179570" algn="l"/>
                <a:tab pos="5935345" algn="l"/>
                <a:tab pos="6625590" algn="l"/>
              </a:tabLst>
            </a:pPr>
            <a:r>
              <a:rPr sz="2800" spc="-110" dirty="0">
                <a:solidFill>
                  <a:srgbClr val="FFC000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FFC000"/>
                </a:solidFill>
                <a:latin typeface="Times New Roman"/>
                <a:cs typeface="Times New Roman"/>
              </a:rPr>
              <a:t>ran</a:t>
            </a:r>
            <a:r>
              <a:rPr sz="2800" dirty="0">
                <a:solidFill>
                  <a:srgbClr val="FFC000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FFC000"/>
                </a:solidFill>
                <a:latin typeface="Times New Roman"/>
                <a:cs typeface="Times New Roman"/>
              </a:rPr>
              <a:t>lata</a:t>
            </a:r>
            <a:r>
              <a:rPr sz="2800" spc="-20" dirty="0">
                <a:solidFill>
                  <a:srgbClr val="FFC000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FFC000"/>
                </a:solidFill>
                <a:latin typeface="Times New Roman"/>
                <a:cs typeface="Times New Roman"/>
              </a:rPr>
              <a:t>ility</a:t>
            </a:r>
            <a:r>
              <a:rPr sz="2800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ase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o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tran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m  into executable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form.</a:t>
            </a:r>
            <a:endParaRPr sz="2800">
              <a:latin typeface="Times New Roman"/>
              <a:cs typeface="Times New Roman"/>
            </a:endParaRPr>
          </a:p>
          <a:p>
            <a:pPr marL="927100" marR="5715" indent="-915035">
              <a:lnSpc>
                <a:spcPct val="100000"/>
              </a:lnSpc>
              <a:tabLst>
                <a:tab pos="893444" algn="l"/>
                <a:tab pos="1362710" algn="l"/>
                <a:tab pos="2976880" algn="l"/>
                <a:tab pos="3327400" algn="l"/>
                <a:tab pos="3934460" algn="l"/>
                <a:tab pos="5033010" algn="l"/>
                <a:tab pos="6153150" algn="l"/>
                <a:tab pos="7414259" algn="l"/>
              </a:tabLst>
            </a:pPr>
            <a:r>
              <a:rPr sz="2800" spc="-15" dirty="0">
                <a:solidFill>
                  <a:srgbClr val="FFC000"/>
                </a:solidFill>
                <a:latin typeface="Times New Roman"/>
                <a:cs typeface="Times New Roman"/>
              </a:rPr>
              <a:t>Lac</a:t>
            </a:r>
            <a:r>
              <a:rPr sz="2800" spc="-5" dirty="0">
                <a:solidFill>
                  <a:srgbClr val="FFC000"/>
                </a:solidFill>
                <a:latin typeface="Times New Roman"/>
                <a:cs typeface="Times New Roman"/>
              </a:rPr>
              <a:t>k</a:t>
            </a:r>
            <a:r>
              <a:rPr sz="2800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C000"/>
                </a:solidFill>
                <a:latin typeface="Times New Roman"/>
                <a:cs typeface="Times New Roman"/>
              </a:rPr>
              <a:t>of</a:t>
            </a:r>
            <a:r>
              <a:rPr sz="2800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C000"/>
                </a:solidFill>
                <a:latin typeface="Times New Roman"/>
                <a:cs typeface="Times New Roman"/>
              </a:rPr>
              <a:t>a</a:t>
            </a:r>
            <a:r>
              <a:rPr sz="2800" spc="-20" dirty="0">
                <a:solidFill>
                  <a:srgbClr val="FFC00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FFC000"/>
                </a:solidFill>
                <a:latin typeface="Times New Roman"/>
                <a:cs typeface="Times New Roman"/>
              </a:rPr>
              <a:t>bi</a:t>
            </a:r>
            <a:r>
              <a:rPr sz="2800" dirty="0">
                <a:solidFill>
                  <a:srgbClr val="FFC000"/>
                </a:solidFill>
                <a:latin typeface="Times New Roman"/>
                <a:cs typeface="Times New Roman"/>
              </a:rPr>
              <a:t>g</a:t>
            </a:r>
            <a:r>
              <a:rPr sz="2800" spc="-5" dirty="0">
                <a:solidFill>
                  <a:srgbClr val="FFC000"/>
                </a:solidFill>
                <a:latin typeface="Times New Roman"/>
                <a:cs typeface="Times New Roman"/>
              </a:rPr>
              <a:t>ui</a:t>
            </a:r>
            <a:r>
              <a:rPr sz="2800" dirty="0">
                <a:solidFill>
                  <a:srgbClr val="FFC000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FFC000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syn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ax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sh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uld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ide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for 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ease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avoiding ambiguous structures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375" y="485775"/>
            <a:ext cx="6429375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500" y="1849881"/>
            <a:ext cx="2649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3545" algn="l"/>
                <a:tab pos="222250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Ch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racter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set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6351" y="1849881"/>
            <a:ext cx="10045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751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–	T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0122" y="1849881"/>
            <a:ext cx="1228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alp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8177" y="1849881"/>
            <a:ext cx="2618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4990" algn="l"/>
                <a:tab pos="1234440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of	the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language.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980" y="2276982"/>
            <a:ext cx="2543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1254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Several	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different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0483" y="2276982"/>
            <a:ext cx="4995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45590" algn="l"/>
                <a:tab pos="2313940" algn="l"/>
                <a:tab pos="2981325" algn="l"/>
                <a:tab pos="3966210" algn="l"/>
              </a:tabLst>
            </a:pP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haracter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sets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ASCII,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980" y="2703702"/>
            <a:ext cx="2828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EBCIDIC,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Unicode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500" y="3301110"/>
            <a:ext cx="8164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3545" algn="l"/>
                <a:tab pos="2252980" algn="l"/>
                <a:tab pos="2679700" algn="l"/>
                <a:tab pos="3877945" algn="l"/>
                <a:tab pos="4423410" algn="l"/>
                <a:tab pos="5541010" algn="l"/>
                <a:tab pos="6086475" algn="l"/>
                <a:tab pos="712597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I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d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enti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f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iers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st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ings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o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letters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o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gits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lly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00" y="3556396"/>
            <a:ext cx="8162290" cy="224536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1445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beginning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 a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letter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423545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Operator Symbols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+-*/</a:t>
            </a:r>
            <a:endParaRPr sz="2800">
              <a:latin typeface="Times New Roman"/>
              <a:cs typeface="Times New Roman"/>
            </a:endParaRPr>
          </a:p>
          <a:p>
            <a:pPr marL="424180" marR="5080" indent="-411480">
              <a:lnSpc>
                <a:spcPct val="100000"/>
              </a:lnSpc>
              <a:spcBef>
                <a:spcPts val="1345"/>
              </a:spcBef>
              <a:tabLst>
                <a:tab pos="423545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Keywords </a:t>
            </a:r>
            <a:r>
              <a:rPr sz="2800" dirty="0">
                <a:solidFill>
                  <a:srgbClr val="FFC000"/>
                </a:solidFill>
                <a:latin typeface="Times New Roman"/>
                <a:cs typeface="Times New Roman"/>
              </a:rPr>
              <a:t>or </a:t>
            </a:r>
            <a:r>
              <a:rPr sz="2800" spc="-5" dirty="0">
                <a:solidFill>
                  <a:srgbClr val="FFC000"/>
                </a:solidFill>
                <a:latin typeface="Times New Roman"/>
                <a:cs typeface="Times New Roman"/>
              </a:rPr>
              <a:t>Reserved </a:t>
            </a:r>
            <a:r>
              <a:rPr sz="2800" spc="-50" dirty="0">
                <a:solidFill>
                  <a:srgbClr val="FFC000"/>
                </a:solidFill>
                <a:latin typeface="Times New Roman"/>
                <a:cs typeface="Times New Roman"/>
              </a:rPr>
              <a:t>Words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– used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fixed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part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of the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syntax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of a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0175" y="381000"/>
            <a:ext cx="6562725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6900" y="2002358"/>
            <a:ext cx="8240395" cy="1476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5080" indent="-412115">
              <a:lnSpc>
                <a:spcPct val="100000"/>
              </a:lnSpc>
              <a:spcBef>
                <a:spcPts val="95"/>
              </a:spcBef>
              <a:tabLst>
                <a:tab pos="42418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Noise words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optional words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inserted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into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statements  to improve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readability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424180" algn="l"/>
                <a:tab pos="2268220" algn="l"/>
                <a:tab pos="2649220" algn="l"/>
                <a:tab pos="3502660" algn="l"/>
                <a:tab pos="3982720" algn="l"/>
                <a:tab pos="5371465" algn="l"/>
                <a:tab pos="7094220" algn="l"/>
                <a:tab pos="781050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Co</a:t>
            </a:r>
            <a:r>
              <a:rPr sz="2800" b="1" spc="5" dirty="0">
                <a:solidFill>
                  <a:srgbClr val="FFC000"/>
                </a:solidFill>
                <a:latin typeface="Times New Roman"/>
                <a:cs typeface="Times New Roman"/>
              </a:rPr>
              <a:t>m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men</a:t>
            </a:r>
            <a:r>
              <a:rPr sz="2800" b="1" spc="5" dirty="0">
                <a:solidFill>
                  <a:srgbClr val="FFC000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s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ed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ve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readability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8684" y="3453510"/>
            <a:ext cx="7828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8720" algn="l"/>
                <a:tab pos="4147820" algn="l"/>
                <a:tab pos="6020435" algn="l"/>
                <a:tab pos="6788784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cu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entation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rpo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mm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ua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0930" y="4477892"/>
            <a:ext cx="1394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lan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3709187"/>
            <a:ext cx="6634480" cy="1647189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144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enclosed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special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markers</a:t>
            </a:r>
            <a:endParaRPr sz="2800">
              <a:latin typeface="Times New Roman"/>
              <a:cs typeface="Times New Roman"/>
            </a:endParaRPr>
          </a:p>
          <a:p>
            <a:pPr marL="424180" marR="5080" indent="-412115">
              <a:lnSpc>
                <a:spcPct val="100000"/>
              </a:lnSpc>
              <a:spcBef>
                <a:spcPts val="1340"/>
              </a:spcBef>
              <a:tabLst>
                <a:tab pos="424180" algn="l"/>
                <a:tab pos="1704339" algn="l"/>
                <a:tab pos="2115820" algn="l"/>
                <a:tab pos="3041015" algn="l"/>
                <a:tab pos="3905250" algn="l"/>
                <a:tab pos="4829175" algn="l"/>
                <a:tab pos="6346825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Bla</a:t>
            </a:r>
            <a:r>
              <a:rPr sz="2800" b="1" spc="10" dirty="0">
                <a:solidFill>
                  <a:srgbClr val="FFC000"/>
                </a:solidFill>
                <a:latin typeface="Times New Roman"/>
                <a:cs typeface="Times New Roman"/>
              </a:rPr>
              <a:t>n</a:t>
            </a:r>
            <a:r>
              <a:rPr sz="2800" b="1" spc="-25" dirty="0">
                <a:solidFill>
                  <a:srgbClr val="FFC000"/>
                </a:solidFill>
                <a:latin typeface="Times New Roman"/>
                <a:cs typeface="Times New Roman"/>
              </a:rPr>
              <a:t>k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s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ang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age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Usually only significant in literal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strings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0175" y="381000"/>
            <a:ext cx="6562725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700" y="2078558"/>
            <a:ext cx="8164830" cy="293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5080" indent="-411480">
              <a:lnSpc>
                <a:spcPct val="100000"/>
              </a:lnSpc>
              <a:spcBef>
                <a:spcPts val="95"/>
              </a:spcBef>
              <a:tabLst>
                <a:tab pos="423545" algn="l"/>
                <a:tab pos="2289175" algn="l"/>
                <a:tab pos="2611120" algn="l"/>
                <a:tab pos="3406775" algn="l"/>
                <a:tab pos="3827779" algn="l"/>
                <a:tab pos="4917440" algn="l"/>
                <a:tab pos="5495290" algn="l"/>
                <a:tab pos="7060565" algn="l"/>
                <a:tab pos="7717155" algn="l"/>
              </a:tabLst>
            </a:pPr>
            <a:r>
              <a:rPr sz="1800" spc="370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D</a:t>
            </a:r>
            <a:r>
              <a:rPr sz="2800" b="1" spc="-20" dirty="0">
                <a:solidFill>
                  <a:srgbClr val="FFC000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limiters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denote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begin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ing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 end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syntactic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constructs</a:t>
            </a:r>
            <a:endParaRPr sz="2800">
              <a:latin typeface="Times New Roman"/>
              <a:cs typeface="Times New Roman"/>
            </a:endParaRPr>
          </a:p>
          <a:p>
            <a:pPr marL="424180" marR="6985" indent="-411480">
              <a:lnSpc>
                <a:spcPct val="100000"/>
              </a:lnSpc>
              <a:spcBef>
                <a:spcPts val="1345"/>
              </a:spcBef>
              <a:tabLst>
                <a:tab pos="423545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spc="-10" dirty="0">
                <a:solidFill>
                  <a:srgbClr val="FFC000"/>
                </a:solidFill>
                <a:latin typeface="Times New Roman"/>
                <a:cs typeface="Times New Roman"/>
              </a:rPr>
              <a:t>Expressions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– functions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that access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 objects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program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return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endParaRPr sz="2800">
              <a:latin typeface="Times New Roman"/>
              <a:cs typeface="Times New Roman"/>
            </a:endParaRPr>
          </a:p>
          <a:p>
            <a:pPr marL="424180" marR="8255" indent="-411480">
              <a:lnSpc>
                <a:spcPct val="100699"/>
              </a:lnSpc>
              <a:spcBef>
                <a:spcPts val="1325"/>
              </a:spcBef>
              <a:tabLst>
                <a:tab pos="423545" algn="l"/>
                <a:tab pos="1212215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Statements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– these are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sentences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of the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language,  they	describe a task to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perfo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rmed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485775"/>
            <a:ext cx="7858125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340" y="1926081"/>
            <a:ext cx="837755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Lexical analysis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(scanning) – identifying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tokens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of the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programming language: keywords, identifiers,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constants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other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symbols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In the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800" b="1" spc="-5" dirty="0">
                <a:solidFill>
                  <a:srgbClr val="C8C2D1"/>
                </a:solidFill>
                <a:latin typeface="Times New Roman"/>
                <a:cs typeface="Times New Roman"/>
              </a:rPr>
              <a:t>void</a:t>
            </a:r>
            <a:r>
              <a:rPr sz="2800" b="1" spc="-20" dirty="0">
                <a:solidFill>
                  <a:srgbClr val="C8C2D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C8C2D1"/>
                </a:solidFill>
                <a:latin typeface="Times New Roman"/>
                <a:cs typeface="Times New Roman"/>
              </a:rPr>
              <a:t>main()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tabLst>
                <a:tab pos="2157095" algn="l"/>
              </a:tabLst>
            </a:pPr>
            <a:r>
              <a:rPr sz="2800" b="1" spc="-5" dirty="0">
                <a:solidFill>
                  <a:srgbClr val="C8C2D1"/>
                </a:solidFill>
                <a:latin typeface="Times New Roman"/>
                <a:cs typeface="Times New Roman"/>
              </a:rPr>
              <a:t>{	printf("Hello </a:t>
            </a:r>
            <a:r>
              <a:rPr sz="2800" b="1" spc="-20" dirty="0">
                <a:solidFill>
                  <a:srgbClr val="C8C2D1"/>
                </a:solidFill>
                <a:latin typeface="Times New Roman"/>
                <a:cs typeface="Times New Roman"/>
              </a:rPr>
              <a:t>World\n");</a:t>
            </a:r>
            <a:r>
              <a:rPr sz="2800" b="1" spc="-40" dirty="0">
                <a:solidFill>
                  <a:srgbClr val="C8C2D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C8C2D1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tokens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void,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main,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(, ), {,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printf,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(, "Hello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World\n",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), ;, 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150" y="485775"/>
            <a:ext cx="826770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0739" y="1773681"/>
            <a:ext cx="807402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Syntactic analysis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(parsing) – determining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structure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of the program,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defined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by the language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FFFF"/>
                </a:solidFill>
                <a:latin typeface="Times New Roman"/>
                <a:cs typeface="Times New Roman"/>
              </a:rPr>
              <a:t>grammar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Semantic analysis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-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assigning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meaning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syntactic  structures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184400" algn="l"/>
                <a:tab pos="2778760" algn="l"/>
              </a:tabLst>
            </a:pPr>
            <a:r>
              <a:rPr sz="2800" b="1" spc="-5" dirty="0">
                <a:solidFill>
                  <a:srgbClr val="C8C2D1"/>
                </a:solidFill>
                <a:latin typeface="Times New Roman"/>
                <a:cs typeface="Times New Roman"/>
              </a:rPr>
              <a:t>Example: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int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variable1;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spcBef>
                <a:spcPts val="5"/>
              </a:spcBef>
              <a:tabLst>
                <a:tab pos="1811020" algn="l"/>
                <a:tab pos="2176780" algn="l"/>
                <a:tab pos="3114040" algn="l"/>
                <a:tab pos="3717925" algn="l"/>
                <a:tab pos="5267960" algn="l"/>
                <a:tab pos="5543550" algn="l"/>
                <a:tab pos="5888355" algn="l"/>
                <a:tab pos="7181215" algn="l"/>
                <a:tab pos="7761605" algn="l"/>
              </a:tabLst>
            </a:pPr>
            <a:r>
              <a:rPr sz="2800" b="1" spc="-5" dirty="0">
                <a:solidFill>
                  <a:srgbClr val="C8C2D1"/>
                </a:solidFill>
                <a:latin typeface="Times New Roman"/>
                <a:cs typeface="Times New Roman"/>
              </a:rPr>
              <a:t>m</a:t>
            </a:r>
            <a:r>
              <a:rPr sz="2800" b="1" spc="-15" dirty="0">
                <a:solidFill>
                  <a:srgbClr val="C8C2D1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C8C2D1"/>
                </a:solidFill>
                <a:latin typeface="Times New Roman"/>
                <a:cs typeface="Times New Roman"/>
              </a:rPr>
              <a:t>a</a:t>
            </a:r>
            <a:r>
              <a:rPr sz="2800" b="1" dirty="0">
                <a:solidFill>
                  <a:srgbClr val="C8C2D1"/>
                </a:solidFill>
                <a:latin typeface="Times New Roman"/>
                <a:cs typeface="Times New Roman"/>
              </a:rPr>
              <a:t>n</a:t>
            </a:r>
            <a:r>
              <a:rPr sz="2800" b="1" spc="-5" dirty="0">
                <a:solidFill>
                  <a:srgbClr val="C8C2D1"/>
                </a:solidFill>
                <a:latin typeface="Times New Roman"/>
                <a:cs typeface="Times New Roman"/>
              </a:rPr>
              <a:t>in</a:t>
            </a:r>
            <a:r>
              <a:rPr sz="2800" b="1" spc="10" dirty="0">
                <a:solidFill>
                  <a:srgbClr val="C8C2D1"/>
                </a:solidFill>
                <a:latin typeface="Times New Roman"/>
                <a:cs typeface="Times New Roman"/>
              </a:rPr>
              <a:t>g</a:t>
            </a:r>
            <a:r>
              <a:rPr sz="2800" b="1" spc="-5" dirty="0">
                <a:solidFill>
                  <a:srgbClr val="C8C2D1"/>
                </a:solidFill>
                <a:latin typeface="Times New Roman"/>
                <a:cs typeface="Times New Roman"/>
              </a:rPr>
              <a:t>:</a:t>
            </a:r>
            <a:r>
              <a:rPr sz="2800" b="1" dirty="0">
                <a:solidFill>
                  <a:srgbClr val="C8C2D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tes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variabl</a:t>
            </a:r>
            <a:r>
              <a:rPr sz="2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specific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of  operations to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used with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FFFF"/>
                </a:solidFill>
                <a:latin typeface="Times New Roman"/>
                <a:cs typeface="Times New Roman"/>
              </a:rPr>
              <a:t>variable1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0700" y="95250"/>
            <a:ext cx="563880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340" y="1240281"/>
            <a:ext cx="8736330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semantic analysis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builds the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bridge between analysis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 synthesis.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FFC000"/>
                </a:solidFill>
                <a:latin typeface="Times New Roman"/>
                <a:cs typeface="Times New Roman"/>
              </a:rPr>
              <a:t>Basic semantic</a:t>
            </a:r>
            <a:r>
              <a:rPr sz="2800" spc="-2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C000"/>
                </a:solidFill>
                <a:latin typeface="Times New Roman"/>
                <a:cs typeface="Times New Roman"/>
              </a:rPr>
              <a:t>tasks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5"/>
              </a:spcBef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Symbol–table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maintenance</a:t>
            </a:r>
            <a:endParaRPr sz="28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Char char="•"/>
              <a:tabLst>
                <a:tab pos="927100" algn="l"/>
                <a:tab pos="927735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Insertion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of implicit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endParaRPr sz="28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Error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sz="28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Macro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processing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5245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Result </a:t>
            </a:r>
            <a:r>
              <a:rPr sz="2800" spc="-5" dirty="0">
                <a:solidFill>
                  <a:srgbClr val="FFC000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an internal representation, suitable to be used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code optimization and code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generation.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2475" y="485775"/>
            <a:ext cx="809625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910333"/>
            <a:ext cx="830199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Three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main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steps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Optimization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- Removing redundant</a:t>
            </a:r>
            <a:r>
              <a:rPr sz="2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</a:pP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Code generation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- generating assembler commands with  relative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memory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addresses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 the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separate program  modules - obtaining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object code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of the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program.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Linking and 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loading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- resolving the addresses -  obtaining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executable code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of the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program.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4975" y="714375"/>
            <a:ext cx="5810250" cy="92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1535325"/>
            <a:ext cx="6829425" cy="35255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2418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Syntax: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 the program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looks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like.</a:t>
            </a:r>
            <a:endParaRPr sz="2800">
              <a:latin typeface="Times New Roman"/>
              <a:cs typeface="Times New Roman"/>
            </a:endParaRPr>
          </a:p>
          <a:p>
            <a:pPr marL="424180" marR="5080" indent="-412115">
              <a:lnSpc>
                <a:spcPct val="100000"/>
              </a:lnSpc>
              <a:spcBef>
                <a:spcPts val="675"/>
              </a:spcBef>
              <a:tabLst>
                <a:tab pos="42418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Semantics: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meaning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given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 various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syntactic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constructs.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  <a:p>
            <a:pPr marL="633095" marR="2597150" indent="-94615">
              <a:lnSpc>
                <a:spcPct val="120000"/>
              </a:lnSpc>
            </a:pPr>
            <a:r>
              <a:rPr sz="2800" spc="-110" dirty="0">
                <a:solidFill>
                  <a:srgbClr val="FFFFFF"/>
                </a:solidFill>
                <a:latin typeface="Times New Roman"/>
                <a:cs typeface="Times New Roman"/>
              </a:rPr>
              <a:t>V: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array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[0..9]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integer;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int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V[10];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4950" y="190500"/>
            <a:ext cx="6734175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23386" y="1621281"/>
            <a:ext cx="5386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5675" algn="l"/>
                <a:tab pos="2153920" algn="l"/>
                <a:tab pos="2722245" algn="l"/>
                <a:tab pos="4137025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ability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devel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fective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1621281"/>
            <a:ext cx="22834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5080" indent="-412115">
              <a:lnSpc>
                <a:spcPct val="100000"/>
              </a:lnSpc>
              <a:spcBef>
                <a:spcPts val="95"/>
              </a:spcBef>
              <a:tabLst>
                <a:tab pos="424180" algn="l"/>
                <a:tab pos="1085215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spc="-20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ve  algorithms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2560447"/>
            <a:ext cx="7933055" cy="335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5080" indent="-412115">
              <a:lnSpc>
                <a:spcPct val="100000"/>
              </a:lnSpc>
              <a:spcBef>
                <a:spcPts val="95"/>
              </a:spcBef>
              <a:tabLst>
                <a:tab pos="424180" algn="l"/>
                <a:tab pos="1036955" algn="l"/>
                <a:tab pos="2465070" algn="l"/>
                <a:tab pos="3361054" algn="l"/>
                <a:tab pos="4077335" algn="l"/>
                <a:tab pos="4617085" algn="l"/>
                <a:tab pos="598551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spc="-20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you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o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isting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ram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g  languages</a:t>
            </a:r>
            <a:endParaRPr sz="2800">
              <a:latin typeface="Times New Roman"/>
              <a:cs typeface="Times New Roman"/>
            </a:endParaRPr>
          </a:p>
          <a:p>
            <a:pPr marL="424180" marR="5080" indent="-412115">
              <a:lnSpc>
                <a:spcPct val="100000"/>
              </a:lnSpc>
              <a:spcBef>
                <a:spcPts val="670"/>
              </a:spcBef>
              <a:tabLst>
                <a:tab pos="42418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spc="-10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increase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your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vocabulary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useful programming  constructs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42418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spc="-10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allow a better choice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programming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2418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spc="-10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make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it easier to learn a new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42418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spc="-10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make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it easier to design a new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9950" y="381000"/>
            <a:ext cx="2400300" cy="92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1567942"/>
            <a:ext cx="7779384" cy="43345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24180" marR="828675" indent="-412115">
              <a:lnSpc>
                <a:spcPts val="3020"/>
              </a:lnSpc>
              <a:spcBef>
                <a:spcPts val="480"/>
              </a:spcBef>
              <a:tabLst>
                <a:tab pos="42418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1951- </a:t>
            </a:r>
            <a:r>
              <a:rPr sz="2800" b="1" spc="-80" dirty="0">
                <a:solidFill>
                  <a:srgbClr val="FFC000"/>
                </a:solidFill>
                <a:latin typeface="Times New Roman"/>
                <a:cs typeface="Times New Roman"/>
              </a:rPr>
              <a:t>55</a:t>
            </a:r>
            <a:r>
              <a:rPr sz="2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sz="2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Experimental </a:t>
            </a:r>
            <a:r>
              <a:rPr sz="2800" b="1" spc="145" dirty="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sz="2800" b="1" spc="15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expression  </a:t>
            </a:r>
            <a:r>
              <a:rPr sz="28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compilers.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42418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1956- </a:t>
            </a:r>
            <a:r>
              <a:rPr sz="2800" b="1" spc="-80" dirty="0">
                <a:solidFill>
                  <a:srgbClr val="FFC000"/>
                </a:solidFill>
                <a:latin typeface="Times New Roman"/>
                <a:cs typeface="Times New Roman"/>
              </a:rPr>
              <a:t>60</a:t>
            </a:r>
            <a:r>
              <a:rPr sz="2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sz="2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FORTRAN, 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COBOL,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LISP, </a:t>
            </a:r>
            <a:r>
              <a:rPr sz="2800" b="1" spc="150" dirty="0">
                <a:solidFill>
                  <a:srgbClr val="FFFFFF"/>
                </a:solidFill>
                <a:latin typeface="Times New Roman"/>
                <a:cs typeface="Times New Roman"/>
              </a:rPr>
              <a:t>Algol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60.</a:t>
            </a:r>
            <a:endParaRPr sz="2800">
              <a:latin typeface="Times New Roman"/>
              <a:cs typeface="Times New Roman"/>
            </a:endParaRPr>
          </a:p>
          <a:p>
            <a:pPr marL="424180" marR="593725" indent="-412115">
              <a:lnSpc>
                <a:spcPts val="3020"/>
              </a:lnSpc>
              <a:spcBef>
                <a:spcPts val="720"/>
              </a:spcBef>
              <a:tabLst>
                <a:tab pos="42418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1961- </a:t>
            </a:r>
            <a:r>
              <a:rPr sz="2800" b="1" spc="-80" dirty="0">
                <a:solidFill>
                  <a:srgbClr val="FFC000"/>
                </a:solidFill>
                <a:latin typeface="Times New Roman"/>
                <a:cs typeface="Times New Roman"/>
              </a:rPr>
              <a:t>65</a:t>
            </a:r>
            <a:r>
              <a:rPr sz="2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APL </a:t>
            </a:r>
            <a:r>
              <a:rPr sz="28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notation, </a:t>
            </a:r>
            <a:r>
              <a:rPr sz="2800" b="1" spc="150" dirty="0">
                <a:solidFill>
                  <a:srgbClr val="FFFFFF"/>
                </a:solidFill>
                <a:latin typeface="Times New Roman"/>
                <a:cs typeface="Times New Roman"/>
              </a:rPr>
              <a:t>Algol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60</a:t>
            </a:r>
            <a:r>
              <a:rPr sz="2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(revised),  </a:t>
            </a:r>
            <a:r>
              <a:rPr sz="28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SNOBOL,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CPL.</a:t>
            </a:r>
            <a:endParaRPr sz="2800">
              <a:latin typeface="Times New Roman"/>
              <a:cs typeface="Times New Roman"/>
            </a:endParaRPr>
          </a:p>
          <a:p>
            <a:pPr marL="424180" marR="373380" indent="-412115">
              <a:lnSpc>
                <a:spcPts val="3010"/>
              </a:lnSpc>
              <a:spcBef>
                <a:spcPts val="690"/>
              </a:spcBef>
              <a:tabLst>
                <a:tab pos="424180" algn="l"/>
              </a:tabLst>
            </a:pPr>
            <a:r>
              <a:rPr sz="1800" spc="370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1966- </a:t>
            </a:r>
            <a:r>
              <a:rPr sz="2800" b="1" spc="-80" dirty="0">
                <a:solidFill>
                  <a:srgbClr val="FFC000"/>
                </a:solidFill>
                <a:latin typeface="Times New Roman"/>
                <a:cs typeface="Times New Roman"/>
              </a:rPr>
              <a:t>70</a:t>
            </a:r>
            <a:r>
              <a:rPr sz="2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APL, </a:t>
            </a:r>
            <a:r>
              <a:rPr sz="2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SNOBOL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4, 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FORTRAN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66,  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BASIC, </a:t>
            </a:r>
            <a:r>
              <a:rPr sz="2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SIMULA, </a:t>
            </a:r>
            <a:r>
              <a:rPr sz="2800" spc="-5" dirty="0">
                <a:solidFill>
                  <a:srgbClr val="FFFFFF"/>
                </a:solidFill>
                <a:latin typeface="Palladio Uralic"/>
                <a:cs typeface="Palladio Uralic"/>
              </a:rPr>
              <a:t>Algol </a:t>
            </a:r>
            <a:r>
              <a:rPr sz="2800" dirty="0">
                <a:solidFill>
                  <a:srgbClr val="FFFFFF"/>
                </a:solidFill>
                <a:latin typeface="Palladio Uralic"/>
                <a:cs typeface="Palladio Uralic"/>
              </a:rPr>
              <a:t>68, </a:t>
            </a:r>
            <a:r>
              <a:rPr sz="2800" spc="-5" dirty="0">
                <a:solidFill>
                  <a:srgbClr val="FFFFFF"/>
                </a:solidFill>
                <a:latin typeface="Palladio Uralic"/>
                <a:cs typeface="Palladio Uralic"/>
              </a:rPr>
              <a:t>Algol-W,</a:t>
            </a:r>
            <a:r>
              <a:rPr sz="2800" spc="-120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Palladio Uralic"/>
                <a:cs typeface="Palladio Uralic"/>
              </a:rPr>
              <a:t>BCPL.</a:t>
            </a:r>
            <a:endParaRPr sz="2800">
              <a:latin typeface="Palladio Uralic"/>
              <a:cs typeface="Palladio Uralic"/>
            </a:endParaRPr>
          </a:p>
          <a:p>
            <a:pPr marL="424180" marR="222250" indent="-412115">
              <a:lnSpc>
                <a:spcPts val="3020"/>
              </a:lnSpc>
              <a:spcBef>
                <a:spcPts val="695"/>
              </a:spcBef>
              <a:tabLst>
                <a:tab pos="42418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1971- </a:t>
            </a:r>
            <a:r>
              <a:rPr sz="2800" b="1" spc="-80" dirty="0">
                <a:solidFill>
                  <a:srgbClr val="FFC000"/>
                </a:solidFill>
                <a:latin typeface="Times New Roman"/>
                <a:cs typeface="Times New Roman"/>
              </a:rPr>
              <a:t>75</a:t>
            </a:r>
            <a:r>
              <a:rPr sz="2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sz="28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Pascal,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PL/1 </a:t>
            </a:r>
            <a:r>
              <a:rPr sz="2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(Standard),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C, </a:t>
            </a:r>
            <a:r>
              <a:rPr sz="28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Scheme,  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Prolog.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42418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1976- </a:t>
            </a:r>
            <a:r>
              <a:rPr sz="2800" b="1" spc="-80" dirty="0">
                <a:solidFill>
                  <a:srgbClr val="FFC000"/>
                </a:solidFill>
                <a:latin typeface="Times New Roman"/>
                <a:cs typeface="Times New Roman"/>
              </a:rPr>
              <a:t>80</a:t>
            </a:r>
            <a:r>
              <a:rPr sz="2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sz="2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Smalltalk, </a:t>
            </a:r>
            <a:r>
              <a:rPr sz="2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Ada, 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FORTRAN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77,</a:t>
            </a:r>
            <a:r>
              <a:rPr sz="2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ML.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9950" y="381000"/>
            <a:ext cx="2400300" cy="92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1524657"/>
            <a:ext cx="6576059" cy="25850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2418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1981- </a:t>
            </a:r>
            <a:r>
              <a:rPr sz="2800" b="1" spc="-80" dirty="0">
                <a:solidFill>
                  <a:srgbClr val="FFC000"/>
                </a:solidFill>
                <a:latin typeface="Times New Roman"/>
                <a:cs typeface="Times New Roman"/>
              </a:rPr>
              <a:t>85</a:t>
            </a:r>
            <a:r>
              <a:rPr sz="2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Smalltalk-80, Prolog, </a:t>
            </a:r>
            <a:r>
              <a:rPr sz="28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Ada</a:t>
            </a:r>
            <a:r>
              <a:rPr sz="2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83.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42418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1986- </a:t>
            </a:r>
            <a:r>
              <a:rPr sz="2800" b="1" spc="-80" dirty="0">
                <a:solidFill>
                  <a:srgbClr val="FFC000"/>
                </a:solidFill>
                <a:latin typeface="Times New Roman"/>
                <a:cs typeface="Times New Roman"/>
              </a:rPr>
              <a:t>90</a:t>
            </a:r>
            <a:r>
              <a:rPr sz="2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C++, </a:t>
            </a:r>
            <a:r>
              <a:rPr sz="2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SML, </a:t>
            </a:r>
            <a:r>
              <a:rPr sz="280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Haskell.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42418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1991- </a:t>
            </a:r>
            <a:r>
              <a:rPr sz="2800" b="1" spc="-80" dirty="0">
                <a:solidFill>
                  <a:srgbClr val="FFC000"/>
                </a:solidFill>
                <a:latin typeface="Times New Roman"/>
                <a:cs typeface="Times New Roman"/>
              </a:rPr>
              <a:t>95</a:t>
            </a:r>
            <a:r>
              <a:rPr sz="2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sz="2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Ada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95, </a:t>
            </a:r>
            <a:r>
              <a:rPr sz="2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TCL,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Perl.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2418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1996- </a:t>
            </a:r>
            <a:r>
              <a:rPr sz="2800" b="1" spc="-45" dirty="0">
                <a:solidFill>
                  <a:srgbClr val="FFC000"/>
                </a:solidFill>
                <a:latin typeface="Times New Roman"/>
                <a:cs typeface="Times New Roman"/>
              </a:rPr>
              <a:t>2000</a:t>
            </a:r>
            <a:r>
              <a:rPr sz="2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Java.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42418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2000- </a:t>
            </a:r>
            <a:r>
              <a:rPr sz="2800" b="1" spc="-80" dirty="0">
                <a:solidFill>
                  <a:srgbClr val="FFC000"/>
                </a:solidFill>
                <a:latin typeface="Times New Roman"/>
                <a:cs typeface="Times New Roman"/>
              </a:rPr>
              <a:t>05</a:t>
            </a:r>
            <a:r>
              <a:rPr sz="2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sz="28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C#, </a:t>
            </a:r>
            <a:r>
              <a:rPr sz="2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Python, Ruby,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Scala.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504825"/>
            <a:ext cx="6105525" cy="89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788266"/>
            <a:ext cx="7954645" cy="194627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Numerically 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based</a:t>
            </a:r>
            <a:r>
              <a:rPr sz="2800" b="1" spc="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languages</a:t>
            </a:r>
            <a:endParaRPr sz="2800">
              <a:latin typeface="Times New Roman"/>
              <a:cs typeface="Times New Roman"/>
            </a:endParaRPr>
          </a:p>
          <a:p>
            <a:pPr marL="927100" marR="5080">
              <a:lnSpc>
                <a:spcPct val="150000"/>
              </a:lnSpc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Computing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mathematical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expressions  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FORTRAN,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Algol, Pascal, PL/1, BASIC, C,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C++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3066" y="5203697"/>
            <a:ext cx="1289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Business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6465" y="5203697"/>
            <a:ext cx="1270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Oriented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20178" y="5203697"/>
            <a:ext cx="1543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uage)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348886"/>
            <a:ext cx="3930650" cy="17335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Business</a:t>
            </a:r>
            <a:r>
              <a:rPr sz="2800" b="1" spc="-1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languages</a:t>
            </a:r>
            <a:endParaRPr sz="280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  <a:spcBef>
                <a:spcPts val="1685"/>
              </a:spcBef>
              <a:tabLst>
                <a:tab pos="239014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COBOL	(Common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English-like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notation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9275" y="190500"/>
            <a:ext cx="6267450" cy="904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032408"/>
            <a:ext cx="7495540" cy="5653405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755"/>
              </a:spcBef>
            </a:pP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Artificial intelligence</a:t>
            </a:r>
            <a:r>
              <a:rPr sz="2800" b="1" spc="-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languages</a:t>
            </a:r>
            <a:endParaRPr sz="2800">
              <a:latin typeface="Times New Roman"/>
              <a:cs typeface="Times New Roman"/>
            </a:endParaRPr>
          </a:p>
          <a:p>
            <a:pPr marL="927100" marR="1712595">
              <a:lnSpc>
                <a:spcPts val="5040"/>
              </a:lnSpc>
              <a:spcBef>
                <a:spcPts val="425"/>
              </a:spcBef>
            </a:pP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Tree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search; Rule-based paradigm  LISP (LISt</a:t>
            </a:r>
            <a:r>
              <a:rPr sz="2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Processing)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3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PROLOG (PROgramming in</a:t>
            </a:r>
            <a:r>
              <a:rPr sz="2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LOGic)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System</a:t>
            </a:r>
            <a:r>
              <a:rPr sz="2800" b="1" spc="-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C000"/>
                </a:solidFill>
                <a:latin typeface="Times New Roman"/>
                <a:cs typeface="Times New Roman"/>
              </a:rPr>
              <a:t>languages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C,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C++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Script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languages: 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AWK,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Perl,</a:t>
            </a:r>
            <a:r>
              <a:rPr sz="28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TCL/TK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Web 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programming: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HTML,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XML,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Java,</a:t>
            </a:r>
            <a:endParaRPr sz="2800">
              <a:latin typeface="Times New Roman"/>
              <a:cs typeface="Times New Roman"/>
            </a:endParaRPr>
          </a:p>
          <a:p>
            <a:pPr marL="402399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Microsoft *.NET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family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7275" y="485775"/>
            <a:ext cx="7572375" cy="92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5500" y="1397254"/>
            <a:ext cx="5678170" cy="5293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424180" algn="l"/>
              </a:tabLst>
            </a:pPr>
            <a:r>
              <a:rPr sz="1550" spc="300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Conceptual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integrity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24180" algn="l"/>
              </a:tabLst>
            </a:pPr>
            <a:r>
              <a:rPr sz="1550" spc="300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400">
                <a:solidFill>
                  <a:srgbClr val="FFFFFF"/>
                </a:solidFill>
                <a:latin typeface="Times New Roman"/>
                <a:cs typeface="Times New Roman"/>
              </a:rPr>
              <a:t>Orthogonality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24180" algn="l"/>
              </a:tabLst>
            </a:pPr>
            <a:r>
              <a:rPr sz="1550" spc="300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Naturalness for the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24180" algn="l"/>
              </a:tabLst>
            </a:pPr>
            <a:r>
              <a:rPr sz="1550" spc="300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Support for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abstraction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24180" algn="l"/>
              </a:tabLst>
            </a:pPr>
            <a:r>
              <a:rPr sz="1550" spc="300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Ease of program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verification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24180" algn="l"/>
              </a:tabLst>
            </a:pPr>
            <a:r>
              <a:rPr sz="1550" spc="300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Programming environment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24180" algn="l"/>
              </a:tabLst>
            </a:pPr>
            <a:r>
              <a:rPr sz="1550" spc="300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Portability of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programs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24180" algn="l"/>
              </a:tabLst>
            </a:pPr>
            <a:r>
              <a:rPr sz="1550" spc="300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Cost of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endParaRPr sz="2400">
              <a:latin typeface="Times New Roman"/>
              <a:cs typeface="Times New Roman"/>
            </a:endParaRPr>
          </a:p>
          <a:p>
            <a:pPr marL="499109" indent="-486409">
              <a:lnSpc>
                <a:spcPct val="100000"/>
              </a:lnSpc>
              <a:spcBef>
                <a:spcPts val="575"/>
              </a:spcBef>
              <a:buClr>
                <a:srgbClr val="F8F8F8"/>
              </a:buClr>
              <a:buSzPct val="64583"/>
              <a:buFont typeface="Wingdings"/>
              <a:buChar char=""/>
              <a:tabLst>
                <a:tab pos="498475" algn="l"/>
                <a:tab pos="499109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Cost of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execution.</a:t>
            </a:r>
            <a:endParaRPr sz="2400">
              <a:latin typeface="Times New Roman"/>
              <a:cs typeface="Times New Roman"/>
            </a:endParaRPr>
          </a:p>
          <a:p>
            <a:pPr marL="499109" indent="-486409">
              <a:lnSpc>
                <a:spcPct val="100000"/>
              </a:lnSpc>
              <a:spcBef>
                <a:spcPts val="580"/>
              </a:spcBef>
              <a:buClr>
                <a:srgbClr val="F8F8F8"/>
              </a:buClr>
              <a:buSzPct val="64583"/>
              <a:buFont typeface="Wingdings"/>
              <a:buChar char=""/>
              <a:tabLst>
                <a:tab pos="498475" algn="l"/>
                <a:tab pos="499109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Cost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program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translation.</a:t>
            </a:r>
            <a:endParaRPr sz="2400">
              <a:latin typeface="Times New Roman"/>
              <a:cs typeface="Times New Roman"/>
            </a:endParaRPr>
          </a:p>
          <a:p>
            <a:pPr marL="499109" indent="-486409">
              <a:lnSpc>
                <a:spcPct val="100000"/>
              </a:lnSpc>
              <a:spcBef>
                <a:spcPts val="575"/>
              </a:spcBef>
              <a:buClr>
                <a:srgbClr val="F8F8F8"/>
              </a:buClr>
              <a:buSzPct val="64583"/>
              <a:buFont typeface="Wingdings"/>
              <a:buChar char=""/>
              <a:tabLst>
                <a:tab pos="498475" algn="l"/>
                <a:tab pos="499109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Cost of program creation, testing, and</a:t>
            </a:r>
            <a:r>
              <a:rPr sz="24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use.</a:t>
            </a:r>
            <a:endParaRPr sz="2400">
              <a:latin typeface="Times New Roman"/>
              <a:cs typeface="Times New Roman"/>
            </a:endParaRPr>
          </a:p>
          <a:p>
            <a:pPr marL="499109" indent="-486409">
              <a:lnSpc>
                <a:spcPct val="100000"/>
              </a:lnSpc>
              <a:spcBef>
                <a:spcPts val="580"/>
              </a:spcBef>
              <a:buClr>
                <a:srgbClr val="F8F8F8"/>
              </a:buClr>
              <a:buSzPct val="64583"/>
              <a:buFont typeface="Wingdings"/>
              <a:buChar char=""/>
              <a:tabLst>
                <a:tab pos="498475" algn="l"/>
                <a:tab pos="499109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Cost of program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maintenance.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381000"/>
            <a:ext cx="6305550" cy="92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1535325"/>
            <a:ext cx="6535420" cy="30988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2418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endParaRPr sz="2800">
              <a:latin typeface="Times New Roman"/>
              <a:cs typeface="Times New Roman"/>
            </a:endParaRPr>
          </a:p>
          <a:p>
            <a:pPr marL="744220" indent="-283845">
              <a:lnSpc>
                <a:spcPct val="100000"/>
              </a:lnSpc>
              <a:spcBef>
                <a:spcPts val="675"/>
              </a:spcBef>
              <a:buSzPct val="80357"/>
              <a:buFont typeface="Arial"/>
              <a:buChar char=""/>
              <a:tabLst>
                <a:tab pos="744855" algn="l"/>
                <a:tab pos="403860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Run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efficiently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early	languages</a:t>
            </a:r>
            <a:endParaRPr sz="2800">
              <a:latin typeface="Times New Roman"/>
              <a:cs typeface="Times New Roman"/>
            </a:endParaRPr>
          </a:p>
          <a:p>
            <a:pPr marL="744220" indent="-283845">
              <a:lnSpc>
                <a:spcPct val="100000"/>
              </a:lnSpc>
              <a:spcBef>
                <a:spcPts val="675"/>
              </a:spcBef>
              <a:buSzPct val="80357"/>
              <a:buFont typeface="Arial"/>
              <a:buChar char=""/>
              <a:tabLst>
                <a:tab pos="744855" algn="l"/>
                <a:tab pos="1610995" algn="l"/>
                <a:tab pos="510032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Easy	to write correctly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new	languages</a:t>
            </a:r>
            <a:endParaRPr sz="2800">
              <a:latin typeface="Times New Roman"/>
              <a:cs typeface="Times New Roman"/>
            </a:endParaRPr>
          </a:p>
          <a:p>
            <a:pPr marL="1009650" lvl="1" indent="-228600">
              <a:lnSpc>
                <a:spcPct val="100000"/>
              </a:lnSpc>
              <a:spcBef>
                <a:spcPts val="670"/>
              </a:spcBef>
              <a:buSzPct val="94642"/>
              <a:buFont typeface="Wingdings"/>
              <a:buChar char=""/>
              <a:tabLst>
                <a:tab pos="100965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typing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features in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ML</a:t>
            </a:r>
            <a:endParaRPr sz="2800">
              <a:latin typeface="Times New Roman"/>
              <a:cs typeface="Times New Roman"/>
            </a:endParaRPr>
          </a:p>
          <a:p>
            <a:pPr marL="1009650" lvl="1" indent="-228600">
              <a:lnSpc>
                <a:spcPct val="100000"/>
              </a:lnSpc>
              <a:spcBef>
                <a:spcPts val="675"/>
              </a:spcBef>
              <a:buSzPct val="94642"/>
              <a:buFont typeface="Wingdings"/>
              <a:buChar char=""/>
              <a:tabLst>
                <a:tab pos="100965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Class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C++</a:t>
            </a:r>
            <a:endParaRPr sz="2800">
              <a:latin typeface="Times New Roman"/>
              <a:cs typeface="Times New Roman"/>
            </a:endParaRPr>
          </a:p>
          <a:p>
            <a:pPr marL="1009650" lvl="1" indent="-228600">
              <a:lnSpc>
                <a:spcPct val="100000"/>
              </a:lnSpc>
              <a:spcBef>
                <a:spcPts val="670"/>
              </a:spcBef>
              <a:buSzPct val="94642"/>
              <a:buFont typeface="Wingdings"/>
              <a:buChar char=""/>
              <a:tabLst>
                <a:tab pos="100965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Package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Ada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152</TotalTime>
  <Words>406</Words>
  <Application>Microsoft Office PowerPoint</Application>
  <PresentationFormat>On-screen Show (4:3)</PresentationFormat>
  <Paragraphs>145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Apex</vt:lpstr>
      <vt:lpstr>PowerPoint Presentation</vt:lpstr>
      <vt:lpstr> Definition : A notation of a algorithm and data  structures are called a programming language.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Factors Influencing the evolution of programming language</vt:lpstr>
      <vt:lpstr>Contd…</vt:lpstr>
      <vt:lpstr>Characteristics Of Programming languages</vt:lpstr>
      <vt:lpstr>Contd…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syntax of a programming language describes the  structure of programs without any consideration of  their meaning.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cp:lastModifiedBy>Dell</cp:lastModifiedBy>
  <cp:revision>17</cp:revision>
  <dcterms:created xsi:type="dcterms:W3CDTF">2021-02-04T17:45:47Z</dcterms:created>
  <dcterms:modified xsi:type="dcterms:W3CDTF">2022-02-09T15:00:28Z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2013-01-31T00:00:00Z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2021-02-04T00:00:00Z</vt:filetime>
  </property>
</Properties>
</file>