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iTPNFqV2SdqXaVm/thUv9XufUff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cie Jimenez" initials="" lastIdx="1" clrIdx="0"/>
  <p:cmAuthor id="1" name="Ben B (BB)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customschemas.google.com/relationships/presentationmetadata" Target="meta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4-25T03:03:11.217" idx="1">
    <p:pos x="6000" y="0"/>
    <p:text>1-4 - Marcie
5- Ben
6-7 Adrian
8-10 Suryansh
12-13 -Adrian
11, 14-15 -Ben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BiOUmou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4-24T23:12:46.138" idx="1">
    <p:pos x="6000" y="0"/>
    <p:text>Feel free to fix this sentence for what makes sense for how we did clustering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Bidjk6qs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We chose Neural Networks because performance stayed consistent across training, validation, and test sets.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It handles complex, nonlinear relationships; especially useful after we clustered some variables, which reduced transparency.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It's also adaptive. If we get new data, the model can be retrained easily, even when we don't have clear patterns for no approval cases.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We chose Neural Networks because performance stayed consistent across training, validation, and test sets.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It handles complex, nonlinear relationships; especially useful after we clustered some variables, which reduced transparency.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It's also adaptive. If we get new data, the model can be retrained easily, even when we don't have clear patterns for no approval cases.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117d06b2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35117d06b2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One-Hot Encoding: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technique to convert categorical variables into “dummy” variables. Widens the data by creating additional indicator columns for each category.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just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Synthetic Minority Over-sampling Technique (SMOTE)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Unlike simply duplicating rows, SMOTE leveraged distance-based measures to generate synthetic data by interpolating between closely related rows.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just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Predictor Data Type Sensitivity: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 that only allow continuous or categorical variables need to be directly converted in python and can’t auto-convert like JMP does.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just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Comparison: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 to write code for all models one by one vs using Model Comparison platform on JMP which will run all models to compare performance.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Add something specific to most important variables and how we can take action on that.</a:t>
            </a:r>
            <a:endParaRPr/>
          </a:p>
        </p:txBody>
      </p:sp>
      <p:sp>
        <p:nvSpPr>
          <p:cNvPr id="233" name="Google Shape;2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269bd19c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g35269bd19ce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Everything in appendix is used for grading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4e521510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34e521510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2" name="Google Shape;2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/>
              <a:t>Include Slide Numbers</a:t>
            </a:r>
            <a:endParaRPr b="1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1" name="Google Shape;2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0" name="Google Shape;2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4d9abe8ef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9" name="Google Shape;289;g34d9abe8ef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7" name="Google Shape;2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269bd19ce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35269bd19ce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3" name="Google Shape;3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269bd19c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1" name="Google Shape;321;g35269bd19c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0" name="Google Shape;3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269bd19c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g35269bd19ce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269bd19ce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g35269bd19ce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4" name="Google Shape;35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e5215109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34e5215109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We evaluated data completeness in terms of missing observations and evaluated for outliers.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Outliers were reviewed with visual tools and adjusted case by case.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All other models besides Naive Bayes can use continuous variables and not Binned –  How did we calculate the clusters? Was it actual clustering or just data reduction? Might not be actual clustering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Categorical variables were grouped into clusters based on their relationship with approval outcomes.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Continuous variables like income and age were binned to handle non-linear patterns.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All categorical data was one-hot encoded to prepare it for machine learning models.</a:t>
            </a: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e5f1780d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34e5f1780d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/>
              <a:t>Have more data behind these? Show why we think its important.. Didnt show bad debt and good debt.. Neural Network also shows good and bad debt.</a:t>
            </a:r>
            <a:endParaRPr b="1"/>
          </a:p>
        </p:txBody>
      </p:sp>
      <p:sp>
        <p:nvSpPr>
          <p:cNvPr id="147" name="Google Shape;1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269bd19ce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35269bd19ce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caesarmario/application-data?resource=download&amp;select=Application_Data.csv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chinelearningmastery.com/smote-oversampling-for-imbalanced-classification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667753" y="640080"/>
            <a:ext cx="2800511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 sz="4700"/>
              <a:t>Credit Card Approval Prediction</a:t>
            </a:r>
            <a:endParaRPr/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667754" y="4636008"/>
            <a:ext cx="2800510" cy="1572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US" sz="1400" dirty="0">
                <a:solidFill>
                  <a:schemeClr val="dk1"/>
                </a:solidFill>
              </a:rPr>
              <a:t> Suryansh Mishra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667753" y="4409267"/>
            <a:ext cx="2606040" cy="18288"/>
          </a:xfrm>
          <a:custGeom>
            <a:avLst/>
            <a:gdLst/>
            <a:ahLst/>
            <a:cxnLst/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" descr="A pile of credit cards&#10;&#10;AI-generated content may be incorrect."/>
          <p:cNvPicPr preferRelativeResize="0"/>
          <p:nvPr/>
        </p:nvPicPr>
        <p:blipFill rotWithShape="1">
          <a:blip r:embed="rId3">
            <a:alphaModFix/>
          </a:blip>
          <a:srcRect l="9377" r="9377" b="7998"/>
          <a:stretch/>
        </p:blipFill>
        <p:spPr>
          <a:xfrm>
            <a:off x="3767292" y="0"/>
            <a:ext cx="5382641" cy="6858000"/>
          </a:xfrm>
          <a:custGeom>
            <a:avLst/>
            <a:gdLst/>
            <a:ahLst/>
            <a:cxnLst/>
            <a:rect l="l" t="t" r="r" b="b"/>
            <a:pathLst>
              <a:path w="6878775" h="6858000" extrusionOk="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89" name="Google Shape;89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457200" y="282920"/>
            <a:ext cx="84774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/>
              <a:t>Variable Transformations</a:t>
            </a:r>
            <a:endParaRPr sz="3600"/>
          </a:p>
        </p:txBody>
      </p:sp>
      <p:sp>
        <p:nvSpPr>
          <p:cNvPr id="190" name="Google Shape;190;p31"/>
          <p:cNvSpPr txBox="1">
            <a:spLocks noGrp="1"/>
          </p:cNvSpPr>
          <p:nvPr>
            <p:ph type="body" idx="1"/>
          </p:nvPr>
        </p:nvSpPr>
        <p:spPr>
          <a:xfrm>
            <a:off x="457200" y="950800"/>
            <a:ext cx="8229600" cy="57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800"/>
              <a:t>Cardinality of categorical variables were reduced by creating cluster variables. 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sz="1800"/>
              <a:t>Reduce Noise and Overfitting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sz="1800"/>
              <a:t>Enhances Interpretability</a:t>
            </a:r>
            <a:endParaRPr sz="180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pic>
        <p:nvPicPr>
          <p:cNvPr id="191" name="Google Shape;19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300" y="2020850"/>
            <a:ext cx="8477401" cy="417935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2" name="Google Shape;192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title"/>
          </p:nvPr>
        </p:nvSpPr>
        <p:spPr>
          <a:xfrm>
            <a:off x="457200" y="455545"/>
            <a:ext cx="84774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/>
              <a:t>Variable Transformation Mappings</a:t>
            </a:r>
            <a:endParaRPr sz="3600"/>
          </a:p>
        </p:txBody>
      </p:sp>
      <p:sp>
        <p:nvSpPr>
          <p:cNvPr id="198" name="Google Shape;198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99" name="Google Shape;199;p30"/>
          <p:cNvSpPr txBox="1"/>
          <p:nvPr/>
        </p:nvSpPr>
        <p:spPr>
          <a:xfrm>
            <a:off x="521400" y="1213350"/>
            <a:ext cx="83490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➢"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The table provides an example of the original variable, the cluster variable and the new binary variables created using one-hot encoding. 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High Risk cluster is composed of “Incomplete Higher Education” and “Lower Secondary Education” which follows economic intuition since people with lower education background tend to perceive lower income. 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Low Risk cluster is composed of “Academic Degree” and “Secondary Special” which also follows economic and business intuition since people with higher education tends to perceive higher income. </a:t>
            </a: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7500" y="4082498"/>
            <a:ext cx="8348999" cy="1526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403575" y="267220"/>
            <a:ext cx="84774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/>
              <a:t>Best Fit Model: Neural Network</a:t>
            </a:r>
            <a:endParaRPr sz="3600"/>
          </a:p>
        </p:txBody>
      </p:sp>
      <p:sp>
        <p:nvSpPr>
          <p:cNvPr id="206" name="Google Shape;206;p32"/>
          <p:cNvSpPr txBox="1">
            <a:spLocks noGrp="1"/>
          </p:cNvSpPr>
          <p:nvPr>
            <p:ph type="body" idx="1"/>
          </p:nvPr>
        </p:nvSpPr>
        <p:spPr>
          <a:xfrm>
            <a:off x="457200" y="950800"/>
            <a:ext cx="8229600" cy="57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sz="1800"/>
              <a:t>No performance drop across partitions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sz="1800"/>
              <a:t>Best performance for Class 0.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sz="1800"/>
              <a:t>Captures complex relationships from clustered predictors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sz="1800"/>
              <a:t>Can auto-train with new data, fits business use case</a:t>
            </a:r>
            <a:endParaRPr sz="18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pic>
        <p:nvPicPr>
          <p:cNvPr id="207" name="Google Shape;20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81" y="2299414"/>
            <a:ext cx="2679192" cy="3045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4256" y="5616720"/>
            <a:ext cx="2475066" cy="804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02692" y="2299414"/>
            <a:ext cx="2679192" cy="3045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51761" y="5635008"/>
            <a:ext cx="2730124" cy="768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78603" y="2299414"/>
            <a:ext cx="2679192" cy="3045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50047" y="5616720"/>
            <a:ext cx="2679192" cy="786452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>
            <a:spLocks noGrp="1"/>
          </p:cNvSpPr>
          <p:nvPr>
            <p:ph type="title"/>
          </p:nvPr>
        </p:nvSpPr>
        <p:spPr>
          <a:xfrm>
            <a:off x="457200" y="181420"/>
            <a:ext cx="84774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/>
              <a:t>Best Fit Model: Neural Network (cont’d)</a:t>
            </a:r>
            <a:endParaRPr sz="3200"/>
          </a:p>
        </p:txBody>
      </p:sp>
      <p:sp>
        <p:nvSpPr>
          <p:cNvPr id="219" name="Google Shape;219;p28"/>
          <p:cNvSpPr txBox="1">
            <a:spLocks noGrp="1"/>
          </p:cNvSpPr>
          <p:nvPr>
            <p:ph type="body" idx="1"/>
          </p:nvPr>
        </p:nvSpPr>
        <p:spPr>
          <a:xfrm>
            <a:off x="457200" y="713232"/>
            <a:ext cx="8229600" cy="59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n-US" sz="1800"/>
              <a:t>ROC suggest perfect model fit likely to be influence by the imbalance data.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n-US" sz="1800"/>
              <a:t>The Loss Curve suggest the model learns at a fast rate in the early stages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➢"/>
            </a:pPr>
            <a:r>
              <a:rPr lang="en-US" sz="1800"/>
              <a:t>Training Loss decreases smoothly and flattens out towards the end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➢"/>
            </a:pPr>
            <a:r>
              <a:rPr lang="en-US" sz="1800"/>
              <a:t>The Validation Loss decreases at the beginning and slightly increases towards the end which suggest the model may be capturing some noise 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➢"/>
            </a:pPr>
            <a:r>
              <a:rPr lang="en-US" sz="1800"/>
              <a:t>The gap between training and validation loss is moderate</a:t>
            </a:r>
            <a:endParaRPr/>
          </a:p>
        </p:txBody>
      </p:sp>
      <p:pic>
        <p:nvPicPr>
          <p:cNvPr id="220" name="Google Shape;22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8384" y="2697776"/>
            <a:ext cx="4038416" cy="3446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0817" y="2697776"/>
            <a:ext cx="4114800" cy="336106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117d06b28_0_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Python vs JMP Findings</a:t>
            </a:r>
            <a:endParaRPr/>
          </a:p>
        </p:txBody>
      </p:sp>
      <p:sp>
        <p:nvSpPr>
          <p:cNvPr id="228" name="Google Shape;228;g35117d06b28_0_31"/>
          <p:cNvSpPr txBox="1">
            <a:spLocks noGrp="1"/>
          </p:cNvSpPr>
          <p:nvPr>
            <p:ph type="body" idx="1"/>
          </p:nvPr>
        </p:nvSpPr>
        <p:spPr>
          <a:xfrm>
            <a:off x="261600" y="1957975"/>
            <a:ext cx="5458800" cy="3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42900" algn="just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-US" sz="1800" b="1"/>
              <a:t>One-Hot Encoding:</a:t>
            </a:r>
            <a:r>
              <a:rPr lang="en-US" sz="1800"/>
              <a:t> Converts categories into binary columns to make data machine readable.</a:t>
            </a:r>
            <a:endParaRPr sz="1800"/>
          </a:p>
          <a:p>
            <a:pPr marL="457200" lvl="0" indent="-3429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-US" sz="1800" b="1"/>
              <a:t>SMOTE:</a:t>
            </a:r>
            <a:r>
              <a:rPr lang="en-US" sz="1800"/>
              <a:t> Generates synthetic examples by interpolating similar minority cases, not just duplicating rows.</a:t>
            </a:r>
            <a:endParaRPr sz="1800"/>
          </a:p>
          <a:p>
            <a:pPr marL="457200" lvl="0" indent="-3429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-US" sz="1800" b="1"/>
              <a:t>Data Type Sensitivity:</a:t>
            </a:r>
            <a:r>
              <a:rPr lang="en-US" sz="1800"/>
              <a:t> Python models require manual type conversion, no auto detection like in JMP.</a:t>
            </a:r>
            <a:endParaRPr sz="1800"/>
          </a:p>
          <a:p>
            <a:pPr marL="457200" lvl="0" indent="-34290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-US" sz="1800" b="1"/>
              <a:t>Model Comparison:</a:t>
            </a:r>
            <a:r>
              <a:rPr lang="en-US" sz="1800"/>
              <a:t> In Python, each model must be coded individually, JMP runs all models in one step.</a:t>
            </a:r>
            <a:endParaRPr sz="1800"/>
          </a:p>
          <a:p>
            <a:pPr marL="457200" lvl="0" indent="0" algn="just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b="1"/>
          </a:p>
        </p:txBody>
      </p:sp>
      <p:sp>
        <p:nvSpPr>
          <p:cNvPr id="229" name="Google Shape;229;g35117d06b28_0_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30" name="Google Shape;230;g35117d06b28_0_31" descr="Website programming and coding. Web development and coding. (Provided by Getty Images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6750" y="2265300"/>
            <a:ext cx="3080100" cy="24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"/>
          <p:cNvSpPr txBox="1">
            <a:spLocks noGrp="1"/>
          </p:cNvSpPr>
          <p:nvPr>
            <p:ph type="title"/>
          </p:nvPr>
        </p:nvSpPr>
        <p:spPr>
          <a:xfrm>
            <a:off x="1276088" y="168109"/>
            <a:ext cx="49284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Business Recommendations</a:t>
            </a:r>
            <a:endParaRPr sz="3600"/>
          </a:p>
        </p:txBody>
      </p:sp>
      <p:cxnSp>
        <p:nvCxnSpPr>
          <p:cNvPr id="236" name="Google Shape;236;p14"/>
          <p:cNvCxnSpPr/>
          <p:nvPr/>
        </p:nvCxnSpPr>
        <p:spPr>
          <a:xfrm>
            <a:off x="646096" y="871146"/>
            <a:ext cx="552704" cy="0"/>
          </a:xfrm>
          <a:prstGeom prst="straightConnector1">
            <a:avLst/>
          </a:prstGeom>
          <a:noFill/>
          <a:ln w="571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7" name="Google Shape;237;p14"/>
          <p:cNvSpPr txBox="1">
            <a:spLocks noGrp="1"/>
          </p:cNvSpPr>
          <p:nvPr>
            <p:ph type="body" idx="1"/>
          </p:nvPr>
        </p:nvSpPr>
        <p:spPr>
          <a:xfrm>
            <a:off x="169400" y="1496700"/>
            <a:ext cx="6840900" cy="47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65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-US" sz="1700" b="1"/>
              <a:t>Avoid Targeting High Bad Debt and High Good debt Individuals</a:t>
            </a:r>
            <a:endParaRPr sz="1700" b="1"/>
          </a:p>
          <a:p>
            <a:pPr marL="457200" lvl="0" indent="-3365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-US" sz="1700" b="1"/>
              <a:t>Business can target individuals with High Income levels and have a Academic Degree</a:t>
            </a:r>
            <a:endParaRPr sz="1700" b="1"/>
          </a:p>
          <a:p>
            <a:pPr marL="457200" lvl="0" indent="-3365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-US" sz="1700" b="1"/>
              <a:t>High Accuracy of Class 1</a:t>
            </a:r>
            <a:r>
              <a:rPr lang="en-US" sz="1700"/>
              <a:t>: Can accurately predict approvals at 99%.</a:t>
            </a:r>
            <a:endParaRPr sz="1700"/>
          </a:p>
          <a:p>
            <a:pPr marL="457200" lvl="0" indent="-3365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-US" sz="1700" b="1"/>
              <a:t>Highest accuracy of Class 0: </a:t>
            </a:r>
            <a:r>
              <a:rPr lang="en-US" sz="1700"/>
              <a:t>Neural Network can predict No Approval at 87% for new data, much higher than our other models.</a:t>
            </a:r>
            <a:endParaRPr sz="1700"/>
          </a:p>
          <a:p>
            <a:pPr marL="457200" lvl="0" indent="-3365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-US" sz="1700" b="1"/>
              <a:t>Launch into Production: </a:t>
            </a:r>
            <a:r>
              <a:rPr lang="en-US" sz="1700"/>
              <a:t>Holding data assumptions true, we can launch the neural network model and feed in new data as it becomes available.</a:t>
            </a:r>
            <a:endParaRPr sz="1700"/>
          </a:p>
          <a:p>
            <a:pPr marL="457200" lvl="0" indent="-3365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-US" sz="1700" b="1"/>
              <a:t>Receive more data</a:t>
            </a:r>
            <a:r>
              <a:rPr lang="en-US" sz="1700"/>
              <a:t>: Improve model by collecting data on applicants not approved to balance the dataset.</a:t>
            </a:r>
            <a:endParaRPr sz="1700"/>
          </a:p>
          <a:p>
            <a:pPr marL="457200" lvl="0" indent="-33658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-US" sz="1700" b="1"/>
              <a:t>Human-In-The-Loop: </a:t>
            </a:r>
            <a:r>
              <a:rPr lang="en-US" sz="1700"/>
              <a:t>Flag applicants with lower approval probabilities based on predefined high cut-off value in line with business goals.</a:t>
            </a:r>
            <a:endParaRPr sz="17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700">
              <a:highlight>
                <a:schemeClr val="accent6"/>
              </a:highlight>
            </a:endParaRPr>
          </a:p>
        </p:txBody>
      </p:sp>
      <p:pic>
        <p:nvPicPr>
          <p:cNvPr id="238" name="Google Shape;238;p14" descr="Upward tre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0401" y="3857176"/>
            <a:ext cx="2133600" cy="2133567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269bd19ce_0_6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45" name="Google Shape;245;g35269bd19ce_0_63"/>
          <p:cNvSpPr txBox="1">
            <a:spLocks noGrp="1"/>
          </p:cNvSpPr>
          <p:nvPr>
            <p:ph type="body" idx="1"/>
          </p:nvPr>
        </p:nvSpPr>
        <p:spPr>
          <a:xfrm>
            <a:off x="0" y="1600200"/>
            <a:ext cx="90219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❖"/>
            </a:pPr>
            <a:r>
              <a:rPr lang="en-US" sz="1800"/>
              <a:t>Dataset: </a:t>
            </a:r>
            <a:r>
              <a:rPr lang="en-US" sz="1800" u="sng">
                <a:solidFill>
                  <a:srgbClr val="46788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https://www.kaggle.com/datasets/caesarmario/application-data?resource=download&amp;select=Application_Data.csv</a:t>
            </a:r>
            <a:endParaRPr sz="18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US" sz="1800"/>
              <a:t>SMOTE Article: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SMOTE for Imbalanced Classification with Python - MachineLearningMastery.com</a:t>
            </a:r>
            <a:endParaRPr sz="1800"/>
          </a:p>
        </p:txBody>
      </p:sp>
      <p:sp>
        <p:nvSpPr>
          <p:cNvPr id="246" name="Google Shape;246;g35269bd19ce_0_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Appendix</a:t>
            </a:r>
            <a:endParaRPr/>
          </a:p>
        </p:txBody>
      </p:sp>
      <p:sp>
        <p:nvSpPr>
          <p:cNvPr id="252" name="Google Shape;252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4e52151091_0_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Model Metrics for Test Partitions</a:t>
            </a:r>
            <a:endParaRPr/>
          </a:p>
        </p:txBody>
      </p:sp>
      <p:pic>
        <p:nvPicPr>
          <p:cNvPr id="258" name="Google Shape;258;g34e52151091_0_0" title="Screenshot 2025-04-22 21303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937" y="1601750"/>
            <a:ext cx="7946125" cy="4590187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34e52151091_0_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"/>
          <p:cNvSpPr txBox="1">
            <a:spLocks noGrp="1"/>
          </p:cNvSpPr>
          <p:nvPr>
            <p:ph type="title"/>
          </p:nvPr>
        </p:nvSpPr>
        <p:spPr>
          <a:xfrm>
            <a:off x="571500" y="5074023"/>
            <a:ext cx="7943850" cy="1080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None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Model: Logistic Regression</a:t>
            </a:r>
            <a:endParaRPr/>
          </a:p>
        </p:txBody>
      </p:sp>
      <p:sp>
        <p:nvSpPr>
          <p:cNvPr id="265" name="Google Shape;265;p5"/>
          <p:cNvSpPr/>
          <p:nvPr/>
        </p:nvSpPr>
        <p:spPr>
          <a:xfrm>
            <a:off x="0" y="1"/>
            <a:ext cx="9144000" cy="4390253"/>
          </a:xfrm>
          <a:prstGeom prst="rect">
            <a:avLst/>
          </a:prstGeom>
          <a:solidFill>
            <a:srgbClr val="F2F2F2">
              <a:alpha val="6313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5" descr="A screenshot of a computer screen&#10;&#10;AI-generated content may be incorrect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8855" y="1124004"/>
            <a:ext cx="7866495" cy="21384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5"/>
          <p:cNvCxnSpPr/>
          <p:nvPr/>
        </p:nvCxnSpPr>
        <p:spPr>
          <a:xfrm>
            <a:off x="648855" y="4811517"/>
            <a:ext cx="552705" cy="0"/>
          </a:xfrm>
          <a:prstGeom prst="straightConnector1">
            <a:avLst/>
          </a:prstGeom>
          <a:noFill/>
          <a:ln w="571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8" name="Google Shape;26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0" y="0"/>
            <a:ext cx="914171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628650" y="452170"/>
            <a:ext cx="7886700" cy="11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 sz="4500"/>
              <a:t>Business Problem and Dataset</a:t>
            </a:r>
            <a:endParaRPr/>
          </a:p>
        </p:txBody>
      </p:sp>
      <p:grpSp>
        <p:nvGrpSpPr>
          <p:cNvPr id="96" name="Google Shape;96;p2"/>
          <p:cNvGrpSpPr/>
          <p:nvPr/>
        </p:nvGrpSpPr>
        <p:grpSpPr>
          <a:xfrm>
            <a:off x="628650" y="1825625"/>
            <a:ext cx="7886699" cy="4439901"/>
            <a:chOff x="0" y="0"/>
            <a:chExt cx="7886699" cy="4439901"/>
          </a:xfrm>
        </p:grpSpPr>
        <p:sp>
          <p:nvSpPr>
            <p:cNvPr id="97" name="Google Shape;97;p2"/>
            <p:cNvSpPr/>
            <p:nvPr/>
          </p:nvSpPr>
          <p:spPr>
            <a:xfrm>
              <a:off x="0" y="0"/>
              <a:ext cx="6703695" cy="1305401"/>
            </a:xfrm>
            <a:prstGeom prst="roundRect">
              <a:avLst>
                <a:gd name="adj" fmla="val 10000"/>
              </a:avLst>
            </a:prstGeom>
            <a:solidFill>
              <a:srgbClr val="599BD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113109" y="76622"/>
              <a:ext cx="5295000" cy="122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lang="en-US" sz="23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 aim to predict credit card approval based on applicant data. Each row is a unique person applying for approval.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91502" y="1522968"/>
              <a:ext cx="6703695" cy="1305401"/>
            </a:xfrm>
            <a:prstGeom prst="roundRect">
              <a:avLst>
                <a:gd name="adj" fmla="val 10000"/>
              </a:avLst>
            </a:prstGeom>
            <a:solidFill>
              <a:srgbClr val="4CC38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629736" y="1561202"/>
              <a:ext cx="5187213" cy="12289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lang="en-US" sz="23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 dataset includes demographics, financial history, employment, and ownership data.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183004" y="3045936"/>
              <a:ext cx="6703695" cy="1305401"/>
            </a:xfrm>
            <a:prstGeom prst="roundRect">
              <a:avLst>
                <a:gd name="adj" fmla="val 10000"/>
              </a:avLst>
            </a:prstGeom>
            <a:solidFill>
              <a:srgbClr val="6FAB4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1259375" y="2919201"/>
              <a:ext cx="5187300" cy="152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lang="en-US" sz="23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 business goal is to identify key drivers of approval and build a powerful model to automate the approval process.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855184" y="989929"/>
              <a:ext cx="848510" cy="84851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CFDEEF">
                <a:alpha val="88235"/>
              </a:srgbClr>
            </a:solidFill>
            <a:ln w="25400" cap="flat" cmpd="sng">
              <a:solidFill>
                <a:srgbClr val="CFDEEF">
                  <a:alpha val="8823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6046099" y="989929"/>
              <a:ext cx="466680" cy="6385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446686" y="2504195"/>
              <a:ext cx="848510" cy="84851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D3E1CC">
                <a:alpha val="88235"/>
              </a:srgbClr>
            </a:solidFill>
            <a:ln w="25400" cap="flat" cmpd="sng">
              <a:solidFill>
                <a:srgbClr val="CFDEEF">
                  <a:alpha val="88235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6637601" y="2504195"/>
              <a:ext cx="466680" cy="6385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"/>
          <p:cNvSpPr txBox="1">
            <a:spLocks noGrp="1"/>
          </p:cNvSpPr>
          <p:nvPr>
            <p:ph type="title"/>
          </p:nvPr>
        </p:nvSpPr>
        <p:spPr>
          <a:xfrm>
            <a:off x="571500" y="5074024"/>
            <a:ext cx="7581900" cy="59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libri"/>
              <a:buNone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Model: Linear Discriminant Analysis</a:t>
            </a:r>
            <a:endParaRPr/>
          </a:p>
        </p:txBody>
      </p:sp>
      <p:sp>
        <p:nvSpPr>
          <p:cNvPr id="274" name="Google Shape;274;p6"/>
          <p:cNvSpPr/>
          <p:nvPr/>
        </p:nvSpPr>
        <p:spPr>
          <a:xfrm>
            <a:off x="0" y="1"/>
            <a:ext cx="9144000" cy="4390253"/>
          </a:xfrm>
          <a:prstGeom prst="rect">
            <a:avLst/>
          </a:prstGeom>
          <a:solidFill>
            <a:srgbClr val="F2F2F2">
              <a:alpha val="6313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p6" descr="A screenshot of a computer screen&#10;&#10;AI-generated content may be incorrect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8855" y="1092693"/>
            <a:ext cx="7866495" cy="22010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6"/>
          <p:cNvCxnSpPr/>
          <p:nvPr/>
        </p:nvCxnSpPr>
        <p:spPr>
          <a:xfrm>
            <a:off x="648855" y="4811517"/>
            <a:ext cx="552705" cy="0"/>
          </a:xfrm>
          <a:prstGeom prst="straightConnector1">
            <a:avLst/>
          </a:prstGeom>
          <a:noFill/>
          <a:ln w="571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7" name="Google Shape;277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7"/>
          <p:cNvSpPr txBox="1">
            <a:spLocks noGrp="1"/>
          </p:cNvSpPr>
          <p:nvPr>
            <p:ph type="title"/>
          </p:nvPr>
        </p:nvSpPr>
        <p:spPr>
          <a:xfrm>
            <a:off x="175625" y="2638950"/>
            <a:ext cx="2679000" cy="12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600"/>
              <a:t>Logistic Regression vs Discriminant</a:t>
            </a: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175633" y="4409267"/>
            <a:ext cx="2441321" cy="18288"/>
          </a:xfrm>
          <a:custGeom>
            <a:avLst/>
            <a:gdLst/>
            <a:ahLst/>
            <a:cxnLst/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286" name="Google Shape;286;p7" title="logreg_vs_lda_comparis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250" y="1301264"/>
            <a:ext cx="6384748" cy="4255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4d9abe8ef9_0_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Model: Boosted Tree</a:t>
            </a:r>
            <a:endParaRPr/>
          </a:p>
        </p:txBody>
      </p:sp>
      <p:sp>
        <p:nvSpPr>
          <p:cNvPr id="292" name="Google Shape;292;g34d9abe8ef9_0_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High Precision Rates across both classes as most of the data is Positives so less chance of a false positive</a:t>
            </a:r>
            <a:endParaRPr/>
          </a:p>
          <a:p>
            <a:pPr marL="34290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Lower recall rate for No Approvals - 50% of class No Approvals are coming back as Approvals (Only 26 records of No Approval)</a:t>
            </a:r>
            <a:endParaRPr/>
          </a:p>
          <a:p>
            <a:pPr marL="34290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Lift of 1.0 for all partitions</a:t>
            </a:r>
            <a:endParaRPr sz="180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293" name="Google Shape;293;g34d9abe8ef9_0_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4275" y="3120875"/>
            <a:ext cx="6215475" cy="276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34d9abe8ef9_0_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Model: Bootstrap Forest</a:t>
            </a:r>
            <a:endParaRPr/>
          </a:p>
        </p:txBody>
      </p:sp>
      <p:pic>
        <p:nvPicPr>
          <p:cNvPr id="300" name="Google Shape;30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127" y="2829475"/>
            <a:ext cx="4941871" cy="3511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71493" y="2829476"/>
            <a:ext cx="3505380" cy="330419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1"/>
          <p:cNvSpPr txBox="1"/>
          <p:nvPr/>
        </p:nvSpPr>
        <p:spPr>
          <a:xfrm>
            <a:off x="457200" y="1314896"/>
            <a:ext cx="8229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⮚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Variable importance was derived from mean decrease in impurity across all trees .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⮚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main variables are: Total Bad Debt, Total Good Debt while other education type and job title have a lower impact. 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269bd19ce_0_6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Decision Tree vs Gradient Boosting</a:t>
            </a:r>
            <a:endParaRPr/>
          </a:p>
        </p:txBody>
      </p:sp>
      <p:sp>
        <p:nvSpPr>
          <p:cNvPr id="309" name="Google Shape;309;g35269bd19ce_0_6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310" name="Google Shape;310;g35269bd19ce_0_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875" y="1570038"/>
            <a:ext cx="7767693" cy="4633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Model: Decision Tree</a:t>
            </a:r>
            <a:endParaRPr/>
          </a:p>
        </p:txBody>
      </p:sp>
      <p:sp>
        <p:nvSpPr>
          <p:cNvPr id="316" name="Google Shape;316;p8"/>
          <p:cNvSpPr txBox="1">
            <a:spLocks noGrp="1"/>
          </p:cNvSpPr>
          <p:nvPr>
            <p:ph type="body" idx="1"/>
          </p:nvPr>
        </p:nvSpPr>
        <p:spPr>
          <a:xfrm>
            <a:off x="412375" y="1166013"/>
            <a:ext cx="8229600" cy="2389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Noto Sans Symbols"/>
              <a:buChar char="⮚"/>
            </a:pPr>
            <a:r>
              <a:rPr lang="en-US" sz="1900"/>
              <a:t>Kept all Intuitive variables in model to let Tree analyze all of them and split based on important ones.</a:t>
            </a:r>
            <a:endParaRPr sz="1900"/>
          </a:p>
          <a:p>
            <a:pPr marL="45720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Noto Sans Symbols"/>
              <a:buChar char="⮚"/>
            </a:pPr>
            <a:r>
              <a:rPr lang="en-US" sz="1900"/>
              <a:t>99% Overall Accuracy in All Partitions.</a:t>
            </a:r>
            <a:endParaRPr sz="1900"/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⮚"/>
            </a:pPr>
            <a:r>
              <a:rPr lang="en-US" sz="1900"/>
              <a:t>Accuracy of Rare Event: Training: 22%, Validation: 16%, Testing: 22%</a:t>
            </a:r>
            <a:endParaRPr sz="1900"/>
          </a:p>
          <a:p>
            <a:pPr marL="457200" lvl="0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Noto Sans Symbols"/>
              <a:buChar char="⮚"/>
            </a:pPr>
            <a:r>
              <a:rPr lang="en-US" sz="1900"/>
              <a:t>Total Bad Debt was the most important variable in the decision tree splits, Second was Total Good Debt.</a:t>
            </a:r>
            <a:endParaRPr/>
          </a:p>
          <a:p>
            <a:pPr marL="914400" lvl="1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n-US" sz="1800"/>
              <a:t>Lift: 0.99 across all partitions</a:t>
            </a:r>
            <a:endParaRPr/>
          </a:p>
          <a:p>
            <a:pPr marL="914400" lvl="1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n-US" sz="1800"/>
              <a:t>Set Max Depth=5 to avoid Overfitting</a:t>
            </a:r>
            <a:endParaRPr/>
          </a:p>
          <a:p>
            <a:pPr marL="914400" lvl="1" indent="-374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n-US" sz="1800"/>
              <a:t>Set Minimum Samples Split to 10 to avoid small splits of noise</a:t>
            </a:r>
            <a:endParaRPr sz="1800"/>
          </a:p>
        </p:txBody>
      </p:sp>
      <p:pic>
        <p:nvPicPr>
          <p:cNvPr id="317" name="Google Shape;31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2550" y="4238025"/>
            <a:ext cx="7249426" cy="26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269bd19ce_0_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Model: Decision Tree pt 2</a:t>
            </a:r>
            <a:endParaRPr/>
          </a:p>
        </p:txBody>
      </p:sp>
      <p:sp>
        <p:nvSpPr>
          <p:cNvPr id="324" name="Google Shape;324;g35269bd19ce_0_2"/>
          <p:cNvSpPr txBox="1">
            <a:spLocks noGrp="1"/>
          </p:cNvSpPr>
          <p:nvPr>
            <p:ph type="body" idx="1"/>
          </p:nvPr>
        </p:nvSpPr>
        <p:spPr>
          <a:xfrm>
            <a:off x="412375" y="1166012"/>
            <a:ext cx="8229600" cy="5417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Char char="⮚"/>
            </a:pPr>
            <a:r>
              <a:rPr lang="en-US" sz="1900"/>
              <a:t>Experimented with numerous thresholds but accuracy and other statistics held the same</a:t>
            </a:r>
            <a:endParaRPr sz="1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325" name="Google Shape;325;g35269bd19ce_0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8330" y="1928605"/>
            <a:ext cx="7327339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35269bd19ce_0_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pic>
        <p:nvPicPr>
          <p:cNvPr id="327" name="Google Shape;327;g35269bd19ce_0_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47248" y="3337898"/>
            <a:ext cx="4405950" cy="35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Model: Naïve Bayes</a:t>
            </a:r>
            <a:endParaRPr/>
          </a:p>
        </p:txBody>
      </p:sp>
      <p:pic>
        <p:nvPicPr>
          <p:cNvPr id="333" name="Google Shape;33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350" y="4001625"/>
            <a:ext cx="4114801" cy="2669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71100" y="3905813"/>
            <a:ext cx="3266676" cy="2861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2"/>
          <p:cNvPicPr preferRelativeResize="0"/>
          <p:nvPr/>
        </p:nvPicPr>
        <p:blipFill rotWithShape="1">
          <a:blip r:embed="rId5">
            <a:alphaModFix/>
          </a:blip>
          <a:srcRect l="1516" t="33263" b="25436"/>
          <a:stretch/>
        </p:blipFill>
        <p:spPr>
          <a:xfrm>
            <a:off x="1085250" y="2037300"/>
            <a:ext cx="6679949" cy="12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337" name="Google Shape;337;p12"/>
          <p:cNvSpPr txBox="1"/>
          <p:nvPr/>
        </p:nvSpPr>
        <p:spPr>
          <a:xfrm>
            <a:off x="2321800" y="1515600"/>
            <a:ext cx="57987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Partition Model Performance: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5269bd19ce_1_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Naive Bayes Performance</a:t>
            </a:r>
            <a:endParaRPr/>
          </a:p>
        </p:txBody>
      </p:sp>
      <p:sp>
        <p:nvSpPr>
          <p:cNvPr id="343" name="Google Shape;343;g35269bd19ce_1_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30200" lvl="0" indent="-177821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3619"/>
              <a:buFont typeface="Noto Sans Symbols"/>
              <a:buChar char="⮚"/>
            </a:pPr>
            <a:r>
              <a:rPr lang="en-US" sz="1917" b="1">
                <a:latin typeface="Calibri"/>
                <a:ea typeface="Calibri"/>
                <a:cs typeface="Calibri"/>
                <a:sym typeface="Calibri"/>
              </a:rPr>
              <a:t>Overall Discrimination (AUC = 0.962):</a:t>
            </a:r>
            <a:r>
              <a:rPr lang="en-US" sz="1917">
                <a:latin typeface="Calibri"/>
                <a:ea typeface="Calibri"/>
                <a:cs typeface="Calibri"/>
                <a:sym typeface="Calibri"/>
              </a:rPr>
              <a:t> Excellent ability to rank applicants by approval likelihood.</a:t>
            </a:r>
            <a:br>
              <a:rPr lang="en-US" sz="1917">
                <a:latin typeface="Calibri"/>
                <a:ea typeface="Calibri"/>
                <a:cs typeface="Calibri"/>
                <a:sym typeface="Calibri"/>
              </a:rPr>
            </a:br>
            <a:endParaRPr sz="1917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3619"/>
              <a:buFont typeface="Noto Sans Symbols"/>
              <a:buChar char="⮚"/>
            </a:pPr>
            <a:r>
              <a:rPr lang="en-US" sz="1917" b="1">
                <a:latin typeface="Calibri"/>
                <a:ea typeface="Calibri"/>
                <a:cs typeface="Calibri"/>
                <a:sym typeface="Calibri"/>
              </a:rPr>
              <a:t>High Precision on Approvals (≈ 99.98 %):</a:t>
            </a:r>
            <a:r>
              <a:rPr lang="en-US" sz="1917">
                <a:latin typeface="Calibri"/>
                <a:ea typeface="Calibri"/>
                <a:cs typeface="Calibri"/>
                <a:sym typeface="Calibri"/>
              </a:rPr>
              <a:t> When it predicts “Approved,” it’s almost always correct—only 1 false positive out of 4,103 positive predictions.</a:t>
            </a:r>
            <a:br>
              <a:rPr lang="en-US" sz="1917">
                <a:latin typeface="Calibri"/>
                <a:ea typeface="Calibri"/>
                <a:cs typeface="Calibri"/>
                <a:sym typeface="Calibri"/>
              </a:rPr>
            </a:br>
            <a:endParaRPr sz="1917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3619"/>
              <a:buFont typeface="Noto Sans Symbols"/>
              <a:buChar char="⮚"/>
            </a:pPr>
            <a:r>
              <a:rPr lang="en-US" sz="1917" b="1">
                <a:latin typeface="Calibri"/>
                <a:ea typeface="Calibri"/>
                <a:cs typeface="Calibri"/>
                <a:sym typeface="Calibri"/>
              </a:rPr>
              <a:t>Strong Recall on Denials (≈ 97 %):</a:t>
            </a:r>
            <a:r>
              <a:rPr lang="en-US" sz="1917">
                <a:latin typeface="Calibri"/>
                <a:ea typeface="Calibri"/>
                <a:cs typeface="Calibri"/>
                <a:sym typeface="Calibri"/>
              </a:rPr>
              <a:t> Nearly all true “Denied” cases are caught (35/36).</a:t>
            </a:r>
            <a:br>
              <a:rPr lang="en-US" sz="1917">
                <a:latin typeface="Calibri"/>
                <a:ea typeface="Calibri"/>
                <a:cs typeface="Calibri"/>
                <a:sym typeface="Calibri"/>
              </a:rPr>
            </a:br>
            <a:endParaRPr sz="1917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3619"/>
              <a:buFont typeface="Noto Sans Symbols"/>
              <a:buChar char="⮚"/>
            </a:pPr>
            <a:r>
              <a:rPr lang="en-US" sz="1917" b="1">
                <a:latin typeface="Calibri"/>
                <a:ea typeface="Calibri"/>
                <a:cs typeface="Calibri"/>
                <a:sym typeface="Calibri"/>
              </a:rPr>
              <a:t>Moderate Recall on Approvals (≈ 55 %):</a:t>
            </a:r>
            <a:r>
              <a:rPr lang="en-US" sz="1917">
                <a:latin typeface="Calibri"/>
                <a:ea typeface="Calibri"/>
                <a:cs typeface="Calibri"/>
                <a:sym typeface="Calibri"/>
              </a:rPr>
              <a:t> Only about half of actually approved applicants are identified, leading to many false negatives (3,401 of 7,503).</a:t>
            </a:r>
            <a:br>
              <a:rPr lang="en-US" sz="1917">
                <a:latin typeface="Calibri"/>
                <a:ea typeface="Calibri"/>
                <a:cs typeface="Calibri"/>
                <a:sym typeface="Calibri"/>
              </a:rPr>
            </a:br>
            <a:endParaRPr sz="1917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048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3619"/>
              <a:buFont typeface="Noto Sans Symbols"/>
              <a:buChar char="⮚"/>
            </a:pPr>
            <a:r>
              <a:rPr lang="en-US" sz="1917" b="1">
                <a:latin typeface="Calibri"/>
                <a:ea typeface="Calibri"/>
                <a:cs typeface="Calibri"/>
                <a:sym typeface="Calibri"/>
              </a:rPr>
              <a:t>Use Case Insight:</a:t>
            </a:r>
            <a:br>
              <a:rPr lang="en-US" sz="1917" b="1">
                <a:latin typeface="Calibri"/>
                <a:ea typeface="Calibri"/>
                <a:cs typeface="Calibri"/>
                <a:sym typeface="Calibri"/>
              </a:rPr>
            </a:br>
            <a:endParaRPr sz="1917" b="1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048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3619"/>
              <a:buChar char="○"/>
            </a:pPr>
            <a:r>
              <a:rPr lang="en-US" sz="1917">
                <a:latin typeface="Calibri"/>
                <a:ea typeface="Calibri"/>
                <a:cs typeface="Calibri"/>
                <a:sym typeface="Calibri"/>
              </a:rPr>
              <a:t>Best where you cannot afford to approve risky applicants (minimize false positives).</a:t>
            </a:r>
            <a:br>
              <a:rPr lang="en-US" sz="1917">
                <a:latin typeface="Calibri"/>
                <a:ea typeface="Calibri"/>
                <a:cs typeface="Calibri"/>
                <a:sym typeface="Calibri"/>
              </a:rPr>
            </a:br>
            <a:endParaRPr sz="1917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29846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7484"/>
              <a:buChar char="○"/>
            </a:pPr>
            <a:r>
              <a:rPr lang="en-US" sz="1917">
                <a:latin typeface="Calibri"/>
                <a:ea typeface="Calibri"/>
                <a:cs typeface="Calibri"/>
                <a:sym typeface="Calibri"/>
              </a:rPr>
              <a:t>Trade‐off is missing some good applicants (higher false negatives).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66176"/>
              <a:buNone/>
            </a:pPr>
            <a:endParaRPr/>
          </a:p>
        </p:txBody>
      </p:sp>
      <p:sp>
        <p:nvSpPr>
          <p:cNvPr id="344" name="Google Shape;344;g35269bd19ce_1_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269bd19ce_1_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K-NN Performance</a:t>
            </a:r>
            <a:endParaRPr/>
          </a:p>
        </p:txBody>
      </p:sp>
      <p:sp>
        <p:nvSpPr>
          <p:cNvPr id="350" name="Google Shape;350;g35269bd19ce_1_18"/>
          <p:cNvSpPr txBox="1">
            <a:spLocks noGrp="1"/>
          </p:cNvSpPr>
          <p:nvPr>
            <p:ph type="body" idx="1"/>
          </p:nvPr>
        </p:nvSpPr>
        <p:spPr>
          <a:xfrm>
            <a:off x="457200" y="1330036"/>
            <a:ext cx="8229600" cy="5061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Class Imbalance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Only ~0.5% of samples are “Denied.” As a result, the model “plays it safe” by almost always predicting “Approved,” yielding very high overall accuracy (99.8%) but poor detection of the rare class.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Denied‑Class Performance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Recall = 0.33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: Only one‑third of actual denials are caught.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Precision = 0.33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: When the model predicts “Denied,” it’s right only one‑third of the time.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F1 = 0.33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: Poor balance of precision/recall on denials.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Approved‑Class Performance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Perfect precision and recall (F1 = 1.00), unsurprising given the class prevalence.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>
                <a:latin typeface="Calibri"/>
                <a:ea typeface="Calibri"/>
                <a:cs typeface="Calibri"/>
                <a:sym typeface="Calibri"/>
              </a:rPr>
              <a:t>ROC Curve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AUC = 0.87  indicates strong overall separability, but the default 0.5 threshold fails to capture the minority class well.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100"/>
          </a:p>
        </p:txBody>
      </p:sp>
      <p:sp>
        <p:nvSpPr>
          <p:cNvPr id="351" name="Google Shape;351;g35269bd19ce_1_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Initial Data Exploration</a:t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 rot="5400000">
            <a:off x="544313" y="3465005"/>
            <a:ext cx="5410200" cy="13716"/>
          </a:xfrm>
          <a:custGeom>
            <a:avLst/>
            <a:gdLst/>
            <a:ahLst/>
            <a:cxnLst/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" name="Google Shape;115;p3"/>
          <p:cNvGrpSpPr/>
          <p:nvPr/>
        </p:nvGrpSpPr>
        <p:grpSpPr>
          <a:xfrm>
            <a:off x="3486013" y="847942"/>
            <a:ext cx="5175384" cy="5121900"/>
            <a:chOff x="0" y="207120"/>
            <a:chExt cx="5175384" cy="5121900"/>
          </a:xfrm>
        </p:grpSpPr>
        <p:sp>
          <p:nvSpPr>
            <p:cNvPr id="116" name="Google Shape;116;p3"/>
            <p:cNvSpPr/>
            <p:nvPr/>
          </p:nvSpPr>
          <p:spPr>
            <a:xfrm>
              <a:off x="0" y="207120"/>
              <a:ext cx="5175384" cy="164970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"/>
            <p:cNvSpPr txBox="1"/>
            <p:nvPr/>
          </p:nvSpPr>
          <p:spPr>
            <a:xfrm>
              <a:off x="80532" y="287652"/>
              <a:ext cx="5014320" cy="14886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Key columns: Gender, Age, Total Income, Job Title, Education Type, and Debts.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0" y="1943220"/>
              <a:ext cx="5175384" cy="1649700"/>
            </a:xfrm>
            <a:prstGeom prst="roundRect">
              <a:avLst>
                <a:gd name="adj" fmla="val 16667"/>
              </a:avLst>
            </a:prstGeom>
            <a:solidFill>
              <a:srgbClr val="4CC38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 txBox="1"/>
            <p:nvPr/>
          </p:nvSpPr>
          <p:spPr>
            <a:xfrm>
              <a:off x="80532" y="2023752"/>
              <a:ext cx="5014320" cy="14886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Applicants with higher income and longer working years have higher approval rates.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0" y="3679320"/>
              <a:ext cx="5175384" cy="1649700"/>
            </a:xfrm>
            <a:prstGeom prst="roundRect">
              <a:avLst>
                <a:gd name="adj" fmla="val 16667"/>
              </a:avLst>
            </a:prstGeom>
            <a:solidFill>
              <a:srgbClr val="6FAB4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 txBox="1"/>
            <p:nvPr/>
          </p:nvSpPr>
          <p:spPr>
            <a:xfrm>
              <a:off x="80532" y="3759852"/>
              <a:ext cx="5014320" cy="14886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114300" rIns="114300" bIns="1143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lang="en-US" sz="3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Certain job types and housing status also correlate with approval likelihood.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Model: K-Nearest Neighbors</a:t>
            </a:r>
            <a:endParaRPr/>
          </a:p>
        </p:txBody>
      </p:sp>
      <p:pic>
        <p:nvPicPr>
          <p:cNvPr id="357" name="Google Shape;35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137275"/>
            <a:ext cx="3900375" cy="3289199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pic>
        <p:nvPicPr>
          <p:cNvPr id="359" name="Google Shape;3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522213"/>
            <a:ext cx="4481626" cy="2180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e52151091_0_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/>
              <a:t>Target Variable Distribution</a:t>
            </a:r>
            <a:endParaRPr sz="3600"/>
          </a:p>
        </p:txBody>
      </p:sp>
      <p:pic>
        <p:nvPicPr>
          <p:cNvPr id="128" name="Google Shape;128;g34e52151091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5275" y="2160725"/>
            <a:ext cx="6106726" cy="456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34e52151091_0_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30" name="Google Shape;130;g34e52151091_0_6"/>
          <p:cNvSpPr txBox="1"/>
          <p:nvPr/>
        </p:nvSpPr>
        <p:spPr>
          <a:xfrm>
            <a:off x="993225" y="1285400"/>
            <a:ext cx="7906500" cy="9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99.5% of Rows are Classified as Class 1 or Credit Approved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.5% of Rows are Classified as Class 0 or Credit Not Approved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457200" y="384488"/>
            <a:ext cx="8229600" cy="9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/>
              <a:t>Variable Preparation and Evaluation Points</a:t>
            </a:r>
            <a:endParaRPr sz="3600"/>
          </a:p>
        </p:txBody>
      </p:sp>
      <p:sp>
        <p:nvSpPr>
          <p:cNvPr id="136" name="Google Shape;136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37" name="Google Shape;13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258" y="1529563"/>
            <a:ext cx="7597467" cy="466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e5f1780de_0_2"/>
          <p:cNvSpPr txBox="1">
            <a:spLocks noGrp="1"/>
          </p:cNvSpPr>
          <p:nvPr>
            <p:ph type="title"/>
          </p:nvPr>
        </p:nvSpPr>
        <p:spPr>
          <a:xfrm>
            <a:off x="319950" y="0"/>
            <a:ext cx="8504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600"/>
              <a:t>Model Performance Comparison</a:t>
            </a:r>
            <a:r>
              <a:rPr lang="en-US"/>
              <a:t> </a:t>
            </a:r>
            <a:endParaRPr/>
          </a:p>
        </p:txBody>
      </p:sp>
      <p:sp>
        <p:nvSpPr>
          <p:cNvPr id="143" name="Google Shape;143;g34e5f1780de_0_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44" name="Google Shape;144;g34e5f1780de_0_2" title="updated_model_performance_comparis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6525"/>
            <a:ext cx="9144003" cy="585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/>
          <p:nvPr/>
        </p:nvSpPr>
        <p:spPr>
          <a:xfrm>
            <a:off x="0" y="0"/>
            <a:ext cx="91416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"/>
          <p:cNvSpPr txBox="1">
            <a:spLocks noGrp="1"/>
          </p:cNvSpPr>
          <p:nvPr>
            <p:ph type="title"/>
          </p:nvPr>
        </p:nvSpPr>
        <p:spPr>
          <a:xfrm>
            <a:off x="628650" y="557189"/>
            <a:ext cx="2530500" cy="55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 sz="3200"/>
              <a:t>Important Variables and Trends</a:t>
            </a:r>
            <a:endParaRPr sz="3200"/>
          </a:p>
        </p:txBody>
      </p:sp>
      <p:grpSp>
        <p:nvGrpSpPr>
          <p:cNvPr id="151" name="Google Shape;151;p4"/>
          <p:cNvGrpSpPr/>
          <p:nvPr/>
        </p:nvGrpSpPr>
        <p:grpSpPr>
          <a:xfrm>
            <a:off x="3819906" y="622676"/>
            <a:ext cx="4697700" cy="5500199"/>
            <a:chOff x="0" y="2284"/>
            <a:chExt cx="4697700" cy="5500199"/>
          </a:xfrm>
        </p:grpSpPr>
        <p:sp>
          <p:nvSpPr>
            <p:cNvPr id="152" name="Google Shape;152;p4"/>
            <p:cNvSpPr/>
            <p:nvPr/>
          </p:nvSpPr>
          <p:spPr>
            <a:xfrm>
              <a:off x="0" y="2284"/>
              <a:ext cx="4697700" cy="1158000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350270" y="262816"/>
              <a:ext cx="636900" cy="6369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1337397" y="2284"/>
              <a:ext cx="3360300" cy="115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"/>
            <p:cNvSpPr txBox="1"/>
            <p:nvPr/>
          </p:nvSpPr>
          <p:spPr>
            <a:xfrm>
              <a:off x="1337397" y="2284"/>
              <a:ext cx="3360300" cy="115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2525" tIns="122525" rIns="122525" bIns="12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Total Bad Debt and Good Debt are first decision node splits in Decision Tree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0" y="1449684"/>
              <a:ext cx="4697700" cy="1158000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350270" y="1710216"/>
              <a:ext cx="636900" cy="6369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1337397" y="1449684"/>
              <a:ext cx="3360300" cy="115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4"/>
            <p:cNvSpPr txBox="1"/>
            <p:nvPr/>
          </p:nvSpPr>
          <p:spPr>
            <a:xfrm>
              <a:off x="1337397" y="1449684"/>
              <a:ext cx="3360300" cy="115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2525" tIns="122525" rIns="122525" bIns="12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Total Good Debt is 40% of absolute weight in Neural Network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0" y="2897083"/>
              <a:ext cx="4697700" cy="1158000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350270" y="3157615"/>
              <a:ext cx="636900" cy="6369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1337397" y="2897083"/>
              <a:ext cx="3360300" cy="115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4"/>
            <p:cNvSpPr txBox="1"/>
            <p:nvPr/>
          </p:nvSpPr>
          <p:spPr>
            <a:xfrm>
              <a:off x="1337397" y="2897083"/>
              <a:ext cx="3360300" cy="115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2525" tIns="122525" rIns="122525" bIns="12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Job title and education cluster also show predictive value with 20% absolute weight in Neural Network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0" y="4344483"/>
              <a:ext cx="4697700" cy="1158000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350270" y="4605015"/>
              <a:ext cx="636900" cy="6369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1337397" y="4344483"/>
              <a:ext cx="3360300" cy="115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"/>
            <p:cNvSpPr txBox="1"/>
            <p:nvPr/>
          </p:nvSpPr>
          <p:spPr>
            <a:xfrm>
              <a:off x="1337397" y="4344483"/>
              <a:ext cx="3360300" cy="115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2525" tIns="122525" rIns="122525" bIns="1225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-US" sz="1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Class imbalance observed: approvals are majority class at 99% of total data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269bd19ce_0_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3600"/>
              <a:t>Decision Tree Used to Help Determine Variable Importance</a:t>
            </a:r>
            <a:endParaRPr sz="3600"/>
          </a:p>
        </p:txBody>
      </p:sp>
      <p:sp>
        <p:nvSpPr>
          <p:cNvPr id="174" name="Google Shape;174;g35269bd19ce_0_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❖"/>
            </a:pPr>
            <a:r>
              <a:rPr lang="en-US" sz="1800"/>
              <a:t>Most Splits related to Bad Debt and Good Debt with various thresholds.</a:t>
            </a:r>
            <a:endParaRPr sz="1800"/>
          </a:p>
        </p:txBody>
      </p:sp>
      <p:pic>
        <p:nvPicPr>
          <p:cNvPr id="175" name="Google Shape;175;g35269bd19ce_0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863" y="2207875"/>
            <a:ext cx="9050775" cy="440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35269bd19ce_0_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93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3600"/>
              <a:t>Variable Importance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Neural Networks</a:t>
            </a:r>
            <a:endParaRPr sz="3600"/>
          </a:p>
        </p:txBody>
      </p:sp>
      <p:pic>
        <p:nvPicPr>
          <p:cNvPr id="182" name="Google Shape;18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975" y="1650225"/>
            <a:ext cx="7438649" cy="4933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0"/>
          <p:cNvSpPr txBox="1"/>
          <p:nvPr/>
        </p:nvSpPr>
        <p:spPr>
          <a:xfrm>
            <a:off x="457200" y="821438"/>
            <a:ext cx="8229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❖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Below chart based on average absolute weights in the first hidden layer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❖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variables: Total Good Debt, Education Type,  Job Title, and Total Debt. 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13 - 20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1688</Words>
  <Application>Microsoft Office PowerPoint</Application>
  <PresentationFormat>On-screen Show (4:3)</PresentationFormat>
  <Paragraphs>160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Noto Sans Symbols</vt:lpstr>
      <vt:lpstr>Office Theme</vt:lpstr>
      <vt:lpstr>Credit Card Approval Prediction</vt:lpstr>
      <vt:lpstr>Business Problem and Dataset</vt:lpstr>
      <vt:lpstr>Initial Data Exploration</vt:lpstr>
      <vt:lpstr>Target Variable Distribution</vt:lpstr>
      <vt:lpstr>Variable Preparation and Evaluation Points</vt:lpstr>
      <vt:lpstr>Model Performance Comparison </vt:lpstr>
      <vt:lpstr>Important Variables and Trends</vt:lpstr>
      <vt:lpstr>Decision Tree Used to Help Determine Variable Importance</vt:lpstr>
      <vt:lpstr>Variable Importance: Neural Networks</vt:lpstr>
      <vt:lpstr>Variable Transformations</vt:lpstr>
      <vt:lpstr>Variable Transformation Mappings</vt:lpstr>
      <vt:lpstr>Best Fit Model: Neural Network</vt:lpstr>
      <vt:lpstr>Best Fit Model: Neural Network (cont’d)</vt:lpstr>
      <vt:lpstr>Python vs JMP Findings</vt:lpstr>
      <vt:lpstr>Business Recommendations</vt:lpstr>
      <vt:lpstr>References</vt:lpstr>
      <vt:lpstr>Appendix</vt:lpstr>
      <vt:lpstr>Model Metrics for Test Partitions</vt:lpstr>
      <vt:lpstr>Model: Logistic Regression</vt:lpstr>
      <vt:lpstr>Model: Linear Discriminant Analysis</vt:lpstr>
      <vt:lpstr>Logistic Regression vs Discriminant</vt:lpstr>
      <vt:lpstr>Model: Boosted Tree</vt:lpstr>
      <vt:lpstr>Model: Bootstrap Forest</vt:lpstr>
      <vt:lpstr>Decision Tree vs Gradient Boosting</vt:lpstr>
      <vt:lpstr>Model: Decision Tree</vt:lpstr>
      <vt:lpstr>Model: Decision Tree pt 2</vt:lpstr>
      <vt:lpstr>Model: Naïve Bayes</vt:lpstr>
      <vt:lpstr>Naive Bayes Performance</vt:lpstr>
      <vt:lpstr>K-NN Performance</vt:lpstr>
      <vt:lpstr>Model: K-Nearest Neighbors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suryansh mishra</cp:lastModifiedBy>
  <cp:revision>1</cp:revision>
  <dcterms:created xsi:type="dcterms:W3CDTF">2013-01-27T09:14:16Z</dcterms:created>
  <dcterms:modified xsi:type="dcterms:W3CDTF">2025-09-19T20:40:33Z</dcterms:modified>
</cp:coreProperties>
</file>