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is our approach novel?</a:t>
            </a:r>
          </a:p>
          <a:p>
            <a:endParaRPr/>
          </a:p>
          <a:p>
            <a:r>
              <a:t>Instead of comparing ASR-generated transcriptions, we compare speech embeddings directly.</a:t>
            </a:r>
          </a:p>
          <a:p>
            <a:endParaRPr/>
          </a:p>
          <a:p>
            <a:r>
              <a:t>This method improves accuracy in low-resource languages where ASR is unreliable.</a:t>
            </a:r>
          </a:p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6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0" name="Image 1" descr="Image 1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snakers4/silero-vad" TargetMode="External"/><Relationship Id="rId5" Type="http://schemas.openxmlformats.org/officeDocument/2006/relationships/hyperlink" Target="https://github.com/snakers4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0"/>
          <p:cNvSpPr txBox="1"/>
          <p:nvPr/>
        </p:nvSpPr>
        <p:spPr>
          <a:xfrm>
            <a:off x="6280189" y="1974293"/>
            <a:ext cx="7556422" cy="208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 b="1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A Textless approach for Speech-to-Speech Comparison</a:t>
            </a:r>
          </a:p>
        </p:txBody>
      </p:sp>
      <p:sp>
        <p:nvSpPr>
          <p:cNvPr id="92" name="Text 1"/>
          <p:cNvSpPr txBox="1"/>
          <p:nvPr/>
        </p:nvSpPr>
        <p:spPr>
          <a:xfrm>
            <a:off x="6280189" y="4440792"/>
            <a:ext cx="7556422" cy="1400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We aim to match content from two speech samples. This determines their similarity, with applications like speech alignment and transcription validation. Speech varies, making this a challenge. We evaluate using Dynamic Time Warping (DTW) on raw model outputs for optimal comparison.</a:t>
            </a:r>
          </a:p>
        </p:txBody>
      </p:sp>
      <p:sp>
        <p:nvSpPr>
          <p:cNvPr id="93" name="Terminator"/>
          <p:cNvSpPr/>
          <p:nvPr/>
        </p:nvSpPr>
        <p:spPr>
          <a:xfrm>
            <a:off x="12923188" y="7420373"/>
            <a:ext cx="1554659" cy="77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A2A2D"/>
          </a:solidFill>
          <a:ln w="12700">
            <a:solidFill>
              <a:schemeClr val="bg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0"/>
          <p:cNvSpPr txBox="1"/>
          <p:nvPr/>
        </p:nvSpPr>
        <p:spPr>
          <a:xfrm>
            <a:off x="793790" y="1822608"/>
            <a:ext cx="13042821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Hindi and Kannada Speech Dataset from AI4Bharat</a:t>
            </a:r>
          </a:p>
        </p:txBody>
      </p:sp>
      <p:sp>
        <p:nvSpPr>
          <p:cNvPr id="96" name="Text 1"/>
          <p:cNvSpPr txBox="1"/>
          <p:nvPr/>
        </p:nvSpPr>
        <p:spPr>
          <a:xfrm>
            <a:off x="793789" y="3807142"/>
            <a:ext cx="1938488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Dataset Source</a:t>
            </a:r>
          </a:p>
        </p:txBody>
      </p:sp>
      <p:sp>
        <p:nvSpPr>
          <p:cNvPr id="97" name="Text 2"/>
          <p:cNvSpPr txBox="1"/>
          <p:nvPr/>
        </p:nvSpPr>
        <p:spPr>
          <a:xfrm>
            <a:off x="793789" y="4388287"/>
            <a:ext cx="6244711" cy="175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AI4Bharat provides our dataset. It features high-quality, annotated speech recordings in Hindi and Kannada. These languages offer phonetic diversity. Transcriptions are available for supervised learning. This is ideal for training speech alignment models and future multilingual studies.</a:t>
            </a:r>
          </a:p>
        </p:txBody>
      </p:sp>
      <p:sp>
        <p:nvSpPr>
          <p:cNvPr id="98" name="Text 3"/>
          <p:cNvSpPr txBox="1"/>
          <p:nvPr/>
        </p:nvSpPr>
        <p:spPr>
          <a:xfrm>
            <a:off x="7599520" y="3807142"/>
            <a:ext cx="290151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Why Hindi &amp; Kannada?</a:t>
            </a:r>
          </a:p>
        </p:txBody>
      </p:sp>
      <p:sp>
        <p:nvSpPr>
          <p:cNvPr id="99" name="Text 4"/>
          <p:cNvSpPr txBox="1"/>
          <p:nvPr/>
        </p:nvSpPr>
        <p:spPr>
          <a:xfrm>
            <a:off x="7599520" y="4388287"/>
            <a:ext cx="345199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Enhances model generalizability</a:t>
            </a:r>
          </a:p>
        </p:txBody>
      </p:sp>
      <p:sp>
        <p:nvSpPr>
          <p:cNvPr id="100" name="Text 5"/>
          <p:cNvSpPr txBox="1"/>
          <p:nvPr/>
        </p:nvSpPr>
        <p:spPr>
          <a:xfrm>
            <a:off x="7599520" y="4830485"/>
            <a:ext cx="2395477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Diversity in phonetics</a:t>
            </a:r>
          </a:p>
        </p:txBody>
      </p:sp>
      <p:sp>
        <p:nvSpPr>
          <p:cNvPr id="101" name="Text 6"/>
          <p:cNvSpPr txBox="1"/>
          <p:nvPr/>
        </p:nvSpPr>
        <p:spPr>
          <a:xfrm>
            <a:off x="7599520" y="5272682"/>
            <a:ext cx="3079968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Cross-language applications</a:t>
            </a:r>
          </a:p>
        </p:txBody>
      </p:sp>
      <p:sp>
        <p:nvSpPr>
          <p:cNvPr id="102" name="Terminator"/>
          <p:cNvSpPr/>
          <p:nvPr/>
        </p:nvSpPr>
        <p:spPr>
          <a:xfrm>
            <a:off x="12923188" y="7420373"/>
            <a:ext cx="1554659" cy="77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A2A2D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 0"/>
          <p:cNvSpPr txBox="1"/>
          <p:nvPr/>
        </p:nvSpPr>
        <p:spPr>
          <a:xfrm>
            <a:off x="793790" y="748188"/>
            <a:ext cx="7556421" cy="1385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Leveraging Pre-Trained Speech Models</a:t>
            </a:r>
          </a:p>
        </p:txBody>
      </p:sp>
      <p:sp>
        <p:nvSpPr>
          <p:cNvPr id="106" name="Shape 1"/>
          <p:cNvSpPr/>
          <p:nvPr/>
        </p:nvSpPr>
        <p:spPr>
          <a:xfrm>
            <a:off x="793790" y="2761058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7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803564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2"/>
          <p:cNvSpPr txBox="1"/>
          <p:nvPr/>
        </p:nvSpPr>
        <p:spPr>
          <a:xfrm>
            <a:off x="1530905" y="2761058"/>
            <a:ext cx="1897969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Nvidia's NEMO</a:t>
            </a:r>
          </a:p>
        </p:txBody>
      </p:sp>
      <p:sp>
        <p:nvSpPr>
          <p:cNvPr id="109" name="Text 3"/>
          <p:cNvSpPr txBox="1"/>
          <p:nvPr/>
        </p:nvSpPr>
        <p:spPr>
          <a:xfrm>
            <a:off x="1530905" y="3251477"/>
            <a:ext cx="2927749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We use this model, to extract logits and embeddings for effective speech alignment.</a:t>
            </a:r>
          </a:p>
        </p:txBody>
      </p:sp>
      <p:sp>
        <p:nvSpPr>
          <p:cNvPr id="110" name="Shape 4"/>
          <p:cNvSpPr/>
          <p:nvPr/>
        </p:nvSpPr>
        <p:spPr>
          <a:xfrm>
            <a:off x="4685467" y="2761058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537" y="2803564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 5"/>
          <p:cNvSpPr txBox="1"/>
          <p:nvPr/>
        </p:nvSpPr>
        <p:spPr>
          <a:xfrm>
            <a:off x="5422582" y="2761058"/>
            <a:ext cx="2927748" cy="68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Voice Activity Detection (VAD)</a:t>
            </a:r>
          </a:p>
        </p:txBody>
      </p:sp>
      <p:sp>
        <p:nvSpPr>
          <p:cNvPr id="113" name="Text 6"/>
          <p:cNvSpPr txBox="1"/>
          <p:nvPr/>
        </p:nvSpPr>
        <p:spPr>
          <a:xfrm>
            <a:off x="5422582" y="3605807"/>
            <a:ext cx="2927748" cy="175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pPr>
            <a:r>
              <a:t>This model helps to filter out non-speech segments from audio. It focuses on speech components. And we are using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snakers4</a:t>
            </a:r>
            <a:r>
              <a:t>/</a:t>
            </a:r>
            <a:r>
              <a:rPr b="1"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silero-vad</a:t>
            </a:r>
          </a:p>
        </p:txBody>
      </p:sp>
      <p:sp>
        <p:nvSpPr>
          <p:cNvPr id="114" name="Shape 7"/>
          <p:cNvSpPr/>
          <p:nvPr/>
        </p:nvSpPr>
        <p:spPr>
          <a:xfrm>
            <a:off x="793790" y="6265188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5" name="Image 3" descr="Imag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307692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ext 8"/>
          <p:cNvSpPr txBox="1"/>
          <p:nvPr/>
        </p:nvSpPr>
        <p:spPr>
          <a:xfrm>
            <a:off x="1530905" y="6265188"/>
            <a:ext cx="162266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NeMo Toolkit</a:t>
            </a:r>
          </a:p>
        </p:txBody>
      </p:sp>
      <p:sp>
        <p:nvSpPr>
          <p:cNvPr id="117" name="Text 9"/>
          <p:cNvSpPr txBox="1"/>
          <p:nvPr/>
        </p:nvSpPr>
        <p:spPr>
          <a:xfrm>
            <a:off x="1530906" y="6755606"/>
            <a:ext cx="6819304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NVIDIA's NeMo Toolkit is used for speech model inference and DTW implementation.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Imag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8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 1"/>
          <p:cNvSpPr txBox="1"/>
          <p:nvPr/>
        </p:nvSpPr>
        <p:spPr>
          <a:xfrm>
            <a:off x="793789" y="1784389"/>
            <a:ext cx="9239177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A New Approach to Speech Matching</a:t>
            </a:r>
          </a:p>
        </p:txBody>
      </p:sp>
      <p:pic>
        <p:nvPicPr>
          <p:cNvPr id="123" name="Image 1" descr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72977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 2"/>
          <p:cNvSpPr txBox="1"/>
          <p:nvPr/>
        </p:nvSpPr>
        <p:spPr>
          <a:xfrm>
            <a:off x="1587579" y="2833329"/>
            <a:ext cx="170533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Extract Logits</a:t>
            </a:r>
          </a:p>
        </p:txBody>
      </p:sp>
      <p:sp>
        <p:nvSpPr>
          <p:cNvPr id="125" name="Text 3"/>
          <p:cNvSpPr txBox="1"/>
          <p:nvPr/>
        </p:nvSpPr>
        <p:spPr>
          <a:xfrm>
            <a:off x="1587579" y="3323749"/>
            <a:ext cx="221170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Use NEMO\_Prakrit for generating logits.</a:t>
            </a:r>
          </a:p>
        </p:txBody>
      </p:sp>
      <p:pic>
        <p:nvPicPr>
          <p:cNvPr id="126" name="Image 2" descr="Imag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2872977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4"/>
          <p:cNvSpPr txBox="1"/>
          <p:nvPr/>
        </p:nvSpPr>
        <p:spPr>
          <a:xfrm>
            <a:off x="4933236" y="2833329"/>
            <a:ext cx="2211825" cy="68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Preprocess Speech</a:t>
            </a:r>
          </a:p>
        </p:txBody>
      </p:sp>
      <p:sp>
        <p:nvSpPr>
          <p:cNvPr id="128" name="Text 5"/>
          <p:cNvSpPr txBox="1"/>
          <p:nvPr/>
        </p:nvSpPr>
        <p:spPr>
          <a:xfrm>
            <a:off x="4933236" y="3678079"/>
            <a:ext cx="2211825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Apply VAD to remove silence and background noise.</a:t>
            </a:r>
          </a:p>
        </p:txBody>
      </p:sp>
      <p:pic>
        <p:nvPicPr>
          <p:cNvPr id="129" name="Image 3" descr="Ima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0" y="2872977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6"/>
          <p:cNvSpPr txBox="1"/>
          <p:nvPr/>
        </p:nvSpPr>
        <p:spPr>
          <a:xfrm>
            <a:off x="8279010" y="2833329"/>
            <a:ext cx="142539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Apply DTW</a:t>
            </a:r>
          </a:p>
        </p:txBody>
      </p:sp>
      <p:sp>
        <p:nvSpPr>
          <p:cNvPr id="131" name="Text 7"/>
          <p:cNvSpPr txBox="1"/>
          <p:nvPr/>
        </p:nvSpPr>
        <p:spPr>
          <a:xfrm>
            <a:off x="8279010" y="3323749"/>
            <a:ext cx="2211825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Use Dynamic Time Warping to align speech.</a:t>
            </a:r>
          </a:p>
        </p:txBody>
      </p:sp>
      <p:pic>
        <p:nvPicPr>
          <p:cNvPr id="132" name="Image 4" descr="Imag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2872977"/>
            <a:ext cx="566977" cy="56697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8"/>
          <p:cNvSpPr txBox="1"/>
          <p:nvPr/>
        </p:nvSpPr>
        <p:spPr>
          <a:xfrm>
            <a:off x="11624785" y="2833329"/>
            <a:ext cx="2211825" cy="68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Compute Similarity Score</a:t>
            </a:r>
          </a:p>
        </p:txBody>
      </p:sp>
      <p:sp>
        <p:nvSpPr>
          <p:cNvPr id="134" name="Text 9"/>
          <p:cNvSpPr txBox="1"/>
          <p:nvPr/>
        </p:nvSpPr>
        <p:spPr>
          <a:xfrm>
            <a:off x="11624785" y="3678078"/>
            <a:ext cx="2211825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Use DTW distance to measure similarity.</a:t>
            </a:r>
          </a:p>
        </p:txBody>
      </p:sp>
      <p:sp>
        <p:nvSpPr>
          <p:cNvPr id="135" name="Text 10"/>
          <p:cNvSpPr txBox="1"/>
          <p:nvPr/>
        </p:nvSpPr>
        <p:spPr>
          <a:xfrm>
            <a:off x="793790" y="5021936"/>
            <a:ext cx="2903736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 b="1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How is our approach novel?</a:t>
            </a:r>
          </a:p>
        </p:txBody>
      </p:sp>
      <p:sp>
        <p:nvSpPr>
          <p:cNvPr id="136" name="Text 11"/>
          <p:cNvSpPr txBox="1"/>
          <p:nvPr/>
        </p:nvSpPr>
        <p:spPr>
          <a:xfrm>
            <a:off x="793790" y="5639991"/>
            <a:ext cx="971045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pPr>
            <a:r>
              <a:t>Instead of comparing </a:t>
            </a:r>
            <a:r>
              <a:rPr b="1"/>
              <a:t>ASR-generated transcriptions</a:t>
            </a:r>
            <a:r>
              <a:t>, we compare </a:t>
            </a:r>
            <a:r>
              <a:rPr b="1"/>
              <a:t>speech embeddings</a:t>
            </a:r>
            <a:r>
              <a:t> directly.</a:t>
            </a:r>
          </a:p>
        </p:txBody>
      </p:sp>
      <p:sp>
        <p:nvSpPr>
          <p:cNvPr id="137" name="Text 12"/>
          <p:cNvSpPr txBox="1"/>
          <p:nvPr/>
        </p:nvSpPr>
        <p:spPr>
          <a:xfrm>
            <a:off x="793790" y="6082188"/>
            <a:ext cx="8671335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pPr>
            <a:r>
              <a:t>This method improves </a:t>
            </a:r>
            <a:r>
              <a:rPr b="1"/>
              <a:t>accuracy in low-resource languages</a:t>
            </a:r>
            <a:r>
              <a:t> where ASR is unreliable.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0"/>
          <p:cNvSpPr txBox="1"/>
          <p:nvPr/>
        </p:nvSpPr>
        <p:spPr>
          <a:xfrm>
            <a:off x="793789" y="1634132"/>
            <a:ext cx="8761687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Project Timeline &amp; Task Breakdown</a:t>
            </a:r>
          </a:p>
        </p:txBody>
      </p:sp>
      <p:sp>
        <p:nvSpPr>
          <p:cNvPr id="143" name="Shape 1"/>
          <p:cNvSpPr/>
          <p:nvPr/>
        </p:nvSpPr>
        <p:spPr>
          <a:xfrm>
            <a:off x="1048941" y="2683073"/>
            <a:ext cx="30481" cy="3912276"/>
          </a:xfrm>
          <a:prstGeom prst="roundRect">
            <a:avLst>
              <a:gd name="adj" fmla="val 50000"/>
            </a:avLst>
          </a:prstGeom>
          <a:solidFill>
            <a:srgbClr val="5656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Shape 2"/>
          <p:cNvSpPr/>
          <p:nvPr/>
        </p:nvSpPr>
        <p:spPr>
          <a:xfrm>
            <a:off x="1273611" y="3178135"/>
            <a:ext cx="680443" cy="30481"/>
          </a:xfrm>
          <a:prstGeom prst="roundRect">
            <a:avLst>
              <a:gd name="adj" fmla="val 50000"/>
            </a:avLst>
          </a:prstGeom>
          <a:solidFill>
            <a:srgbClr val="5656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5" name="Shape 3"/>
          <p:cNvSpPr/>
          <p:nvPr/>
        </p:nvSpPr>
        <p:spPr>
          <a:xfrm>
            <a:off x="793790" y="293822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6" name="Text 4"/>
          <p:cNvSpPr txBox="1"/>
          <p:nvPr/>
        </p:nvSpPr>
        <p:spPr>
          <a:xfrm>
            <a:off x="950770" y="2980730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1</a:t>
            </a:r>
          </a:p>
        </p:txBody>
      </p:sp>
      <p:sp>
        <p:nvSpPr>
          <p:cNvPr id="147" name="Text 5"/>
          <p:cNvSpPr txBox="1"/>
          <p:nvPr/>
        </p:nvSpPr>
        <p:spPr>
          <a:xfrm>
            <a:off x="2183010" y="2909888"/>
            <a:ext cx="342921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Data Preparation   (1 week)</a:t>
            </a:r>
          </a:p>
        </p:txBody>
      </p:sp>
      <p:sp>
        <p:nvSpPr>
          <p:cNvPr id="148" name="Shape 6"/>
          <p:cNvSpPr/>
          <p:nvPr/>
        </p:nvSpPr>
        <p:spPr>
          <a:xfrm>
            <a:off x="1273611" y="4212907"/>
            <a:ext cx="680443" cy="30481"/>
          </a:xfrm>
          <a:prstGeom prst="roundRect">
            <a:avLst>
              <a:gd name="adj" fmla="val 50000"/>
            </a:avLst>
          </a:prstGeom>
          <a:solidFill>
            <a:srgbClr val="5656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9" name="Shape 7"/>
          <p:cNvSpPr/>
          <p:nvPr/>
        </p:nvSpPr>
        <p:spPr>
          <a:xfrm>
            <a:off x="793790" y="3972997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Text 8"/>
          <p:cNvSpPr txBox="1"/>
          <p:nvPr/>
        </p:nvSpPr>
        <p:spPr>
          <a:xfrm>
            <a:off x="950770" y="4015502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2</a:t>
            </a:r>
          </a:p>
        </p:txBody>
      </p:sp>
      <p:sp>
        <p:nvSpPr>
          <p:cNvPr id="151" name="Text 9"/>
          <p:cNvSpPr txBox="1"/>
          <p:nvPr/>
        </p:nvSpPr>
        <p:spPr>
          <a:xfrm>
            <a:off x="2183010" y="3944659"/>
            <a:ext cx="4888422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Method 1: Baseline DTW  (1 - 2 weeks)</a:t>
            </a:r>
          </a:p>
        </p:txBody>
      </p:sp>
      <p:sp>
        <p:nvSpPr>
          <p:cNvPr id="152" name="Shape 10"/>
          <p:cNvSpPr/>
          <p:nvPr/>
        </p:nvSpPr>
        <p:spPr>
          <a:xfrm>
            <a:off x="1273611" y="5247680"/>
            <a:ext cx="680443" cy="30481"/>
          </a:xfrm>
          <a:prstGeom prst="roundRect">
            <a:avLst>
              <a:gd name="adj" fmla="val 50000"/>
            </a:avLst>
          </a:prstGeom>
          <a:solidFill>
            <a:srgbClr val="5656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Shape 11"/>
          <p:cNvSpPr/>
          <p:nvPr/>
        </p:nvSpPr>
        <p:spPr>
          <a:xfrm>
            <a:off x="793790" y="5007769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Text 12"/>
          <p:cNvSpPr txBox="1"/>
          <p:nvPr/>
        </p:nvSpPr>
        <p:spPr>
          <a:xfrm>
            <a:off x="950770" y="5050273"/>
            <a:ext cx="196342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3</a:t>
            </a:r>
          </a:p>
        </p:txBody>
      </p:sp>
      <p:sp>
        <p:nvSpPr>
          <p:cNvPr id="155" name="Text 13"/>
          <p:cNvSpPr txBox="1"/>
          <p:nvPr/>
        </p:nvSpPr>
        <p:spPr>
          <a:xfrm>
            <a:off x="2183010" y="4979432"/>
            <a:ext cx="499674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Method 2: Optimized DTW (1 - 2 weeks)</a:t>
            </a:r>
          </a:p>
        </p:txBody>
      </p:sp>
      <p:sp>
        <p:nvSpPr>
          <p:cNvPr id="156" name="Shape 14"/>
          <p:cNvSpPr/>
          <p:nvPr/>
        </p:nvSpPr>
        <p:spPr>
          <a:xfrm>
            <a:off x="1273611" y="6282452"/>
            <a:ext cx="680443" cy="30481"/>
          </a:xfrm>
          <a:prstGeom prst="roundRect">
            <a:avLst>
              <a:gd name="adj" fmla="val 50000"/>
            </a:avLst>
          </a:prstGeom>
          <a:solidFill>
            <a:srgbClr val="56565B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Shape 15"/>
          <p:cNvSpPr/>
          <p:nvPr/>
        </p:nvSpPr>
        <p:spPr>
          <a:xfrm>
            <a:off x="793790" y="6042540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8" name="Text 16"/>
          <p:cNvSpPr txBox="1"/>
          <p:nvPr/>
        </p:nvSpPr>
        <p:spPr>
          <a:xfrm>
            <a:off x="950770" y="6085046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4</a:t>
            </a:r>
          </a:p>
        </p:txBody>
      </p:sp>
      <p:sp>
        <p:nvSpPr>
          <p:cNvPr id="159" name="Text 17"/>
          <p:cNvSpPr txBox="1"/>
          <p:nvPr/>
        </p:nvSpPr>
        <p:spPr>
          <a:xfrm>
            <a:off x="2183010" y="6014203"/>
            <a:ext cx="4780237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Testing &amp; Final Evaluation (1 - 2 week)</a:t>
            </a:r>
          </a:p>
        </p:txBody>
      </p:sp>
      <p:sp>
        <p:nvSpPr>
          <p:cNvPr id="160" name="Terminator"/>
          <p:cNvSpPr/>
          <p:nvPr/>
        </p:nvSpPr>
        <p:spPr>
          <a:xfrm>
            <a:off x="12934911" y="7420373"/>
            <a:ext cx="1554659" cy="77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A2A2D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544234"/>
            <a:ext cx="4998602" cy="714101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 0"/>
          <p:cNvSpPr txBox="1"/>
          <p:nvPr/>
        </p:nvSpPr>
        <p:spPr>
          <a:xfrm>
            <a:off x="6169462" y="618173"/>
            <a:ext cx="7777878" cy="120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4800"/>
              </a:lnSpc>
              <a:defRPr sz="38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Beyond Speech Matching – Real-World Applications</a:t>
            </a:r>
          </a:p>
        </p:txBody>
      </p:sp>
      <p:pic>
        <p:nvPicPr>
          <p:cNvPr id="165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462" y="2130504"/>
            <a:ext cx="975718" cy="14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 1"/>
          <p:cNvSpPr txBox="1"/>
          <p:nvPr/>
        </p:nvSpPr>
        <p:spPr>
          <a:xfrm>
            <a:off x="7437834" y="2325647"/>
            <a:ext cx="4546266" cy="29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Automated Speech Screening for Dyslexia</a:t>
            </a:r>
          </a:p>
        </p:txBody>
      </p:sp>
      <p:sp>
        <p:nvSpPr>
          <p:cNvPr id="167" name="Text 2"/>
          <p:cNvSpPr txBox="1"/>
          <p:nvPr/>
        </p:nvSpPr>
        <p:spPr>
          <a:xfrm>
            <a:off x="7437834" y="2747604"/>
            <a:ext cx="6509505" cy="59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Help screen and rehabilitate children with pronunciation and speech disorders. Identify speech deviations with our method.</a:t>
            </a:r>
          </a:p>
        </p:txBody>
      </p:sp>
      <p:pic>
        <p:nvPicPr>
          <p:cNvPr id="168" name="Image 3" descr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9462" y="3567112"/>
            <a:ext cx="975718" cy="14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Text 3"/>
          <p:cNvSpPr txBox="1"/>
          <p:nvPr/>
        </p:nvSpPr>
        <p:spPr>
          <a:xfrm>
            <a:off x="7437834" y="3762256"/>
            <a:ext cx="3232076" cy="29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Multilingual Speech Alignment</a:t>
            </a:r>
          </a:p>
        </p:txBody>
      </p:sp>
      <p:sp>
        <p:nvSpPr>
          <p:cNvPr id="170" name="Text 4"/>
          <p:cNvSpPr txBox="1"/>
          <p:nvPr/>
        </p:nvSpPr>
        <p:spPr>
          <a:xfrm>
            <a:off x="7437834" y="4184212"/>
            <a:ext cx="6509505" cy="59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Expand beyond Hindi &amp; Kannada for better multilingual support. Improved support for various languages and dialects.</a:t>
            </a:r>
          </a:p>
        </p:txBody>
      </p:sp>
      <p:pic>
        <p:nvPicPr>
          <p:cNvPr id="171" name="Image 4" descr="Ima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9462" y="5003720"/>
            <a:ext cx="975718" cy="1436609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Text 5"/>
          <p:cNvSpPr txBox="1"/>
          <p:nvPr/>
        </p:nvSpPr>
        <p:spPr>
          <a:xfrm>
            <a:off x="7437834" y="5198864"/>
            <a:ext cx="3634086" cy="29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Improved Speech Scoring Models</a:t>
            </a:r>
          </a:p>
        </p:txBody>
      </p:sp>
      <p:sp>
        <p:nvSpPr>
          <p:cNvPr id="173" name="Text 6"/>
          <p:cNvSpPr txBox="1"/>
          <p:nvPr/>
        </p:nvSpPr>
        <p:spPr>
          <a:xfrm>
            <a:off x="7437834" y="5620822"/>
            <a:ext cx="6509505" cy="592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Enhance models for education and accessibility. Improve access to resources and learning.</a:t>
            </a:r>
          </a:p>
        </p:txBody>
      </p:sp>
      <p:pic>
        <p:nvPicPr>
          <p:cNvPr id="174" name="Image 5" descr="Ima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462" y="6440328"/>
            <a:ext cx="975718" cy="117098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 7"/>
          <p:cNvSpPr txBox="1"/>
          <p:nvPr/>
        </p:nvSpPr>
        <p:spPr>
          <a:xfrm>
            <a:off x="7437834" y="6635471"/>
            <a:ext cx="3151015" cy="29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9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Integration with ASR systems</a:t>
            </a:r>
          </a:p>
        </p:txBody>
      </p:sp>
      <p:sp>
        <p:nvSpPr>
          <p:cNvPr id="176" name="Text 8"/>
          <p:cNvSpPr txBox="1"/>
          <p:nvPr/>
        </p:nvSpPr>
        <p:spPr>
          <a:xfrm>
            <a:off x="7437834" y="7057429"/>
            <a:ext cx="5420464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z="1500">
                <a:solidFill>
                  <a:srgbClr val="CFD0D8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Enhance ASR accuracy. Support for transcription and validation.</a:t>
            </a:r>
          </a:p>
        </p:txBody>
      </p:sp>
      <p:sp>
        <p:nvSpPr>
          <p:cNvPr id="177" name="Terminator"/>
          <p:cNvSpPr/>
          <p:nvPr/>
        </p:nvSpPr>
        <p:spPr>
          <a:xfrm>
            <a:off x="12923188" y="7420373"/>
            <a:ext cx="1554659" cy="77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A2A2D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 0"/>
          <p:cNvSpPr txBox="1"/>
          <p:nvPr/>
        </p:nvSpPr>
        <p:spPr>
          <a:xfrm>
            <a:off x="793790" y="2802135"/>
            <a:ext cx="4826621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CBCCCE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Group 15 Members</a:t>
            </a:r>
          </a:p>
        </p:txBody>
      </p:sp>
      <p:sp>
        <p:nvSpPr>
          <p:cNvPr id="180" name="Shape 1"/>
          <p:cNvSpPr/>
          <p:nvPr/>
        </p:nvSpPr>
        <p:spPr>
          <a:xfrm>
            <a:off x="793790" y="421969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1" name="Text 2"/>
          <p:cNvSpPr txBox="1"/>
          <p:nvPr/>
        </p:nvSpPr>
        <p:spPr>
          <a:xfrm>
            <a:off x="950770" y="4262199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1</a:t>
            </a:r>
          </a:p>
        </p:txBody>
      </p:sp>
      <p:sp>
        <p:nvSpPr>
          <p:cNvPr id="182" name="Text 3"/>
          <p:cNvSpPr txBox="1"/>
          <p:nvPr/>
        </p:nvSpPr>
        <p:spPr>
          <a:xfrm>
            <a:off x="1530905" y="4219693"/>
            <a:ext cx="2948311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Aditya Raj (241040002)</a:t>
            </a:r>
          </a:p>
        </p:txBody>
      </p:sp>
      <p:sp>
        <p:nvSpPr>
          <p:cNvPr id="183" name="Shape 5"/>
          <p:cNvSpPr/>
          <p:nvPr/>
        </p:nvSpPr>
        <p:spPr>
          <a:xfrm>
            <a:off x="5216962" y="421969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4" name="Text 6"/>
          <p:cNvSpPr txBox="1"/>
          <p:nvPr/>
        </p:nvSpPr>
        <p:spPr>
          <a:xfrm>
            <a:off x="5373942" y="4262199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2</a:t>
            </a:r>
          </a:p>
        </p:txBody>
      </p:sp>
      <p:sp>
        <p:nvSpPr>
          <p:cNvPr id="185" name="Text 7"/>
          <p:cNvSpPr txBox="1"/>
          <p:nvPr/>
        </p:nvSpPr>
        <p:spPr>
          <a:xfrm>
            <a:off x="5954078" y="4219693"/>
            <a:ext cx="3459243" cy="68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Suryansh Singh (241040087)</a:t>
            </a:r>
          </a:p>
        </p:txBody>
      </p:sp>
      <p:sp>
        <p:nvSpPr>
          <p:cNvPr id="186" name="Shape 9"/>
          <p:cNvSpPr/>
          <p:nvPr/>
        </p:nvSpPr>
        <p:spPr>
          <a:xfrm>
            <a:off x="9640133" y="4219693"/>
            <a:ext cx="510303" cy="510303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7" name="Text 10"/>
          <p:cNvSpPr txBox="1"/>
          <p:nvPr/>
        </p:nvSpPr>
        <p:spPr>
          <a:xfrm>
            <a:off x="9797114" y="4262199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3</a:t>
            </a:r>
          </a:p>
        </p:txBody>
      </p:sp>
      <p:sp>
        <p:nvSpPr>
          <p:cNvPr id="188" name="Text 11"/>
          <p:cNvSpPr txBox="1"/>
          <p:nvPr/>
        </p:nvSpPr>
        <p:spPr>
          <a:xfrm>
            <a:off x="10377248" y="4219693"/>
            <a:ext cx="3459243" cy="681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CFD0D8"/>
                </a:solidFill>
                <a:latin typeface="Instrument Sans Semi Bold"/>
                <a:ea typeface="Instrument Sans Semi Bold"/>
                <a:cs typeface="Instrument Sans Semi Bold"/>
                <a:sym typeface="Instrument Sans Semi Bold"/>
              </a:defRPr>
            </a:lvl1pPr>
          </a:lstStyle>
          <a:p>
            <a:r>
              <a:t>Shivansh Maheshwari (210987)</a:t>
            </a:r>
          </a:p>
        </p:txBody>
      </p:sp>
      <p:sp>
        <p:nvSpPr>
          <p:cNvPr id="189" name="Terminator"/>
          <p:cNvSpPr/>
          <p:nvPr/>
        </p:nvSpPr>
        <p:spPr>
          <a:xfrm>
            <a:off x="12923188" y="7420373"/>
            <a:ext cx="1554659" cy="777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2A2A2D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Custom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Suryansh Singh</dc:creator>
  <cp:lastModifiedBy>Suryansh Singh</cp:lastModifiedBy>
  <cp:revision>1</cp:revision>
  <dcterms:modified xsi:type="dcterms:W3CDTF">2025-03-24T08:42:04Z</dcterms:modified>
</cp:coreProperties>
</file>