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6"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10-05-2025</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10-05-2025</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dpi.com/1424-8220/22/19/7682?utm_source=chatgpt.com" TargetMode="External"/><Relationship Id="rId2" Type="http://schemas.openxmlformats.org/officeDocument/2006/relationships/hyperlink" Target="https://www.mdpi.com/1424-8220/19/2/281?utm_source=chatgpt.com" TargetMode="External"/><Relationship Id="rId1" Type="http://schemas.openxmlformats.org/officeDocument/2006/relationships/slideLayout" Target="../slideLayouts/slideLayout2.xml"/><Relationship Id="rId6" Type="http://schemas.openxmlformats.org/officeDocument/2006/relationships/hyperlink" Target="https://arxiv.org/abs/1710.06288?utm_source=chatgpt.com" TargetMode="External"/><Relationship Id="rId5" Type="http://schemas.openxmlformats.org/officeDocument/2006/relationships/hyperlink" Target="https://arxiv.org/abs/2105.05003?utm_source=chatgpt.com" TargetMode="External"/><Relationship Id="rId4" Type="http://schemas.openxmlformats.org/officeDocument/2006/relationships/hyperlink" Target="https://arxiv.org/abs/1907.01294?utm_source=chatgp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Project Presentation (KCS 753)</a:t>
            </a:r>
            <a:br>
              <a:rPr lang="en-IN" sz="4900" dirty="0"/>
            </a:br>
            <a:r>
              <a:rPr lang="en-IN" sz="4900" dirty="0"/>
              <a:t>Road Lane Line Detection</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9144000" cy="2291686"/>
          </a:xfrm>
        </p:spPr>
        <p:txBody>
          <a:bodyPr>
            <a:normAutofit/>
          </a:bodyPr>
          <a:lstStyle/>
          <a:p>
            <a:r>
              <a:rPr lang="en-IN" sz="1800" b="1" dirty="0"/>
              <a:t>Guide Name:  </a:t>
            </a:r>
            <a:r>
              <a:rPr lang="en-IN" sz="1800" dirty="0"/>
              <a:t>Mr. Vivek Kumar Sharma</a:t>
            </a:r>
          </a:p>
          <a:p>
            <a:r>
              <a:rPr lang="en-IN" sz="1800" b="1" dirty="0"/>
              <a:t>Project Members Name with Roll Number &amp; Section</a:t>
            </a:r>
          </a:p>
          <a:p>
            <a:r>
              <a:rPr lang="en-IN" sz="1800" dirty="0"/>
              <a:t>1.Swati Mishra (2100290120173) </a:t>
            </a:r>
          </a:p>
          <a:p>
            <a:r>
              <a:rPr lang="en-IN" sz="1800" dirty="0"/>
              <a:t>2.Swapna Gupta (2100290120172)</a:t>
            </a:r>
          </a:p>
          <a:p>
            <a:r>
              <a:rPr lang="en-IN" sz="1800" dirty="0"/>
              <a:t>3.Suryansh Mishra (2100290120171)</a:t>
            </a:r>
          </a:p>
          <a:p>
            <a:r>
              <a:rPr lang="en-IN" sz="1800" dirty="0"/>
              <a:t>4.Shivangi Singhal (2100290120158)</a:t>
            </a:r>
          </a:p>
          <a:p>
            <a:endParaRPr lang="en-IN" dirty="0"/>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811876" y="348500"/>
            <a:ext cx="10515600" cy="1325563"/>
          </a:xfrm>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Completed 100%.</a:t>
            </a:r>
          </a:p>
          <a:p>
            <a:endParaRPr lang="en-IN" dirty="0"/>
          </a:p>
        </p:txBody>
      </p:sp>
      <p:pic>
        <p:nvPicPr>
          <p:cNvPr id="5" name="Picture 4">
            <a:extLst>
              <a:ext uri="{FF2B5EF4-FFF2-40B4-BE49-F238E27FC236}">
                <a16:creationId xmlns:a16="http://schemas.microsoft.com/office/drawing/2014/main" id="{F8F904D1-C9D8-911D-F096-DFCA696D73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1876" y="2414270"/>
            <a:ext cx="5126990" cy="2791460"/>
          </a:xfrm>
          <a:prstGeom prst="rect">
            <a:avLst/>
          </a:prstGeom>
        </p:spPr>
      </p:pic>
      <p:pic>
        <p:nvPicPr>
          <p:cNvPr id="6" name="Picture 5">
            <a:extLst>
              <a:ext uri="{FF2B5EF4-FFF2-40B4-BE49-F238E27FC236}">
                <a16:creationId xmlns:a16="http://schemas.microsoft.com/office/drawing/2014/main" id="{B0B6A22B-F6AB-4807-667B-792432481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14271"/>
            <a:ext cx="4887686" cy="2749254"/>
          </a:xfrm>
          <a:prstGeom prst="rect">
            <a:avLst/>
          </a:prstGeom>
        </p:spPr>
      </p:pic>
      <p:sp>
        <p:nvSpPr>
          <p:cNvPr id="7" name="TextBox 6">
            <a:extLst>
              <a:ext uri="{FF2B5EF4-FFF2-40B4-BE49-F238E27FC236}">
                <a16:creationId xmlns:a16="http://schemas.microsoft.com/office/drawing/2014/main" id="{FC9227B6-E9E7-DC73-949A-599C2BCFAA61}"/>
              </a:ext>
            </a:extLst>
          </p:cNvPr>
          <p:cNvSpPr txBox="1"/>
          <p:nvPr/>
        </p:nvSpPr>
        <p:spPr>
          <a:xfrm>
            <a:off x="6172200" y="5315087"/>
            <a:ext cx="2460930" cy="646331"/>
          </a:xfrm>
          <a:prstGeom prst="rect">
            <a:avLst/>
          </a:prstGeom>
          <a:noFill/>
        </p:spPr>
        <p:txBody>
          <a:bodyPr wrap="none" rtlCol="0">
            <a:spAutoFit/>
          </a:bodyPr>
          <a:lstStyle/>
          <a:p>
            <a:r>
              <a:rPr lang="en-IN" sz="1800" b="1" dirty="0">
                <a:effectLst/>
                <a:latin typeface="Times New Roman" panose="02020603050405020304" pitchFamily="18" charset="0"/>
                <a:ea typeface="Times New Roman" panose="02020603050405020304" pitchFamily="18" charset="0"/>
              </a:rPr>
              <a:t>Fig. 2</a:t>
            </a:r>
            <a:r>
              <a:rPr lang="en-IN" sz="1800" dirty="0">
                <a:effectLst/>
                <a:latin typeface="Times New Roman" panose="02020603050405020304" pitchFamily="18" charset="0"/>
                <a:ea typeface="Times New Roman" panose="02020603050405020304" pitchFamily="18" charset="0"/>
              </a:rPr>
              <a:t>: Gray scale image</a:t>
            </a:r>
          </a:p>
          <a:p>
            <a:endParaRPr lang="en-IN" dirty="0"/>
          </a:p>
        </p:txBody>
      </p:sp>
      <p:sp>
        <p:nvSpPr>
          <p:cNvPr id="8" name="TextBox 7">
            <a:extLst>
              <a:ext uri="{FF2B5EF4-FFF2-40B4-BE49-F238E27FC236}">
                <a16:creationId xmlns:a16="http://schemas.microsoft.com/office/drawing/2014/main" id="{A2D71D70-804B-DDFB-EC4F-C9A0605ACBBB}"/>
              </a:ext>
            </a:extLst>
          </p:cNvPr>
          <p:cNvSpPr txBox="1"/>
          <p:nvPr/>
        </p:nvSpPr>
        <p:spPr>
          <a:xfrm>
            <a:off x="838200" y="5315087"/>
            <a:ext cx="4025461" cy="646331"/>
          </a:xfrm>
          <a:prstGeom prst="rect">
            <a:avLst/>
          </a:prstGeom>
          <a:noFill/>
        </p:spPr>
        <p:txBody>
          <a:bodyPr wrap="none" rtlCol="0">
            <a:spAutoFit/>
          </a:bodyPr>
          <a:lstStyle/>
          <a:p>
            <a:r>
              <a:rPr lang="en-IN" sz="1800" b="1" dirty="0">
                <a:effectLst/>
                <a:latin typeface="Times New Roman" panose="02020603050405020304" pitchFamily="18" charset="0"/>
                <a:ea typeface="Times New Roman" panose="02020603050405020304" pitchFamily="18" charset="0"/>
              </a:rPr>
              <a:t>Fig. 1</a:t>
            </a:r>
            <a:r>
              <a:rPr lang="en-IN" sz="1800" dirty="0">
                <a:effectLst/>
                <a:latin typeface="Times New Roman" panose="02020603050405020304" pitchFamily="18" charset="0"/>
                <a:ea typeface="Times New Roman" panose="02020603050405020304" pitchFamily="18" charset="0"/>
              </a:rPr>
              <a:t>: Real time road lane line detection </a:t>
            </a:r>
          </a:p>
          <a:p>
            <a:endParaRPr lang="en-IN" dirty="0"/>
          </a:p>
        </p:txBody>
      </p:sp>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T. M. Hoang, P. H. Nguyen, N. Q. Truong, Y. W. Lee, and K. R. Park, “Deep </a:t>
            </a:r>
            <a:r>
              <a:rPr lang="en-IN" sz="1800" spc="-15" dirty="0" err="1">
                <a:effectLst/>
                <a:latin typeface="Times New Roman" panose="02020603050405020304" pitchFamily="18" charset="0"/>
                <a:ea typeface="Times New Roman" panose="02020603050405020304" pitchFamily="18" charset="0"/>
              </a:rPr>
              <a:t>RetinaNet</a:t>
            </a:r>
            <a:r>
              <a:rPr lang="en-IN" sz="1800" spc="-15" dirty="0">
                <a:effectLst/>
                <a:latin typeface="Times New Roman" panose="02020603050405020304" pitchFamily="18" charset="0"/>
                <a:ea typeface="Times New Roman" panose="02020603050405020304" pitchFamily="18" charset="0"/>
              </a:rPr>
              <a:t>-Based Detection and Classification of Road Markings by Visible Light Camera Sensors,” </a:t>
            </a:r>
            <a:r>
              <a:rPr lang="en-IN" sz="1800" i="1" spc="-15" dirty="0">
                <a:effectLst/>
                <a:latin typeface="Times New Roman" panose="02020603050405020304" pitchFamily="18" charset="0"/>
                <a:ea typeface="Times New Roman" panose="02020603050405020304" pitchFamily="18" charset="0"/>
              </a:rPr>
              <a:t>Sensors</a:t>
            </a:r>
            <a:r>
              <a:rPr lang="en-IN" sz="1800" spc="-15" dirty="0">
                <a:effectLst/>
                <a:latin typeface="Times New Roman" panose="02020603050405020304" pitchFamily="18" charset="0"/>
                <a:ea typeface="Times New Roman" panose="02020603050405020304" pitchFamily="18" charset="0"/>
              </a:rPr>
              <a:t>, vol. 19, no. 2, p. 281, 2019.</a:t>
            </a:r>
            <a:r>
              <a:rPr lang="en-IN" sz="1800" u="sng" spc="-15" dirty="0">
                <a:solidFill>
                  <a:srgbClr val="0000FF"/>
                </a:solidFill>
                <a:effectLst/>
                <a:latin typeface="Times New Roman" panose="02020603050405020304" pitchFamily="18" charset="0"/>
                <a:ea typeface="Times New Roman" panose="02020603050405020304" pitchFamily="18" charset="0"/>
                <a:hlinkClick r:id="rId2"/>
              </a:rPr>
              <a:t>MDPI</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A. A. Mamun, E. P. Ping, J. </a:t>
            </a:r>
            <a:r>
              <a:rPr lang="en-IN" sz="1800" spc="-15" dirty="0" err="1">
                <a:effectLst/>
                <a:latin typeface="Times New Roman" panose="02020603050405020304" pitchFamily="18" charset="0"/>
                <a:ea typeface="Times New Roman" panose="02020603050405020304" pitchFamily="18" charset="0"/>
              </a:rPr>
              <a:t>Hossen</a:t>
            </a:r>
            <a:r>
              <a:rPr lang="en-IN" sz="1800" spc="-15" dirty="0">
                <a:effectLst/>
                <a:latin typeface="Times New Roman" panose="02020603050405020304" pitchFamily="18" charset="0"/>
                <a:ea typeface="Times New Roman" panose="02020603050405020304" pitchFamily="18" charset="0"/>
              </a:rPr>
              <a:t>, A. </a:t>
            </a:r>
            <a:r>
              <a:rPr lang="en-IN" sz="1800" spc="-15" dirty="0" err="1">
                <a:effectLst/>
                <a:latin typeface="Times New Roman" panose="02020603050405020304" pitchFamily="18" charset="0"/>
                <a:ea typeface="Times New Roman" panose="02020603050405020304" pitchFamily="18" charset="0"/>
              </a:rPr>
              <a:t>Tahabilder</a:t>
            </a:r>
            <a:r>
              <a:rPr lang="en-IN" sz="1800" spc="-15" dirty="0">
                <a:effectLst/>
                <a:latin typeface="Times New Roman" panose="02020603050405020304" pitchFamily="18" charset="0"/>
                <a:ea typeface="Times New Roman" panose="02020603050405020304" pitchFamily="18" charset="0"/>
              </a:rPr>
              <a:t>, and B. Jahan, “A Comprehensive Review on Lane Marking Detection Using Deep Neural Networks,” </a:t>
            </a:r>
            <a:r>
              <a:rPr lang="en-IN" sz="1800" i="1" spc="-15" dirty="0">
                <a:effectLst/>
                <a:latin typeface="Times New Roman" panose="02020603050405020304" pitchFamily="18" charset="0"/>
                <a:ea typeface="Times New Roman" panose="02020603050405020304" pitchFamily="18" charset="0"/>
              </a:rPr>
              <a:t>Sensors</a:t>
            </a:r>
            <a:r>
              <a:rPr lang="en-IN" sz="1800" spc="-15" dirty="0">
                <a:effectLst/>
                <a:latin typeface="Times New Roman" panose="02020603050405020304" pitchFamily="18" charset="0"/>
                <a:ea typeface="Times New Roman" panose="02020603050405020304" pitchFamily="18" charset="0"/>
              </a:rPr>
              <a:t>, vol. 22, no. 19, p. 7682, 2022.</a:t>
            </a:r>
            <a:r>
              <a:rPr lang="en-IN" sz="1800" u="sng" spc="-15" dirty="0">
                <a:solidFill>
                  <a:srgbClr val="0000FF"/>
                </a:solidFill>
                <a:effectLst/>
                <a:latin typeface="Times New Roman" panose="02020603050405020304" pitchFamily="18" charset="0"/>
                <a:ea typeface="Times New Roman" panose="02020603050405020304" pitchFamily="18" charset="0"/>
                <a:hlinkClick r:id="rId3"/>
              </a:rPr>
              <a:t>MDPI</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F. </a:t>
            </a:r>
            <a:r>
              <a:rPr lang="en-IN" sz="1800" spc="-15" dirty="0" err="1">
                <a:effectLst/>
                <a:latin typeface="Times New Roman" panose="02020603050405020304" pitchFamily="18" charset="0"/>
                <a:ea typeface="Times New Roman" panose="02020603050405020304" pitchFamily="18" charset="0"/>
              </a:rPr>
              <a:t>Pizzati</a:t>
            </a:r>
            <a:r>
              <a:rPr lang="en-IN" sz="1800" spc="-15" dirty="0">
                <a:effectLst/>
                <a:latin typeface="Times New Roman" panose="02020603050405020304" pitchFamily="18" charset="0"/>
                <a:ea typeface="Times New Roman" panose="02020603050405020304" pitchFamily="18" charset="0"/>
              </a:rPr>
              <a:t>, M. </a:t>
            </a:r>
            <a:r>
              <a:rPr lang="en-IN" sz="1800" spc="-15" dirty="0" err="1">
                <a:effectLst/>
                <a:latin typeface="Times New Roman" panose="02020603050405020304" pitchFamily="18" charset="0"/>
                <a:ea typeface="Times New Roman" panose="02020603050405020304" pitchFamily="18" charset="0"/>
              </a:rPr>
              <a:t>Allodi</a:t>
            </a:r>
            <a:r>
              <a:rPr lang="en-IN" sz="1800" spc="-15" dirty="0">
                <a:effectLst/>
                <a:latin typeface="Times New Roman" panose="02020603050405020304" pitchFamily="18" charset="0"/>
                <a:ea typeface="Times New Roman" panose="02020603050405020304" pitchFamily="18" charset="0"/>
              </a:rPr>
              <a:t>, A. Barrera, and F. García, “Lane Detection and Classification using Cascaded CNNs,” </a:t>
            </a:r>
            <a:r>
              <a:rPr lang="en-IN" sz="1800" i="1" spc="-15" dirty="0" err="1">
                <a:effectLst/>
                <a:latin typeface="Times New Roman" panose="02020603050405020304" pitchFamily="18" charset="0"/>
                <a:ea typeface="Times New Roman" panose="02020603050405020304" pitchFamily="18" charset="0"/>
              </a:rPr>
              <a:t>arXiv</a:t>
            </a:r>
            <a:r>
              <a:rPr lang="en-IN" sz="1800" i="1" spc="-15" dirty="0">
                <a:effectLst/>
                <a:latin typeface="Times New Roman" panose="02020603050405020304" pitchFamily="18" charset="0"/>
                <a:ea typeface="Times New Roman" panose="02020603050405020304" pitchFamily="18" charset="0"/>
              </a:rPr>
              <a:t> preprint arXiv:1907.01294</a:t>
            </a:r>
            <a:r>
              <a:rPr lang="en-IN" sz="1800" spc="-15" dirty="0">
                <a:effectLst/>
                <a:latin typeface="Times New Roman" panose="02020603050405020304" pitchFamily="18" charset="0"/>
                <a:ea typeface="Times New Roman" panose="02020603050405020304" pitchFamily="18" charset="0"/>
              </a:rPr>
              <a:t>, 2019.</a:t>
            </a:r>
            <a:r>
              <a:rPr lang="en-IN" sz="1800" u="sng" spc="-15" dirty="0">
                <a:solidFill>
                  <a:srgbClr val="0000FF"/>
                </a:solidFill>
                <a:effectLst/>
                <a:latin typeface="Times New Roman" panose="02020603050405020304" pitchFamily="18" charset="0"/>
                <a:ea typeface="Times New Roman" panose="02020603050405020304" pitchFamily="18" charset="0"/>
                <a:hlinkClick r:id="rId4"/>
              </a:rPr>
              <a:t>arXiv</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L. Liu, X. Chen, S. Zhu, and P. Tan, “</a:t>
            </a:r>
            <a:r>
              <a:rPr lang="en-IN" sz="1800" spc="-15" dirty="0" err="1">
                <a:effectLst/>
                <a:latin typeface="Times New Roman" panose="02020603050405020304" pitchFamily="18" charset="0"/>
                <a:ea typeface="Times New Roman" panose="02020603050405020304" pitchFamily="18" charset="0"/>
              </a:rPr>
              <a:t>CondLaneNet</a:t>
            </a:r>
            <a:r>
              <a:rPr lang="en-IN" sz="1800" spc="-15" dirty="0">
                <a:effectLst/>
                <a:latin typeface="Times New Roman" panose="02020603050405020304" pitchFamily="18" charset="0"/>
                <a:ea typeface="Times New Roman" panose="02020603050405020304" pitchFamily="18" charset="0"/>
              </a:rPr>
              <a:t>: a Top-to-down Lane Detection Framework Based on Conditional Convolution,” </a:t>
            </a:r>
            <a:r>
              <a:rPr lang="en-IN" sz="1800" i="1" spc="-15" dirty="0" err="1">
                <a:effectLst/>
                <a:latin typeface="Times New Roman" panose="02020603050405020304" pitchFamily="18" charset="0"/>
                <a:ea typeface="Times New Roman" panose="02020603050405020304" pitchFamily="18" charset="0"/>
              </a:rPr>
              <a:t>arXiv</a:t>
            </a:r>
            <a:r>
              <a:rPr lang="en-IN" sz="1800" i="1" spc="-15" dirty="0">
                <a:effectLst/>
                <a:latin typeface="Times New Roman" panose="02020603050405020304" pitchFamily="18" charset="0"/>
                <a:ea typeface="Times New Roman" panose="02020603050405020304" pitchFamily="18" charset="0"/>
              </a:rPr>
              <a:t> preprint arXiv:2105.05003</a:t>
            </a:r>
            <a:r>
              <a:rPr lang="en-IN" sz="1800" spc="-15" dirty="0">
                <a:effectLst/>
                <a:latin typeface="Times New Roman" panose="02020603050405020304" pitchFamily="18" charset="0"/>
                <a:ea typeface="Times New Roman" panose="02020603050405020304" pitchFamily="18" charset="0"/>
              </a:rPr>
              <a:t>, 2021.</a:t>
            </a:r>
            <a:r>
              <a:rPr lang="en-IN" sz="1800" u="sng" spc="-15" dirty="0">
                <a:solidFill>
                  <a:srgbClr val="0000FF"/>
                </a:solidFill>
                <a:effectLst/>
                <a:latin typeface="Times New Roman" panose="02020603050405020304" pitchFamily="18" charset="0"/>
                <a:ea typeface="Times New Roman" panose="02020603050405020304" pitchFamily="18" charset="0"/>
                <a:hlinkClick r:id="rId5"/>
              </a:rPr>
              <a:t>arXiv</a:t>
            </a:r>
            <a:endParaRPr lang="en-IN" sz="1800" spc="-15" dirty="0">
              <a:effectLst/>
              <a:latin typeface="Times New Roman" panose="02020603050405020304" pitchFamily="18" charset="0"/>
              <a:ea typeface="Times New Roman" panose="02020603050405020304" pitchFamily="18" charset="0"/>
            </a:endParaRPr>
          </a:p>
          <a:p>
            <a:pPr marL="342900" lvl="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S. Lee et al., “</a:t>
            </a:r>
            <a:r>
              <a:rPr lang="en-IN" sz="1800" spc="-15" dirty="0" err="1">
                <a:effectLst/>
                <a:latin typeface="Times New Roman" panose="02020603050405020304" pitchFamily="18" charset="0"/>
                <a:ea typeface="Times New Roman" panose="02020603050405020304" pitchFamily="18" charset="0"/>
              </a:rPr>
              <a:t>VPGNet</a:t>
            </a:r>
            <a:r>
              <a:rPr lang="en-IN" sz="1800" spc="-15" dirty="0">
                <a:effectLst/>
                <a:latin typeface="Times New Roman" panose="02020603050405020304" pitchFamily="18" charset="0"/>
                <a:ea typeface="Times New Roman" panose="02020603050405020304" pitchFamily="18" charset="0"/>
              </a:rPr>
              <a:t>: Vanishing Point Guided Network for Lane and Road Marking Detection and Recognition,” </a:t>
            </a:r>
            <a:r>
              <a:rPr lang="en-IN" sz="1800" i="1" spc="-15" dirty="0" err="1">
                <a:effectLst/>
                <a:latin typeface="Times New Roman" panose="02020603050405020304" pitchFamily="18" charset="0"/>
                <a:ea typeface="Times New Roman" panose="02020603050405020304" pitchFamily="18" charset="0"/>
              </a:rPr>
              <a:t>arXiv</a:t>
            </a:r>
            <a:r>
              <a:rPr lang="en-IN" sz="1800" i="1" spc="-15" dirty="0">
                <a:effectLst/>
                <a:latin typeface="Times New Roman" panose="02020603050405020304" pitchFamily="18" charset="0"/>
                <a:ea typeface="Times New Roman" panose="02020603050405020304" pitchFamily="18" charset="0"/>
              </a:rPr>
              <a:t> preprint arXiv:1710.06288</a:t>
            </a:r>
            <a:r>
              <a:rPr lang="en-IN" sz="1800" spc="-15" dirty="0">
                <a:effectLst/>
                <a:latin typeface="Times New Roman" panose="02020603050405020304" pitchFamily="18" charset="0"/>
                <a:ea typeface="Times New Roman" panose="02020603050405020304" pitchFamily="18" charset="0"/>
              </a:rPr>
              <a:t>, 2017.</a:t>
            </a:r>
            <a:r>
              <a:rPr lang="en-IN" sz="1800" u="sng" spc="-15" dirty="0">
                <a:solidFill>
                  <a:srgbClr val="0000FF"/>
                </a:solidFill>
                <a:effectLst/>
                <a:latin typeface="Times New Roman" panose="02020603050405020304" pitchFamily="18" charset="0"/>
                <a:ea typeface="Times New Roman" panose="02020603050405020304" pitchFamily="18" charset="0"/>
                <a:hlinkClick r:id="rId6"/>
              </a:rPr>
              <a:t>arXiv+1MDPI+1</a:t>
            </a:r>
            <a:endParaRPr lang="en-IN" sz="1800" u="sng" spc="-15" dirty="0">
              <a:solidFill>
                <a:srgbClr val="0000FF"/>
              </a:solidFill>
              <a:effectLst/>
              <a:latin typeface="Times New Roman" panose="02020603050405020304" pitchFamily="18" charset="0"/>
              <a:ea typeface="Times New Roman" panose="02020603050405020304" pitchFamily="18" charset="0"/>
            </a:endParaRPr>
          </a:p>
          <a:p>
            <a:pPr marL="342900" indent="-342900">
              <a:spcBef>
                <a:spcPts val="1200"/>
              </a:spcBef>
              <a:spcAft>
                <a:spcPts val="1200"/>
              </a:spcAft>
              <a:buSzPts val="1100"/>
              <a:buFont typeface="Times New Roman" panose="02020603050405020304" pitchFamily="18" charset="0"/>
              <a:buAutoNum type="arabicPeriod"/>
              <a:tabLst>
                <a:tab pos="320675" algn="l"/>
              </a:tabLst>
            </a:pPr>
            <a:r>
              <a:rPr lang="en-IN" sz="1800" spc="-15" dirty="0">
                <a:effectLst/>
                <a:latin typeface="Times New Roman" panose="02020603050405020304" pitchFamily="18" charset="0"/>
                <a:ea typeface="Times New Roman" panose="02020603050405020304" pitchFamily="18" charset="0"/>
              </a:rPr>
              <a:t>T. Arnall, “Robot Readable World,” </a:t>
            </a:r>
            <a:r>
              <a:rPr lang="en-IN" sz="1800" i="1" spc="-15" dirty="0">
                <a:effectLst/>
                <a:latin typeface="Times New Roman" panose="02020603050405020304" pitchFamily="18" charset="0"/>
                <a:ea typeface="Times New Roman" panose="02020603050405020304" pitchFamily="18" charset="0"/>
              </a:rPr>
              <a:t>Wired</a:t>
            </a:r>
            <a:r>
              <a:rPr lang="en-IN" sz="1800" spc="-15" dirty="0">
                <a:effectLst/>
                <a:latin typeface="Times New Roman" panose="02020603050405020304" pitchFamily="18" charset="0"/>
                <a:ea typeface="Times New Roman" panose="02020603050405020304" pitchFamily="18" charset="0"/>
              </a:rPr>
              <a:t>, 2012.</a:t>
            </a:r>
          </a:p>
          <a:p>
            <a:pPr marL="342900" lvl="0" indent="-342900">
              <a:spcBef>
                <a:spcPts val="1200"/>
              </a:spcBef>
              <a:spcAft>
                <a:spcPts val="1200"/>
              </a:spcAft>
              <a:buSzPts val="1100"/>
              <a:buFont typeface="Times New Roman" panose="02020603050405020304" pitchFamily="18" charset="0"/>
              <a:buAutoNum type="arabicPeriod"/>
              <a:tabLst>
                <a:tab pos="320675" algn="l"/>
              </a:tabLst>
            </a:pPr>
            <a:endParaRPr lang="en-IN" sz="1800" spc="-1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r>
              <a:rPr lang="en-US" dirty="0"/>
              <a:t>In modern transportation systems, driver assistance and autonomous vehicles require reliable identification of road lane lines to maintain safe and accurate lane positioning. Manual driving often suffers from human error due to fatigue or poor visibility. </a:t>
            </a:r>
            <a:r>
              <a:rPr lang="en-US" b="1" dirty="0"/>
              <a:t>The challenge is to develop a system that can detect lane lines from images or video streams in real time, regardless of noise, shadows, and lighting conditions.</a:t>
            </a:r>
            <a:endParaRPr lang="en-IN" b="1"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lnSpcReduction="10000"/>
          </a:bodyPr>
          <a:lstStyle/>
          <a:p>
            <a:r>
              <a:rPr lang="en-US" dirty="0"/>
              <a:t>To implement a system that detects road lane lines from both images and videos using computer vision techniques.</a:t>
            </a:r>
          </a:p>
          <a:p>
            <a:r>
              <a:rPr lang="en-US" dirty="0"/>
              <a:t>To enhance visibility of lane lines using color filtering and edge detection.</a:t>
            </a:r>
          </a:p>
          <a:p>
            <a:r>
              <a:rPr lang="en-US" dirty="0"/>
              <a:t>To apply Region of Interest (ROI) masking to ignore irrelevant parts of the frame.</a:t>
            </a:r>
          </a:p>
          <a:p>
            <a:r>
              <a:rPr lang="en-US" dirty="0"/>
              <a:t>To use the Hough Line Transform to detect and draw straight lines representing road lanes.</a:t>
            </a:r>
          </a:p>
          <a:p>
            <a:r>
              <a:rPr lang="en-US" dirty="0"/>
              <a:t>To visualize the detected lines over the original input for better interpretability.</a:t>
            </a:r>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r>
              <a:rPr lang="en-IN" b="1" dirty="0"/>
              <a:t>Programming Language:</a:t>
            </a:r>
            <a:r>
              <a:rPr lang="en-IN" dirty="0"/>
              <a:t> Python</a:t>
            </a:r>
          </a:p>
          <a:p>
            <a:r>
              <a:rPr lang="en-IN" b="1" dirty="0"/>
              <a:t>Libraries &amp; Frameworks:</a:t>
            </a:r>
            <a:r>
              <a:rPr lang="en-IN" dirty="0"/>
              <a:t> OpenCV, NumPy, Matplotlib.</a:t>
            </a:r>
          </a:p>
          <a:p>
            <a:r>
              <a:rPr lang="en-IN" b="1" dirty="0"/>
              <a:t>Techniques: </a:t>
            </a:r>
            <a:r>
              <a:rPr lang="en-IN" dirty="0"/>
              <a:t>Gaussian Blurring</a:t>
            </a:r>
            <a:r>
              <a:rPr lang="en-IN" b="1" dirty="0"/>
              <a:t>,</a:t>
            </a:r>
            <a:r>
              <a:rPr lang="en-IN" dirty="0"/>
              <a:t> HSV Filtering, Canny Edge Detection, Hough Line Transform.</a:t>
            </a:r>
          </a:p>
          <a:p>
            <a:r>
              <a:rPr lang="en-IN" b="1" dirty="0"/>
              <a:t>Input Formats: </a:t>
            </a:r>
            <a:r>
              <a:rPr lang="en-IN" dirty="0"/>
              <a:t>Static image, Video file. </a:t>
            </a:r>
            <a:endParaRPr lang="en-IN" b="1" dirty="0"/>
          </a:p>
          <a:p>
            <a:endParaRPr lang="en-IN" dirty="0"/>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fontScale="92500" lnSpcReduction="10000"/>
          </a:bodyPr>
          <a:lstStyle/>
          <a:p>
            <a:r>
              <a:rPr lang="en-US" b="1" dirty="0"/>
              <a:t>Paper Title: </a:t>
            </a:r>
            <a:r>
              <a:rPr lang="en-US" b="1" i="1" dirty="0"/>
              <a:t>Lane Detection and Tracking for Driver Assistance: A Review</a:t>
            </a:r>
            <a:endParaRPr lang="en-US" b="1" dirty="0"/>
          </a:p>
          <a:p>
            <a:r>
              <a:rPr lang="en-US" b="1" dirty="0"/>
              <a:t>Author(s):</a:t>
            </a:r>
            <a:r>
              <a:rPr lang="en-US" dirty="0"/>
              <a:t> Y. Wang, E. K. Teoh, D. Shen</a:t>
            </a:r>
            <a:br>
              <a:rPr lang="en-US" dirty="0"/>
            </a:br>
            <a:r>
              <a:rPr lang="en-US" b="1" dirty="0"/>
              <a:t>Journal Name:</a:t>
            </a:r>
            <a:r>
              <a:rPr lang="en-US" dirty="0"/>
              <a:t> </a:t>
            </a:r>
            <a:r>
              <a:rPr lang="en-US" i="1" dirty="0"/>
              <a:t>IEE Proceedings - Intelligent Transport Systems</a:t>
            </a:r>
            <a:br>
              <a:rPr lang="en-US" dirty="0"/>
            </a:br>
            <a:r>
              <a:rPr lang="en-US" b="1" dirty="0"/>
              <a:t>Year of Publishing:</a:t>
            </a:r>
            <a:r>
              <a:rPr lang="en-US" dirty="0"/>
              <a:t> 2004</a:t>
            </a:r>
            <a:br>
              <a:rPr lang="en-US" dirty="0"/>
            </a:br>
            <a:r>
              <a:rPr lang="en-US" b="1" dirty="0"/>
              <a:t>Summary:</a:t>
            </a:r>
            <a:br>
              <a:rPr lang="en-US" dirty="0"/>
            </a:br>
            <a:r>
              <a:rPr lang="en-US" dirty="0"/>
              <a:t>This paper presents a comprehensive review of lane detection and tracking algorithms used in driver assistance systems. It highlights various techniques including edge detection, Hough Transform, and model fitting. The authors also discuss challenges like occlusions, shadows, and variable lighting. The paper strongly supports the use of Canny edge detection combined with Hough Transform, which aligns with the approach used in this project.</a:t>
            </a:r>
          </a:p>
          <a:p>
            <a:endParaRPr lang="en-IN"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D48E-1913-10E2-C233-BD8F91A3A7C7}"/>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EB1663D1-17A7-A721-B17E-80AC7AA1CF73}"/>
              </a:ext>
            </a:extLst>
          </p:cNvPr>
          <p:cNvSpPr>
            <a:spLocks noGrp="1"/>
          </p:cNvSpPr>
          <p:nvPr>
            <p:ph idx="1"/>
          </p:nvPr>
        </p:nvSpPr>
        <p:spPr/>
        <p:txBody>
          <a:bodyPr>
            <a:normAutofit lnSpcReduction="10000"/>
          </a:bodyPr>
          <a:lstStyle/>
          <a:p>
            <a:r>
              <a:rPr lang="en-US" b="1" dirty="0"/>
              <a:t>Paper Title: </a:t>
            </a:r>
            <a:r>
              <a:rPr lang="en-US" b="1" i="1" dirty="0"/>
              <a:t>Real-Time Lane Detection and Tracking System Based on a Single Camera</a:t>
            </a:r>
            <a:endParaRPr lang="en-US" b="1" dirty="0"/>
          </a:p>
          <a:p>
            <a:r>
              <a:rPr lang="en-US" b="1" dirty="0"/>
              <a:t>Author(s):</a:t>
            </a:r>
            <a:r>
              <a:rPr lang="en-US" dirty="0"/>
              <a:t> Y. Jung, Y. Cho, and H. Myung</a:t>
            </a:r>
            <a:br>
              <a:rPr lang="en-US" dirty="0"/>
            </a:br>
            <a:r>
              <a:rPr lang="en-US" b="1" dirty="0"/>
              <a:t>Journal Name:</a:t>
            </a:r>
            <a:r>
              <a:rPr lang="en-US" dirty="0"/>
              <a:t> </a:t>
            </a:r>
            <a:r>
              <a:rPr lang="en-US" i="1" dirty="0"/>
              <a:t>Sensors (MDPI)</a:t>
            </a:r>
            <a:br>
              <a:rPr lang="en-US" dirty="0"/>
            </a:br>
            <a:r>
              <a:rPr lang="en-US" b="1" dirty="0"/>
              <a:t>Year of Publishing:</a:t>
            </a:r>
            <a:r>
              <a:rPr lang="en-US" dirty="0"/>
              <a:t> 2013</a:t>
            </a:r>
            <a:br>
              <a:rPr lang="en-US" dirty="0"/>
            </a:br>
            <a:r>
              <a:rPr lang="en-US" b="1" dirty="0"/>
              <a:t>Summary:</a:t>
            </a:r>
            <a:br>
              <a:rPr lang="en-US" dirty="0"/>
            </a:br>
            <a:r>
              <a:rPr lang="en-US" dirty="0"/>
              <a:t>This paper proposes a real-time lane detection system using a single camera and standard computer vision techniques. It uses grayscale conversion, Gaussian filtering, edge detection, and the Hough Transform. The authors address real-time constraints and accuracy challenges. Their approach influenced our system’s pipeline structure, especially the ROI masking and Hough Line detection.</a:t>
            </a:r>
          </a:p>
          <a:p>
            <a:endParaRPr lang="en-IN" dirty="0"/>
          </a:p>
        </p:txBody>
      </p:sp>
    </p:spTree>
    <p:extLst>
      <p:ext uri="{BB962C8B-B14F-4D97-AF65-F5344CB8AC3E}">
        <p14:creationId xmlns:p14="http://schemas.microsoft.com/office/powerpoint/2010/main" val="258009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sp>
        <p:nvSpPr>
          <p:cNvPr id="3" name="Content Placeholder 2">
            <a:extLst>
              <a:ext uri="{FF2B5EF4-FFF2-40B4-BE49-F238E27FC236}">
                <a16:creationId xmlns:a16="http://schemas.microsoft.com/office/drawing/2014/main" id="{E46F2962-0FCA-5EFB-BF51-FD90A8C00BC9}"/>
              </a:ext>
            </a:extLst>
          </p:cNvPr>
          <p:cNvSpPr>
            <a:spLocks noGrp="1"/>
          </p:cNvSpPr>
          <p:nvPr>
            <p:ph idx="1"/>
          </p:nvPr>
        </p:nvSpPr>
        <p:spPr/>
        <p:txBody>
          <a:bodyPr/>
          <a:lstStyle/>
          <a:p>
            <a:r>
              <a:rPr lang="en-IN" dirty="0"/>
              <a:t>Diagram to show the process involved in the project.</a:t>
            </a:r>
          </a:p>
        </p:txBody>
      </p:sp>
      <p:pic>
        <p:nvPicPr>
          <p:cNvPr id="4" name="Picture 3" descr="A diagram of road lane detection">
            <a:extLst>
              <a:ext uri="{FF2B5EF4-FFF2-40B4-BE49-F238E27FC236}">
                <a16:creationId xmlns:a16="http://schemas.microsoft.com/office/drawing/2014/main" id="{0253B220-3FC8-A346-5B7F-E835BFAA5FCF}"/>
              </a:ext>
            </a:extLst>
          </p:cNvPr>
          <p:cNvPicPr>
            <a:picLocks noChangeAspect="1"/>
          </p:cNvPicPr>
          <p:nvPr/>
        </p:nvPicPr>
        <p:blipFill>
          <a:blip r:embed="rId2">
            <a:extLst>
              <a:ext uri="{28A0092B-C50C-407E-A947-70E740481C1C}">
                <a14:useLocalDpi xmlns:a14="http://schemas.microsoft.com/office/drawing/2010/main" val="0"/>
              </a:ext>
            </a:extLst>
          </a:blip>
          <a:srcRect t="7541"/>
          <a:stretch/>
        </p:blipFill>
        <p:spPr>
          <a:xfrm>
            <a:off x="838200" y="1460500"/>
            <a:ext cx="8946444" cy="5032375"/>
          </a:xfrm>
          <a:prstGeom prst="rect">
            <a:avLst/>
          </a:prstGeom>
          <a:ln>
            <a:noFill/>
          </a:ln>
        </p:spPr>
      </p:pic>
    </p:spTree>
    <p:extLst>
      <p:ext uri="{BB962C8B-B14F-4D97-AF65-F5344CB8AC3E}">
        <p14:creationId xmlns:p14="http://schemas.microsoft.com/office/powerpoint/2010/main" val="11167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Submitted.</a:t>
            </a:r>
          </a:p>
        </p:txBody>
      </p:sp>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Submitted.</a:t>
            </a:r>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801</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       Project Presentation (KCS 753) Road Lane Line Detection</vt:lpstr>
      <vt:lpstr>Problem Statement</vt:lpstr>
      <vt:lpstr>Objectives</vt:lpstr>
      <vt:lpstr>Technology Used </vt:lpstr>
      <vt:lpstr>Literature Survey </vt:lpstr>
      <vt:lpstr>Literature Survey</vt:lpstr>
      <vt:lpstr>Workflow Diagram</vt:lpstr>
      <vt:lpstr>Patent Status</vt:lpstr>
      <vt:lpstr>Research Paper Status</vt:lpstr>
      <vt:lpstr>Project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SWATI MISHRA</cp:lastModifiedBy>
  <cp:revision>6</cp:revision>
  <dcterms:created xsi:type="dcterms:W3CDTF">2023-09-23T09:10:50Z</dcterms:created>
  <dcterms:modified xsi:type="dcterms:W3CDTF">2025-05-10T05:45:31Z</dcterms:modified>
</cp:coreProperties>
</file>