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04" r:id="rId6"/>
    <p:sldId id="282" r:id="rId7"/>
    <p:sldId id="323" r:id="rId8"/>
    <p:sldId id="315" r:id="rId9"/>
    <p:sldId id="318" r:id="rId10"/>
    <p:sldId id="319" r:id="rId11"/>
    <p:sldId id="321" r:id="rId12"/>
    <p:sldId id="322" r:id="rId13"/>
    <p:sldId id="324" r:id="rId14"/>
    <p:sldId id="325" r:id="rId15"/>
    <p:sldId id="326" r:id="rId16"/>
    <p:sldId id="328" r:id="rId17"/>
    <p:sldId id="327" r:id="rId18"/>
    <p:sldId id="329" r:id="rId19"/>
    <p:sldId id="330" r:id="rId20"/>
    <p:sldId id="331" r:id="rId21"/>
    <p:sldId id="332" r:id="rId22"/>
    <p:sldId id="333"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BFA50-0E0B-48C4-931A-75A7332DACD7}" v="21" dt="2025-01-04T04:49:23.26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keshri" userId="7b4453de52a2660d" providerId="LiveId" clId="{742BFA50-0E0B-48C4-931A-75A7332DACD7}"/>
    <pc:docChg chg="undo custSel addSld modSld sldOrd">
      <pc:chgData name="Anjali keshri" userId="7b4453de52a2660d" providerId="LiveId" clId="{742BFA50-0E0B-48C4-931A-75A7332DACD7}" dt="2025-01-04T05:28:02.814" v="6429" actId="207"/>
      <pc:docMkLst>
        <pc:docMk/>
      </pc:docMkLst>
      <pc:sldChg chg="modSp mod">
        <pc:chgData name="Anjali keshri" userId="7b4453de52a2660d" providerId="LiveId" clId="{742BFA50-0E0B-48C4-931A-75A7332DACD7}" dt="2025-01-04T03:26:59.187" v="3604" actId="1035"/>
        <pc:sldMkLst>
          <pc:docMk/>
          <pc:sldMk cId="1973173046" sldId="297"/>
        </pc:sldMkLst>
        <pc:spChg chg="mod">
          <ac:chgData name="Anjali keshri" userId="7b4453de52a2660d" providerId="LiveId" clId="{742BFA50-0E0B-48C4-931A-75A7332DACD7}" dt="2025-01-04T03:26:59.187" v="3604" actId="1035"/>
          <ac:spMkLst>
            <pc:docMk/>
            <pc:sldMk cId="1973173046" sldId="297"/>
            <ac:spMk id="2" creationId="{509D22C5-0C9E-B582-A8FE-B45E70A01E7F}"/>
          </ac:spMkLst>
        </pc:spChg>
        <pc:spChg chg="mod">
          <ac:chgData name="Anjali keshri" userId="7b4453de52a2660d" providerId="LiveId" clId="{742BFA50-0E0B-48C4-931A-75A7332DACD7}" dt="2025-01-04T03:26:47.726" v="3586" actId="14100"/>
          <ac:spMkLst>
            <pc:docMk/>
            <pc:sldMk cId="1973173046" sldId="297"/>
            <ac:spMk id="3" creationId="{D8B5CEF2-E667-BBB5-2EA6-C06F93B6DE12}"/>
          </ac:spMkLst>
        </pc:spChg>
      </pc:sldChg>
      <pc:sldChg chg="addSp delSp modSp mod">
        <pc:chgData name="Anjali keshri" userId="7b4453de52a2660d" providerId="LiveId" clId="{742BFA50-0E0B-48C4-931A-75A7332DACD7}" dt="2025-01-04T05:28:02.814" v="6429" actId="207"/>
        <pc:sldMkLst>
          <pc:docMk/>
          <pc:sldMk cId="2498021601" sldId="321"/>
        </pc:sldMkLst>
        <pc:spChg chg="mod">
          <ac:chgData name="Anjali keshri" userId="7b4453de52a2660d" providerId="LiveId" clId="{742BFA50-0E0B-48C4-931A-75A7332DACD7}" dt="2025-01-03T17:15:20.271" v="11" actId="20577"/>
          <ac:spMkLst>
            <pc:docMk/>
            <pc:sldMk cId="2498021601" sldId="321"/>
            <ac:spMk id="3" creationId="{38D62608-F5E4-7EC0-5EF0-4F988DDDEC5B}"/>
          </ac:spMkLst>
        </pc:spChg>
        <pc:spChg chg="add del mod">
          <ac:chgData name="Anjali keshri" userId="7b4453de52a2660d" providerId="LiveId" clId="{742BFA50-0E0B-48C4-931A-75A7332DACD7}" dt="2025-01-03T17:15:32.708" v="14" actId="478"/>
          <ac:spMkLst>
            <pc:docMk/>
            <pc:sldMk cId="2498021601" sldId="321"/>
            <ac:spMk id="5" creationId="{E8AC9E6A-D22B-74A7-DDCF-FC0AA5BBE8CA}"/>
          </ac:spMkLst>
        </pc:spChg>
        <pc:spChg chg="mod">
          <ac:chgData name="Anjali keshri" userId="7b4453de52a2660d" providerId="LiveId" clId="{742BFA50-0E0B-48C4-931A-75A7332DACD7}" dt="2025-01-04T05:28:02.814" v="6429" actId="207"/>
          <ac:spMkLst>
            <pc:docMk/>
            <pc:sldMk cId="2498021601" sldId="321"/>
            <ac:spMk id="12" creationId="{288BD9B8-D6A6-D55A-830D-4D3CC2DC3933}"/>
          </ac:spMkLst>
        </pc:spChg>
        <pc:spChg chg="del mod">
          <ac:chgData name="Anjali keshri" userId="7b4453de52a2660d" providerId="LiveId" clId="{742BFA50-0E0B-48C4-931A-75A7332DACD7}" dt="2025-01-03T17:15:29.429" v="13" actId="478"/>
          <ac:spMkLst>
            <pc:docMk/>
            <pc:sldMk cId="2498021601" sldId="321"/>
            <ac:spMk id="13" creationId="{0853098E-C088-D323-4BF2-987893F262F6}"/>
          </ac:spMkLst>
        </pc:spChg>
      </pc:sldChg>
      <pc:sldChg chg="addSp delSp modSp mod">
        <pc:chgData name="Anjali keshri" userId="7b4453de52a2660d" providerId="LiveId" clId="{742BFA50-0E0B-48C4-931A-75A7332DACD7}" dt="2025-01-04T01:45:28.842" v="266" actId="20577"/>
        <pc:sldMkLst>
          <pc:docMk/>
          <pc:sldMk cId="1686213229" sldId="322"/>
        </pc:sldMkLst>
        <pc:spChg chg="mod">
          <ac:chgData name="Anjali keshri" userId="7b4453de52a2660d" providerId="LiveId" clId="{742BFA50-0E0B-48C4-931A-75A7332DACD7}" dt="2025-01-04T01:45:28.842" v="266" actId="20577"/>
          <ac:spMkLst>
            <pc:docMk/>
            <pc:sldMk cId="1686213229" sldId="322"/>
            <ac:spMk id="2" creationId="{4730A324-0737-F0DA-1F7D-10CBE06D7C3F}"/>
          </ac:spMkLst>
        </pc:spChg>
        <pc:spChg chg="add del mod">
          <ac:chgData name="Anjali keshri" userId="7b4453de52a2660d" providerId="LiveId" clId="{742BFA50-0E0B-48C4-931A-75A7332DACD7}" dt="2025-01-03T17:25:42.477" v="188" actId="478"/>
          <ac:spMkLst>
            <pc:docMk/>
            <pc:sldMk cId="1686213229" sldId="322"/>
            <ac:spMk id="6" creationId="{CA98FBE9-EB6E-E794-5F8A-3AB2575E58AF}"/>
          </ac:spMkLst>
        </pc:spChg>
        <pc:spChg chg="add mod">
          <ac:chgData name="Anjali keshri" userId="7b4453de52a2660d" providerId="LiveId" clId="{742BFA50-0E0B-48C4-931A-75A7332DACD7}" dt="2025-01-04T01:45:06.905" v="263" actId="113"/>
          <ac:spMkLst>
            <pc:docMk/>
            <pc:sldMk cId="1686213229" sldId="322"/>
            <ac:spMk id="7" creationId="{045041FB-818D-1F1F-912C-A42BE402A8F7}"/>
          </ac:spMkLst>
        </pc:spChg>
        <pc:graphicFrameChg chg="del modGraphic">
          <ac:chgData name="Anjali keshri" userId="7b4453de52a2660d" providerId="LiveId" clId="{742BFA50-0E0B-48C4-931A-75A7332DACD7}" dt="2025-01-03T17:25:39.111" v="187" actId="478"/>
          <ac:graphicFrameMkLst>
            <pc:docMk/>
            <pc:sldMk cId="1686213229" sldId="322"/>
            <ac:graphicFrameMk id="5" creationId="{AC0C7FF8-9CAF-6C67-C1E5-AF40401D0B3D}"/>
          </ac:graphicFrameMkLst>
        </pc:graphicFrameChg>
      </pc:sldChg>
      <pc:sldChg chg="modSp mod">
        <pc:chgData name="Anjali keshri" userId="7b4453de52a2660d" providerId="LiveId" clId="{742BFA50-0E0B-48C4-931A-75A7332DACD7}" dt="2025-01-04T05:26:08.375" v="6428" actId="20577"/>
        <pc:sldMkLst>
          <pc:docMk/>
          <pc:sldMk cId="216370813" sldId="323"/>
        </pc:sldMkLst>
        <pc:spChg chg="mod">
          <ac:chgData name="Anjali keshri" userId="7b4453de52a2660d" providerId="LiveId" clId="{742BFA50-0E0B-48C4-931A-75A7332DACD7}" dt="2025-01-04T05:26:08.375" v="6428" actId="20577"/>
          <ac:spMkLst>
            <pc:docMk/>
            <pc:sldMk cId="216370813" sldId="323"/>
            <ac:spMk id="3" creationId="{E2CC0D67-0ED7-2CC1-6A33-F91B3C01F015}"/>
          </ac:spMkLst>
        </pc:spChg>
      </pc:sldChg>
      <pc:sldChg chg="addSp delSp modSp add mod ord">
        <pc:chgData name="Anjali keshri" userId="7b4453de52a2660d" providerId="LiveId" clId="{742BFA50-0E0B-48C4-931A-75A7332DACD7}" dt="2025-01-04T02:59:42.800" v="2234" actId="20577"/>
        <pc:sldMkLst>
          <pc:docMk/>
          <pc:sldMk cId="571765816" sldId="324"/>
        </pc:sldMkLst>
        <pc:spChg chg="del mod">
          <ac:chgData name="Anjali keshri" userId="7b4453de52a2660d" providerId="LiveId" clId="{742BFA50-0E0B-48C4-931A-75A7332DACD7}" dt="2025-01-04T02:11:21.847" v="369" actId="478"/>
          <ac:spMkLst>
            <pc:docMk/>
            <pc:sldMk cId="571765816" sldId="324"/>
            <ac:spMk id="4" creationId="{CB8C8F55-FA7E-67EB-ED61-DEC642B27612}"/>
          </ac:spMkLst>
        </pc:spChg>
        <pc:spChg chg="add del mod">
          <ac:chgData name="Anjali keshri" userId="7b4453de52a2660d" providerId="LiveId" clId="{742BFA50-0E0B-48C4-931A-75A7332DACD7}" dt="2025-01-04T02:11:25.486" v="370" actId="478"/>
          <ac:spMkLst>
            <pc:docMk/>
            <pc:sldMk cId="571765816" sldId="324"/>
            <ac:spMk id="5" creationId="{824932C3-32D8-1AE3-08AA-3D3E0CB4C0A5}"/>
          </ac:spMkLst>
        </pc:spChg>
        <pc:spChg chg="mod">
          <ac:chgData name="Anjali keshri" userId="7b4453de52a2660d" providerId="LiveId" clId="{742BFA50-0E0B-48C4-931A-75A7332DACD7}" dt="2025-01-04T02:59:42.800" v="2234" actId="20577"/>
          <ac:spMkLst>
            <pc:docMk/>
            <pc:sldMk cId="571765816" sldId="324"/>
            <ac:spMk id="8" creationId="{66552325-457D-CD4A-1333-3DEE2FF4E452}"/>
          </ac:spMkLst>
        </pc:spChg>
        <pc:spChg chg="add mod">
          <ac:chgData name="Anjali keshri" userId="7b4453de52a2660d" providerId="LiveId" clId="{742BFA50-0E0B-48C4-931A-75A7332DACD7}" dt="2025-01-04T02:23:46.109" v="655" actId="1036"/>
          <ac:spMkLst>
            <pc:docMk/>
            <pc:sldMk cId="571765816" sldId="324"/>
            <ac:spMk id="11" creationId="{6D3F1278-E967-4966-8DC5-0BFCE9A7EF9F}"/>
          </ac:spMkLst>
        </pc:spChg>
        <pc:picChg chg="add del mod">
          <ac:chgData name="Anjali keshri" userId="7b4453de52a2660d" providerId="LiveId" clId="{742BFA50-0E0B-48C4-931A-75A7332DACD7}" dt="2025-01-04T02:11:50.432" v="372" actId="478"/>
          <ac:picMkLst>
            <pc:docMk/>
            <pc:sldMk cId="571765816" sldId="324"/>
            <ac:picMk id="7" creationId="{A7C188BB-E7F6-735A-53F1-4B78C6B5820B}"/>
          </ac:picMkLst>
        </pc:picChg>
        <pc:picChg chg="add mod">
          <ac:chgData name="Anjali keshri" userId="7b4453de52a2660d" providerId="LiveId" clId="{742BFA50-0E0B-48C4-931A-75A7332DACD7}" dt="2025-01-04T02:18:54.054" v="381" actId="14100"/>
          <ac:picMkLst>
            <pc:docMk/>
            <pc:sldMk cId="571765816" sldId="324"/>
            <ac:picMk id="10" creationId="{77F3FB88-897D-6A15-965B-FB5661D610DE}"/>
          </ac:picMkLst>
        </pc:picChg>
      </pc:sldChg>
      <pc:sldChg chg="addSp delSp modSp add mod">
        <pc:chgData name="Anjali keshri" userId="7b4453de52a2660d" providerId="LiveId" clId="{742BFA50-0E0B-48C4-931A-75A7332DACD7}" dt="2025-01-04T02:38:25.958" v="1219" actId="1035"/>
        <pc:sldMkLst>
          <pc:docMk/>
          <pc:sldMk cId="4133018980" sldId="325"/>
        </pc:sldMkLst>
        <pc:spChg chg="del">
          <ac:chgData name="Anjali keshri" userId="7b4453de52a2660d" providerId="LiveId" clId="{742BFA50-0E0B-48C4-931A-75A7332DACD7}" dt="2025-01-04T02:24:37.521" v="657" actId="478"/>
          <ac:spMkLst>
            <pc:docMk/>
            <pc:sldMk cId="4133018980" sldId="325"/>
            <ac:spMk id="4" creationId="{A33DF0C3-527D-1229-1C37-B103A1892FC8}"/>
          </ac:spMkLst>
        </pc:spChg>
        <pc:spChg chg="add del mod">
          <ac:chgData name="Anjali keshri" userId="7b4453de52a2660d" providerId="LiveId" clId="{742BFA50-0E0B-48C4-931A-75A7332DACD7}" dt="2025-01-04T02:25:12.068" v="660" actId="478"/>
          <ac:spMkLst>
            <pc:docMk/>
            <pc:sldMk cId="4133018980" sldId="325"/>
            <ac:spMk id="5" creationId="{FAC73B5B-328A-F7C8-7ABC-ECBD0BC25DE8}"/>
          </ac:spMkLst>
        </pc:spChg>
        <pc:spChg chg="add mod">
          <ac:chgData name="Anjali keshri" userId="7b4453de52a2660d" providerId="LiveId" clId="{742BFA50-0E0B-48C4-931A-75A7332DACD7}" dt="2025-01-04T02:38:25.958" v="1219" actId="1035"/>
          <ac:spMkLst>
            <pc:docMk/>
            <pc:sldMk cId="4133018980" sldId="325"/>
            <ac:spMk id="6" creationId="{55B9D2C7-7A4F-9AD1-16C9-3B56BBF51D19}"/>
          </ac:spMkLst>
        </pc:spChg>
        <pc:spChg chg="del">
          <ac:chgData name="Anjali keshri" userId="7b4453de52a2660d" providerId="LiveId" clId="{742BFA50-0E0B-48C4-931A-75A7332DACD7}" dt="2025-01-04T02:24:23.574" v="656" actId="478"/>
          <ac:spMkLst>
            <pc:docMk/>
            <pc:sldMk cId="4133018980" sldId="325"/>
            <ac:spMk id="8" creationId="{A3A6FEFE-2753-DE80-4BCC-35F84171FCAC}"/>
          </ac:spMkLst>
        </pc:spChg>
        <pc:spChg chg="add mod">
          <ac:chgData name="Anjali keshri" userId="7b4453de52a2660d" providerId="LiveId" clId="{742BFA50-0E0B-48C4-931A-75A7332DACD7}" dt="2025-01-04T02:38:19.507" v="1195" actId="313"/>
          <ac:spMkLst>
            <pc:docMk/>
            <pc:sldMk cId="4133018980" sldId="325"/>
            <ac:spMk id="10" creationId="{40226B87-226C-138F-18F8-2821337A1DFA}"/>
          </ac:spMkLst>
        </pc:spChg>
        <pc:spChg chg="add">
          <ac:chgData name="Anjali keshri" userId="7b4453de52a2660d" providerId="LiveId" clId="{742BFA50-0E0B-48C4-931A-75A7332DACD7}" dt="2025-01-04T02:30:32.697" v="992"/>
          <ac:spMkLst>
            <pc:docMk/>
            <pc:sldMk cId="4133018980" sldId="325"/>
            <ac:spMk id="11" creationId="{58F1E322-6510-7166-DDB1-38F92131E8B0}"/>
          </ac:spMkLst>
        </pc:spChg>
        <pc:spChg chg="add del mod">
          <ac:chgData name="Anjali keshri" userId="7b4453de52a2660d" providerId="LiveId" clId="{742BFA50-0E0B-48C4-931A-75A7332DACD7}" dt="2025-01-04T02:31:29.810" v="998"/>
          <ac:spMkLst>
            <pc:docMk/>
            <pc:sldMk cId="4133018980" sldId="325"/>
            <ac:spMk id="12" creationId="{EA531E27-5C5F-25DC-8C3F-A0E2D8F477D6}"/>
          </ac:spMkLst>
        </pc:spChg>
        <pc:picChg chg="add mod">
          <ac:chgData name="Anjali keshri" userId="7b4453de52a2660d" providerId="LiveId" clId="{742BFA50-0E0B-48C4-931A-75A7332DACD7}" dt="2025-01-04T02:28:22.059" v="712" actId="14100"/>
          <ac:picMkLst>
            <pc:docMk/>
            <pc:sldMk cId="4133018980" sldId="325"/>
            <ac:picMk id="9" creationId="{7135AD53-5E05-8D37-8CAF-253D4169B9F8}"/>
          </ac:picMkLst>
        </pc:picChg>
      </pc:sldChg>
      <pc:sldChg chg="addSp delSp modSp add mod">
        <pc:chgData name="Anjali keshri" userId="7b4453de52a2660d" providerId="LiveId" clId="{742BFA50-0E0B-48C4-931A-75A7332DACD7}" dt="2025-01-04T02:59:19.662" v="2231" actId="14100"/>
        <pc:sldMkLst>
          <pc:docMk/>
          <pc:sldMk cId="3016846683" sldId="326"/>
        </pc:sldMkLst>
        <pc:spChg chg="add del">
          <ac:chgData name="Anjali keshri" userId="7b4453de52a2660d" providerId="LiveId" clId="{742BFA50-0E0B-48C4-931A-75A7332DACD7}" dt="2025-01-04T02:40:13.601" v="1253" actId="478"/>
          <ac:spMkLst>
            <pc:docMk/>
            <pc:sldMk cId="3016846683" sldId="326"/>
            <ac:spMk id="2" creationId="{14758E5B-5D89-12CE-48A8-5F6529130D2A}"/>
          </ac:spMkLst>
        </pc:spChg>
        <pc:spChg chg="add del mod">
          <ac:chgData name="Anjali keshri" userId="7b4453de52a2660d" providerId="LiveId" clId="{742BFA50-0E0B-48C4-931A-75A7332DACD7}" dt="2025-01-04T02:41:15.295" v="1275" actId="20577"/>
          <ac:spMkLst>
            <pc:docMk/>
            <pc:sldMk cId="3016846683" sldId="326"/>
            <ac:spMk id="3" creationId="{B464FD74-53BA-A079-69E8-125B9453B4F0}"/>
          </ac:spMkLst>
        </pc:spChg>
        <pc:spChg chg="add del mod">
          <ac:chgData name="Anjali keshri" userId="7b4453de52a2660d" providerId="LiveId" clId="{742BFA50-0E0B-48C4-931A-75A7332DACD7}" dt="2025-01-04T02:59:19.662" v="2231" actId="14100"/>
          <ac:spMkLst>
            <pc:docMk/>
            <pc:sldMk cId="3016846683" sldId="326"/>
            <ac:spMk id="5" creationId="{FEEADC45-7772-16F9-3B4C-AC0604265CC3}"/>
          </ac:spMkLst>
        </pc:spChg>
      </pc:sldChg>
      <pc:sldChg chg="addSp modSp add mod ord">
        <pc:chgData name="Anjali keshri" userId="7b4453de52a2660d" providerId="LiveId" clId="{742BFA50-0E0B-48C4-931A-75A7332DACD7}" dt="2025-01-04T04:29:36.989" v="3978" actId="255"/>
        <pc:sldMkLst>
          <pc:docMk/>
          <pc:sldMk cId="3090435299" sldId="327"/>
        </pc:sldMkLst>
        <pc:spChg chg="mod">
          <ac:chgData name="Anjali keshri" userId="7b4453de52a2660d" providerId="LiveId" clId="{742BFA50-0E0B-48C4-931A-75A7332DACD7}" dt="2025-01-04T03:02:19.558" v="2342" actId="1035"/>
          <ac:spMkLst>
            <pc:docMk/>
            <pc:sldMk cId="3090435299" sldId="327"/>
            <ac:spMk id="2" creationId="{CEAA86EF-B2AD-E05D-F09D-DF40F8F53782}"/>
          </ac:spMkLst>
        </pc:spChg>
        <pc:spChg chg="add mod">
          <ac:chgData name="Anjali keshri" userId="7b4453de52a2660d" providerId="LiveId" clId="{742BFA50-0E0B-48C4-931A-75A7332DACD7}" dt="2025-01-04T03:23:09.845" v="3484" actId="20577"/>
          <ac:spMkLst>
            <pc:docMk/>
            <pc:sldMk cId="3090435299" sldId="327"/>
            <ac:spMk id="3" creationId="{1DC0CF1B-E1F9-8FFC-0CF3-3CC6164099C6}"/>
          </ac:spMkLst>
        </pc:spChg>
        <pc:spChg chg="mod">
          <ac:chgData name="Anjali keshri" userId="7b4453de52a2660d" providerId="LiveId" clId="{742BFA50-0E0B-48C4-931A-75A7332DACD7}" dt="2025-01-04T04:29:36.989" v="3978" actId="255"/>
          <ac:spMkLst>
            <pc:docMk/>
            <pc:sldMk cId="3090435299" sldId="327"/>
            <ac:spMk id="5" creationId="{A2139B1C-4562-1EB5-A111-F8078C39D7E8}"/>
          </ac:spMkLst>
        </pc:spChg>
      </pc:sldChg>
      <pc:sldChg chg="addSp delSp modSp add mod ord">
        <pc:chgData name="Anjali keshri" userId="7b4453de52a2660d" providerId="LiveId" clId="{742BFA50-0E0B-48C4-931A-75A7332DACD7}" dt="2025-01-04T03:21:35.102" v="3471" actId="14100"/>
        <pc:sldMkLst>
          <pc:docMk/>
          <pc:sldMk cId="2673420591" sldId="328"/>
        </pc:sldMkLst>
        <pc:spChg chg="del">
          <ac:chgData name="Anjali keshri" userId="7b4453de52a2660d" providerId="LiveId" clId="{742BFA50-0E0B-48C4-931A-75A7332DACD7}" dt="2025-01-04T03:18:00.171" v="3322" actId="478"/>
          <ac:spMkLst>
            <pc:docMk/>
            <pc:sldMk cId="2673420591" sldId="328"/>
            <ac:spMk id="2" creationId="{DEB4052A-D1D0-BCA7-C294-CFCE91652BA2}"/>
          </ac:spMkLst>
        </pc:spChg>
        <pc:spChg chg="add del mod">
          <ac:chgData name="Anjali keshri" userId="7b4453de52a2660d" providerId="LiveId" clId="{742BFA50-0E0B-48C4-931A-75A7332DACD7}" dt="2025-01-04T03:18:03.327" v="3323" actId="478"/>
          <ac:spMkLst>
            <pc:docMk/>
            <pc:sldMk cId="2673420591" sldId="328"/>
            <ac:spMk id="5" creationId="{F6ED1C0B-60D1-396C-7D5B-A83BC2807106}"/>
          </ac:spMkLst>
        </pc:spChg>
        <pc:spChg chg="add mod">
          <ac:chgData name="Anjali keshri" userId="7b4453de52a2660d" providerId="LiveId" clId="{742BFA50-0E0B-48C4-931A-75A7332DACD7}" dt="2025-01-04T03:21:35.102" v="3471" actId="14100"/>
          <ac:spMkLst>
            <pc:docMk/>
            <pc:sldMk cId="2673420591" sldId="328"/>
            <ac:spMk id="6" creationId="{475A7189-36B7-154B-871A-D4308DBF7CED}"/>
          </ac:spMkLst>
        </pc:spChg>
        <pc:spChg chg="mod">
          <ac:chgData name="Anjali keshri" userId="7b4453de52a2660d" providerId="LiveId" clId="{742BFA50-0E0B-48C4-931A-75A7332DACD7}" dt="2025-01-04T03:21:26.666" v="3470" actId="14100"/>
          <ac:spMkLst>
            <pc:docMk/>
            <pc:sldMk cId="2673420591" sldId="328"/>
            <ac:spMk id="7" creationId="{F24D99BD-0294-7552-D7B0-B20BE3805DE2}"/>
          </ac:spMkLst>
        </pc:spChg>
      </pc:sldChg>
      <pc:sldChg chg="addSp delSp modSp new mod">
        <pc:chgData name="Anjali keshri" userId="7b4453de52a2660d" providerId="LiveId" clId="{742BFA50-0E0B-48C4-931A-75A7332DACD7}" dt="2025-01-04T04:48:18.030" v="4981" actId="113"/>
        <pc:sldMkLst>
          <pc:docMk/>
          <pc:sldMk cId="1921075906" sldId="329"/>
        </pc:sldMkLst>
        <pc:spChg chg="del">
          <ac:chgData name="Anjali keshri" userId="7b4453de52a2660d" providerId="LiveId" clId="{742BFA50-0E0B-48C4-931A-75A7332DACD7}" dt="2025-01-04T04:30:21.864" v="3981" actId="478"/>
          <ac:spMkLst>
            <pc:docMk/>
            <pc:sldMk cId="1921075906" sldId="329"/>
            <ac:spMk id="2" creationId="{8FD81D22-8D1E-0DA6-4D4F-6B987900E7C8}"/>
          </ac:spMkLst>
        </pc:spChg>
        <pc:spChg chg="mod">
          <ac:chgData name="Anjali keshri" userId="7b4453de52a2660d" providerId="LiveId" clId="{742BFA50-0E0B-48C4-931A-75A7332DACD7}" dt="2025-01-04T04:48:18.030" v="4981" actId="113"/>
          <ac:spMkLst>
            <pc:docMk/>
            <pc:sldMk cId="1921075906" sldId="329"/>
            <ac:spMk id="3" creationId="{B6148AA3-C576-0191-86DF-A40FC280E0CB}"/>
          </ac:spMkLst>
        </pc:spChg>
        <pc:spChg chg="del">
          <ac:chgData name="Anjali keshri" userId="7b4453de52a2660d" providerId="LiveId" clId="{742BFA50-0E0B-48C4-931A-75A7332DACD7}" dt="2025-01-04T04:30:12.405" v="3980" actId="478"/>
          <ac:spMkLst>
            <pc:docMk/>
            <pc:sldMk cId="1921075906" sldId="329"/>
            <ac:spMk id="4" creationId="{C4CE3048-0090-828A-FC6B-63ACFD4CDD3F}"/>
          </ac:spMkLst>
        </pc:spChg>
        <pc:spChg chg="add mod">
          <ac:chgData name="Anjali keshri" userId="7b4453de52a2660d" providerId="LiveId" clId="{742BFA50-0E0B-48C4-931A-75A7332DACD7}" dt="2025-01-04T04:31:26.633" v="4029" actId="1037"/>
          <ac:spMkLst>
            <pc:docMk/>
            <pc:sldMk cId="1921075906" sldId="329"/>
            <ac:spMk id="6" creationId="{1DD41535-ECD8-3BEA-A326-350AF8EBAD47}"/>
          </ac:spMkLst>
        </pc:spChg>
      </pc:sldChg>
      <pc:sldChg chg="addSp delSp modSp new mod ord">
        <pc:chgData name="Anjali keshri" userId="7b4453de52a2660d" providerId="LiveId" clId="{742BFA50-0E0B-48C4-931A-75A7332DACD7}" dt="2025-01-04T04:58:17.895" v="5440" actId="14100"/>
        <pc:sldMkLst>
          <pc:docMk/>
          <pc:sldMk cId="1557225336" sldId="330"/>
        </pc:sldMkLst>
        <pc:spChg chg="del">
          <ac:chgData name="Anjali keshri" userId="7b4453de52a2660d" providerId="LiveId" clId="{742BFA50-0E0B-48C4-931A-75A7332DACD7}" dt="2025-01-04T04:49:13.385" v="4985" actId="478"/>
          <ac:spMkLst>
            <pc:docMk/>
            <pc:sldMk cId="1557225336" sldId="330"/>
            <ac:spMk id="2" creationId="{0480BD00-52AA-F504-2640-D4F100ED43F1}"/>
          </ac:spMkLst>
        </pc:spChg>
        <pc:spChg chg="mod">
          <ac:chgData name="Anjali keshri" userId="7b4453de52a2660d" providerId="LiveId" clId="{742BFA50-0E0B-48C4-931A-75A7332DACD7}" dt="2025-01-04T04:58:17.895" v="5440" actId="14100"/>
          <ac:spMkLst>
            <pc:docMk/>
            <pc:sldMk cId="1557225336" sldId="330"/>
            <ac:spMk id="3" creationId="{74AD07D0-4993-8CA3-4F64-4655171A1A01}"/>
          </ac:spMkLst>
        </pc:spChg>
        <pc:spChg chg="add mod">
          <ac:chgData name="Anjali keshri" userId="7b4453de52a2660d" providerId="LiveId" clId="{742BFA50-0E0B-48C4-931A-75A7332DACD7}" dt="2025-01-04T04:58:02.243" v="5439" actId="1037"/>
          <ac:spMkLst>
            <pc:docMk/>
            <pc:sldMk cId="1557225336" sldId="330"/>
            <ac:spMk id="5" creationId="{57E73BF1-A173-0DEB-FEBF-BD13B36FF5E5}"/>
          </ac:spMkLst>
        </pc:spChg>
      </pc:sldChg>
      <pc:sldChg chg="modSp add mod">
        <pc:chgData name="Anjali keshri" userId="7b4453de52a2660d" providerId="LiveId" clId="{742BFA50-0E0B-48C4-931A-75A7332DACD7}" dt="2025-01-04T05:01:56.448" v="5834" actId="1036"/>
        <pc:sldMkLst>
          <pc:docMk/>
          <pc:sldMk cId="3435497362" sldId="331"/>
        </pc:sldMkLst>
        <pc:spChg chg="mod">
          <ac:chgData name="Anjali keshri" userId="7b4453de52a2660d" providerId="LiveId" clId="{742BFA50-0E0B-48C4-931A-75A7332DACD7}" dt="2025-01-04T05:01:51.825" v="5817" actId="14100"/>
          <ac:spMkLst>
            <pc:docMk/>
            <pc:sldMk cId="3435497362" sldId="331"/>
            <ac:spMk id="3" creationId="{181C119B-8154-8C5D-3C0A-92F16F87A607}"/>
          </ac:spMkLst>
        </pc:spChg>
        <pc:spChg chg="mod">
          <ac:chgData name="Anjali keshri" userId="7b4453de52a2660d" providerId="LiveId" clId="{742BFA50-0E0B-48C4-931A-75A7332DACD7}" dt="2025-01-04T05:01:56.448" v="5834" actId="1036"/>
          <ac:spMkLst>
            <pc:docMk/>
            <pc:sldMk cId="3435497362" sldId="331"/>
            <ac:spMk id="5" creationId="{BB8CF905-935D-192A-3602-5479732F2007}"/>
          </ac:spMkLst>
        </pc:spChg>
      </pc:sldChg>
      <pc:sldChg chg="modSp add mod">
        <pc:chgData name="Anjali keshri" userId="7b4453de52a2660d" providerId="LiveId" clId="{742BFA50-0E0B-48C4-931A-75A7332DACD7}" dt="2025-01-04T05:06:13.878" v="6182" actId="14100"/>
        <pc:sldMkLst>
          <pc:docMk/>
          <pc:sldMk cId="3388716750" sldId="332"/>
        </pc:sldMkLst>
        <pc:spChg chg="mod">
          <ac:chgData name="Anjali keshri" userId="7b4453de52a2660d" providerId="LiveId" clId="{742BFA50-0E0B-48C4-931A-75A7332DACD7}" dt="2025-01-04T05:06:13.878" v="6182" actId="14100"/>
          <ac:spMkLst>
            <pc:docMk/>
            <pc:sldMk cId="3388716750" sldId="332"/>
            <ac:spMk id="3" creationId="{EF975DDD-DDDA-4ED7-607B-6B04513BC40B}"/>
          </ac:spMkLst>
        </pc:spChg>
        <pc:spChg chg="mod">
          <ac:chgData name="Anjali keshri" userId="7b4453de52a2660d" providerId="LiveId" clId="{742BFA50-0E0B-48C4-931A-75A7332DACD7}" dt="2025-01-04T05:06:08.928" v="6180" actId="1036"/>
          <ac:spMkLst>
            <pc:docMk/>
            <pc:sldMk cId="3388716750" sldId="332"/>
            <ac:spMk id="5" creationId="{47AC20BF-6602-B166-0751-E11D06BB8064}"/>
          </ac:spMkLst>
        </pc:spChg>
      </pc:sldChg>
      <pc:sldChg chg="modSp add mod">
        <pc:chgData name="Anjali keshri" userId="7b4453de52a2660d" providerId="LiveId" clId="{742BFA50-0E0B-48C4-931A-75A7332DACD7}" dt="2025-01-04T05:09:20.907" v="6427" actId="20577"/>
        <pc:sldMkLst>
          <pc:docMk/>
          <pc:sldMk cId="1179928462" sldId="333"/>
        </pc:sldMkLst>
        <pc:spChg chg="mod">
          <ac:chgData name="Anjali keshri" userId="7b4453de52a2660d" providerId="LiveId" clId="{742BFA50-0E0B-48C4-931A-75A7332DACD7}" dt="2025-01-04T05:09:20.907" v="6427" actId="20577"/>
          <ac:spMkLst>
            <pc:docMk/>
            <pc:sldMk cId="1179928462" sldId="333"/>
            <ac:spMk id="3" creationId="{942919C1-6EB6-25D3-2B69-C68946573C98}"/>
          </ac:spMkLst>
        </pc:spChg>
        <pc:spChg chg="mod">
          <ac:chgData name="Anjali keshri" userId="7b4453de52a2660d" providerId="LiveId" clId="{742BFA50-0E0B-48C4-931A-75A7332DACD7}" dt="2025-01-04T04:52:18.558" v="5071" actId="20577"/>
          <ac:spMkLst>
            <pc:docMk/>
            <pc:sldMk cId="1179928462" sldId="333"/>
            <ac:spMk id="5" creationId="{710CB1B9-5267-1453-BD97-8A2E257189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CA872-64B2-E78B-936D-9F0BE6A7EF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95321-135B-7177-8B95-7C127C0F085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18DB657-3F28-FEE2-5790-6F9DF7FE8C8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9894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16590-AB33-0DEB-168A-1085015DC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C3C20-0D38-2BB9-7669-9D8C96926FB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4DA9A35-CB09-DCDC-06CC-E5C78AD6DFF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5385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35DFA-DBEF-E3DC-9ED9-69E0A2480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02991-D46B-5CED-EBDB-1E2EE3A993E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686AFE3-9F0B-8B6F-8B65-DCA3D9B01B7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0129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21F86-8AB5-E619-0F18-57EA2FCD31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37D320-389C-DF2F-30E4-5676FB861AE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63C1289-EF95-FBA1-721F-BD63DDB2CEB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54381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E181E-78B5-E7ED-C55E-A3B347EA3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DE336-BA98-3984-827F-BC76F926A2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95CF820-3534-7426-5432-3B6EC12FBC3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27127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5A144-7CB1-B4F9-677D-4234A8D0C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9CC28-7A3F-3C2E-0F21-EECF24C8E4F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97427C1-88AA-B8DF-859B-B4FA4CA89FB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8795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M3zmlpS5CYTbWh62szfBQvdTFEo2UEU0jtriNbkHMsk/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276867" cy="2455487"/>
          </a:xfrm>
        </p:spPr>
        <p:txBody>
          <a:bodyPr anchor="ctr"/>
          <a:lstStyle/>
          <a:p>
            <a:r>
              <a:rPr lang="en-US" dirty="0"/>
              <a:t>Case Study</a:t>
            </a:r>
            <a:br>
              <a:rPr lang="en-US" dirty="0"/>
            </a:br>
            <a:r>
              <a:rPr lang="en-US" dirty="0"/>
              <a:t>Blackbuck</a:t>
            </a:r>
          </a:p>
        </p:txBody>
      </p:sp>
      <p:sp>
        <p:nvSpPr>
          <p:cNvPr id="3" name="TextBox 2">
            <a:extLst>
              <a:ext uri="{FF2B5EF4-FFF2-40B4-BE49-F238E27FC236}">
                <a16:creationId xmlns:a16="http://schemas.microsoft.com/office/drawing/2014/main" id="{E168C40F-6EE5-1586-9639-4B17613E5154}"/>
              </a:ext>
            </a:extLst>
          </p:cNvPr>
          <p:cNvSpPr txBox="1"/>
          <p:nvPr/>
        </p:nvSpPr>
        <p:spPr>
          <a:xfrm>
            <a:off x="7641770" y="5627914"/>
            <a:ext cx="3106941" cy="461665"/>
          </a:xfrm>
          <a:prstGeom prst="rect">
            <a:avLst/>
          </a:prstGeom>
          <a:noFill/>
        </p:spPr>
        <p:txBody>
          <a:bodyPr wrap="none" rtlCol="0">
            <a:spAutoFit/>
          </a:bodyPr>
          <a:lstStyle/>
          <a:p>
            <a:r>
              <a:rPr lang="en-IN" sz="2400" dirty="0">
                <a:solidFill>
                  <a:schemeClr val="bg1"/>
                </a:solidFill>
              </a:rPr>
              <a:t>-- By Suryansh Prakhar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28713-C4B5-9271-2719-CBFA0C5C736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78EEF8-EE04-E8E4-2969-1DE53EE2E57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8" name="TextBox 7">
            <a:extLst>
              <a:ext uri="{FF2B5EF4-FFF2-40B4-BE49-F238E27FC236}">
                <a16:creationId xmlns:a16="http://schemas.microsoft.com/office/drawing/2014/main" id="{66552325-457D-CD4A-1333-3DEE2FF4E452}"/>
              </a:ext>
            </a:extLst>
          </p:cNvPr>
          <p:cNvSpPr txBox="1"/>
          <p:nvPr/>
        </p:nvSpPr>
        <p:spPr>
          <a:xfrm>
            <a:off x="1382483" y="772887"/>
            <a:ext cx="10254343" cy="1200329"/>
          </a:xfrm>
          <a:prstGeom prst="rect">
            <a:avLst/>
          </a:prstGeom>
          <a:noFill/>
        </p:spPr>
        <p:txBody>
          <a:bodyPr wrap="square" rtlCol="0">
            <a:spAutoFit/>
          </a:bodyPr>
          <a:lstStyle/>
          <a:p>
            <a:r>
              <a:rPr lang="en-US"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1.</a:t>
            </a:r>
          </a:p>
          <a:p>
            <a:r>
              <a:rPr lang="en-US"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We need well trained and tenured people to manage the operations, but the attrition is trending high @40%/ quarter</a:t>
            </a:r>
            <a:endPar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7F3FB88-897D-6A15-965B-FB5661D610DE}"/>
              </a:ext>
            </a:extLst>
          </p:cNvPr>
          <p:cNvPicPr>
            <a:picLocks noChangeAspect="1"/>
          </p:cNvPicPr>
          <p:nvPr/>
        </p:nvPicPr>
        <p:blipFill>
          <a:blip r:embed="rId3"/>
          <a:stretch>
            <a:fillRect/>
          </a:stretch>
        </p:blipFill>
        <p:spPr>
          <a:xfrm>
            <a:off x="0" y="2610870"/>
            <a:ext cx="7522029" cy="2853760"/>
          </a:xfrm>
          <a:prstGeom prst="rect">
            <a:avLst/>
          </a:prstGeom>
        </p:spPr>
      </p:pic>
      <p:sp>
        <p:nvSpPr>
          <p:cNvPr id="11" name="TextBox 10">
            <a:extLst>
              <a:ext uri="{FF2B5EF4-FFF2-40B4-BE49-F238E27FC236}">
                <a16:creationId xmlns:a16="http://schemas.microsoft.com/office/drawing/2014/main" id="{6D3F1278-E967-4966-8DC5-0BFCE9A7EF9F}"/>
              </a:ext>
            </a:extLst>
          </p:cNvPr>
          <p:cNvSpPr txBox="1"/>
          <p:nvPr/>
        </p:nvSpPr>
        <p:spPr>
          <a:xfrm>
            <a:off x="7641770" y="2872128"/>
            <a:ext cx="4550231" cy="2369880"/>
          </a:xfrm>
          <a:prstGeom prst="rect">
            <a:avLst/>
          </a:prstGeom>
          <a:noFill/>
        </p:spPr>
        <p:txBody>
          <a:bodyPr wrap="square" rtlCol="0">
            <a:spAutoFit/>
          </a:bodyPr>
          <a:lstStyle/>
          <a:p>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High attrition is very crucial to deal with as it can imply the following :</a:t>
            </a:r>
          </a:p>
          <a:p>
            <a:endPar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Decreased operational efficiency.</a:t>
            </a: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Negative impact on the team.</a:t>
            </a: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Negative brand perception.</a:t>
            </a: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Loss of clients/customers.</a:t>
            </a: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Increased pressure</a:t>
            </a:r>
          </a:p>
        </p:txBody>
      </p:sp>
    </p:spTree>
    <p:extLst>
      <p:ext uri="{BB962C8B-B14F-4D97-AF65-F5344CB8AC3E}">
        <p14:creationId xmlns:p14="http://schemas.microsoft.com/office/powerpoint/2010/main" val="57176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2A675-6AC3-AC73-0BA7-57409BC8657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6BA3D5-2B04-BD5D-29CB-8A148E361F72}"/>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6" name="TextBox 5">
            <a:extLst>
              <a:ext uri="{FF2B5EF4-FFF2-40B4-BE49-F238E27FC236}">
                <a16:creationId xmlns:a16="http://schemas.microsoft.com/office/drawing/2014/main" id="{55B9D2C7-7A4F-9AD1-16C9-3B56BBF51D19}"/>
              </a:ext>
            </a:extLst>
          </p:cNvPr>
          <p:cNvSpPr txBox="1"/>
          <p:nvPr/>
        </p:nvSpPr>
        <p:spPr>
          <a:xfrm>
            <a:off x="1600198" y="1734231"/>
            <a:ext cx="3039807"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Reasons for Attrition :</a:t>
            </a:r>
            <a:r>
              <a:rPr lang="en-IN" dirty="0"/>
              <a:t> </a:t>
            </a:r>
          </a:p>
        </p:txBody>
      </p:sp>
      <p:pic>
        <p:nvPicPr>
          <p:cNvPr id="9" name="Picture 8">
            <a:extLst>
              <a:ext uri="{FF2B5EF4-FFF2-40B4-BE49-F238E27FC236}">
                <a16:creationId xmlns:a16="http://schemas.microsoft.com/office/drawing/2014/main" id="{7135AD53-5E05-8D37-8CAF-253D4169B9F8}"/>
              </a:ext>
            </a:extLst>
          </p:cNvPr>
          <p:cNvPicPr>
            <a:picLocks noChangeAspect="1"/>
          </p:cNvPicPr>
          <p:nvPr/>
        </p:nvPicPr>
        <p:blipFill>
          <a:blip r:embed="rId3"/>
          <a:stretch>
            <a:fillRect/>
          </a:stretch>
        </p:blipFill>
        <p:spPr>
          <a:xfrm>
            <a:off x="5093993" y="1390353"/>
            <a:ext cx="6858521" cy="5337017"/>
          </a:xfrm>
          <a:prstGeom prst="rect">
            <a:avLst/>
          </a:prstGeom>
        </p:spPr>
      </p:pic>
      <p:sp>
        <p:nvSpPr>
          <p:cNvPr id="10" name="Text Placeholder 4">
            <a:extLst>
              <a:ext uri="{FF2B5EF4-FFF2-40B4-BE49-F238E27FC236}">
                <a16:creationId xmlns:a16="http://schemas.microsoft.com/office/drawing/2014/main" id="{40226B87-226C-138F-18F8-2821337A1DFA}"/>
              </a:ext>
            </a:extLst>
          </p:cNvPr>
          <p:cNvSpPr>
            <a:spLocks noGrp="1"/>
          </p:cNvSpPr>
          <p:nvPr>
            <p:ph type="body" sz="quarter" idx="13"/>
          </p:nvPr>
        </p:nvSpPr>
        <p:spPr>
          <a:xfrm>
            <a:off x="1539676" y="2702071"/>
            <a:ext cx="3554839" cy="5059443"/>
          </a:xfrm>
        </p:spPr>
        <p:txBody>
          <a:bodyPr/>
          <a:lstStyle/>
          <a:p>
            <a:r>
              <a:rPr lang="en-IN" sz="1850" dirty="0"/>
              <a:t>Understanding the reason is very important to come up with solutions/strategies. One can never find the real reason but in general it can be as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50" dirty="0"/>
              <a:t>Lack of career growth opportunities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50" dirty="0"/>
              <a:t>Inadequate benefits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50" dirty="0"/>
              <a:t>Poor work-life balance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50" dirty="0"/>
              <a:t>Lack of job satisfaction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50" dirty="0"/>
              <a:t>Stressful work environment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50" dirty="0"/>
              <a:t>Racism based on skin-color, gender, language, etc.</a:t>
            </a:r>
            <a:endParaRPr lang="en-IN" sz="1850" dirty="0"/>
          </a:p>
          <a:p>
            <a:endParaRPr lang="en-IN" sz="1850" dirty="0"/>
          </a:p>
        </p:txBody>
      </p:sp>
    </p:spTree>
    <p:extLst>
      <p:ext uri="{BB962C8B-B14F-4D97-AF65-F5344CB8AC3E}">
        <p14:creationId xmlns:p14="http://schemas.microsoft.com/office/powerpoint/2010/main" val="413301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A09FA-96E3-5073-4F48-D7DD0910AE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758E5B-5D89-12CE-48A8-5F6529130D2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5" name="Text Placeholder 4">
            <a:extLst>
              <a:ext uri="{FF2B5EF4-FFF2-40B4-BE49-F238E27FC236}">
                <a16:creationId xmlns:a16="http://schemas.microsoft.com/office/drawing/2014/main" id="{FEEADC45-7772-16F9-3B4C-AC0604265CC3}"/>
              </a:ext>
            </a:extLst>
          </p:cNvPr>
          <p:cNvSpPr>
            <a:spLocks noGrp="1"/>
          </p:cNvSpPr>
          <p:nvPr>
            <p:ph type="body" sz="quarter" idx="13"/>
          </p:nvPr>
        </p:nvSpPr>
        <p:spPr>
          <a:xfrm>
            <a:off x="1550565" y="1338943"/>
            <a:ext cx="9716150" cy="5268686"/>
          </a:xfrm>
        </p:spPr>
        <p:txBody>
          <a:bodyPr/>
          <a:lstStyle/>
          <a:p>
            <a:pPr marL="285750" indent="-285750">
              <a:buFont typeface="Arial" panose="020B0604020202020204" pitchFamily="34" charset="0"/>
              <a:buChar char="•"/>
            </a:pPr>
            <a:r>
              <a:rPr lang="en-IN" dirty="0"/>
              <a:t>Enhanced Onboarding and training : Structured program including product KT, business &amp; sales of the company, buddy support initially</a:t>
            </a:r>
          </a:p>
          <a:p>
            <a:pPr marL="285750" indent="-285750">
              <a:buFont typeface="Arial" panose="020B0604020202020204" pitchFamily="34" charset="0"/>
              <a:buChar char="•"/>
            </a:pPr>
            <a:r>
              <a:rPr lang="en-IN" dirty="0"/>
              <a:t>Competitive compensation and benefits : Both monetary and non-monetary benefits to be added.</a:t>
            </a:r>
          </a:p>
          <a:p>
            <a:pPr marL="285750" indent="-285750">
              <a:buFont typeface="Arial" panose="020B0604020202020204" pitchFamily="34" charset="0"/>
              <a:buChar char="•"/>
            </a:pPr>
            <a:r>
              <a:rPr lang="en-IN" dirty="0"/>
              <a:t>Growth &amp; development opportunities : Internal Promotions, Skill Development Programs, etc.</a:t>
            </a:r>
          </a:p>
          <a:p>
            <a:pPr marL="285750" indent="-285750">
              <a:buFont typeface="Arial" panose="020B0604020202020204" pitchFamily="34" charset="0"/>
              <a:buChar char="•"/>
            </a:pPr>
            <a:r>
              <a:rPr lang="en-IN" dirty="0"/>
              <a:t>Employee engagement and recognition : Regular updates/feedbacks, team building, etc.</a:t>
            </a:r>
          </a:p>
          <a:p>
            <a:pPr marL="285750" indent="-285750">
              <a:buFont typeface="Arial" panose="020B0604020202020204" pitchFamily="34" charset="0"/>
              <a:buChar char="•"/>
            </a:pPr>
            <a:r>
              <a:rPr lang="en-IN" dirty="0"/>
              <a:t>Improvement in work culture and environment : Stress management, listen to the employee’s issues.</a:t>
            </a:r>
          </a:p>
          <a:p>
            <a:pPr marL="285750" indent="-285750">
              <a:buFont typeface="Arial" panose="020B0604020202020204" pitchFamily="34" charset="0"/>
              <a:buChar char="•"/>
            </a:pPr>
            <a:r>
              <a:rPr lang="en-IN" dirty="0"/>
              <a:t>Focus on leadership development : Empower managers, Supportive team leads and leadership too.</a:t>
            </a:r>
          </a:p>
          <a:p>
            <a:pPr marL="285750" indent="-285750">
              <a:buFont typeface="Arial" panose="020B0604020202020204" pitchFamily="34" charset="0"/>
              <a:buChar char="•"/>
            </a:pPr>
            <a:r>
              <a:rPr lang="en-IN" dirty="0"/>
              <a:t>Upskill and reskill to fill open positions : Time-to-time skilling to avoid unforeseen situations.</a:t>
            </a:r>
          </a:p>
          <a:p>
            <a:pPr marL="285750" indent="-285750">
              <a:buFont typeface="Arial" panose="020B0604020202020204" pitchFamily="34" charset="0"/>
              <a:buChar char="•"/>
            </a:pPr>
            <a:r>
              <a:rPr lang="en-IN" dirty="0"/>
              <a:t>Ensure transparent communication.</a:t>
            </a:r>
          </a:p>
          <a:p>
            <a:pPr marL="285750" indent="-285750">
              <a:buFont typeface="Arial" panose="020B0604020202020204" pitchFamily="34" charset="0"/>
              <a:buChar char="•"/>
            </a:pPr>
            <a:r>
              <a:rPr lang="en-IN" dirty="0"/>
              <a:t>Exit Interview analysis and actions including retention plans.</a:t>
            </a:r>
            <a:br>
              <a:rPr lang="en-IN" dirty="0"/>
            </a:br>
            <a:endParaRPr lang="en-IN" dirty="0"/>
          </a:p>
        </p:txBody>
      </p:sp>
      <p:sp>
        <p:nvSpPr>
          <p:cNvPr id="3" name="TextBox 2">
            <a:extLst>
              <a:ext uri="{FF2B5EF4-FFF2-40B4-BE49-F238E27FC236}">
                <a16:creationId xmlns:a16="http://schemas.microsoft.com/office/drawing/2014/main" id="{B464FD74-53BA-A079-69E8-125B9453B4F0}"/>
              </a:ext>
            </a:extLst>
          </p:cNvPr>
          <p:cNvSpPr txBox="1"/>
          <p:nvPr/>
        </p:nvSpPr>
        <p:spPr>
          <a:xfrm>
            <a:off x="1550563" y="772886"/>
            <a:ext cx="4447465" cy="461665"/>
          </a:xfrm>
          <a:prstGeom prst="rect">
            <a:avLst/>
          </a:prstGeom>
          <a:noFill/>
        </p:spPr>
        <p:txBody>
          <a:bodyPr wrap="squar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Solutions / Strategies :</a:t>
            </a:r>
          </a:p>
        </p:txBody>
      </p:sp>
    </p:spTree>
    <p:extLst>
      <p:ext uri="{BB962C8B-B14F-4D97-AF65-F5344CB8AC3E}">
        <p14:creationId xmlns:p14="http://schemas.microsoft.com/office/powerpoint/2010/main" val="301684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FA494-1915-C95C-ECAF-075FA05F403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8781C1-D755-19CF-95DC-E2C51CBB89E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7" name="TextBox 6">
            <a:extLst>
              <a:ext uri="{FF2B5EF4-FFF2-40B4-BE49-F238E27FC236}">
                <a16:creationId xmlns:a16="http://schemas.microsoft.com/office/drawing/2014/main" id="{F24D99BD-0294-7552-D7B0-B20BE3805DE2}"/>
              </a:ext>
            </a:extLst>
          </p:cNvPr>
          <p:cNvSpPr txBox="1"/>
          <p:nvPr/>
        </p:nvSpPr>
        <p:spPr>
          <a:xfrm>
            <a:off x="1045029" y="2318655"/>
            <a:ext cx="8850086" cy="3508653"/>
          </a:xfrm>
          <a:prstGeom prst="rect">
            <a:avLst/>
          </a:prstGeom>
          <a:noFill/>
        </p:spPr>
        <p:txBody>
          <a:bodyPr wrap="square" rtlCol="0">
            <a:spAutoFit/>
          </a:bodyPr>
          <a:lstStyle/>
          <a:p>
            <a:pPr marL="285750" indent="-285750">
              <a:buFont typeface="Arial" panose="020B0604020202020204" pitchFamily="34" charset="0"/>
              <a:buChar char="•"/>
            </a:pPr>
            <a:r>
              <a:rPr lang="en-IN" sz="1850" dirty="0">
                <a:solidFill>
                  <a:schemeClr val="accent6"/>
                </a:solidFill>
              </a:rPr>
              <a:t>Analyze current standing and set a benchmark : Need to assess past revenue and how we achieved it. Also, clear communication on what 20% mean.</a:t>
            </a:r>
          </a:p>
          <a:p>
            <a:pPr marL="285750" indent="-285750">
              <a:buFont typeface="Arial" panose="020B0604020202020204" pitchFamily="34" charset="0"/>
              <a:buChar char="•"/>
            </a:pPr>
            <a:r>
              <a:rPr lang="en-IN" sz="1850" dirty="0">
                <a:solidFill>
                  <a:schemeClr val="accent6"/>
                </a:solidFill>
              </a:rPr>
              <a:t>Alignment and effective collaboration of all involved internal teams.</a:t>
            </a:r>
          </a:p>
          <a:p>
            <a:pPr marL="285750" indent="-285750">
              <a:buFont typeface="Arial" panose="020B0604020202020204" pitchFamily="34" charset="0"/>
              <a:buChar char="•"/>
            </a:pPr>
            <a:r>
              <a:rPr lang="en-IN" sz="1850" dirty="0">
                <a:solidFill>
                  <a:schemeClr val="accent6"/>
                </a:solidFill>
              </a:rPr>
              <a:t>Setting up new KPIs which directly/indirectly align with the new target.</a:t>
            </a:r>
          </a:p>
          <a:p>
            <a:pPr marL="285750" indent="-285750">
              <a:buFont typeface="Arial" panose="020B0604020202020204" pitchFamily="34" charset="0"/>
              <a:buChar char="•"/>
            </a:pPr>
            <a:r>
              <a:rPr lang="en-IN" sz="1850" dirty="0">
                <a:solidFill>
                  <a:schemeClr val="accent6"/>
                </a:solidFill>
              </a:rPr>
              <a:t>Review pricing and product offering : Mixing multiple products , selling bundles with some indirect offers, campaigns &amp; ads about limited time offers, communicating about what we are offering and what extra can the customers get with it.</a:t>
            </a:r>
          </a:p>
          <a:p>
            <a:pPr marL="285750" indent="-285750">
              <a:buFont typeface="Arial" panose="020B0604020202020204" pitchFamily="34" charset="0"/>
              <a:buChar char="•"/>
            </a:pPr>
            <a:r>
              <a:rPr lang="en-IN" sz="1850" dirty="0">
                <a:solidFill>
                  <a:schemeClr val="accent6"/>
                </a:solidFill>
              </a:rPr>
              <a:t>Strengthen lead generation and conversions, strengthen retention as well.</a:t>
            </a:r>
          </a:p>
          <a:p>
            <a:pPr marL="285750" indent="-285750">
              <a:buFont typeface="Arial" panose="020B0604020202020204" pitchFamily="34" charset="0"/>
              <a:buChar char="•"/>
            </a:pPr>
            <a:r>
              <a:rPr lang="en-IN" sz="1850" dirty="0">
                <a:solidFill>
                  <a:schemeClr val="accent6"/>
                </a:solidFill>
              </a:rPr>
              <a:t>Cross-sell &amp; upsell to existing customers / clients but not to overdo to avoid attrition.</a:t>
            </a:r>
          </a:p>
          <a:p>
            <a:pPr marL="285750" indent="-285750">
              <a:buFont typeface="Arial" panose="020B0604020202020204" pitchFamily="34" charset="0"/>
              <a:buChar char="•"/>
            </a:pPr>
            <a:r>
              <a:rPr lang="en-IN" sz="1850" dirty="0">
                <a:solidFill>
                  <a:schemeClr val="accent6"/>
                </a:solidFill>
              </a:rPr>
              <a:t>Impactful training programs ,specially for cross functional team members.</a:t>
            </a:r>
          </a:p>
          <a:p>
            <a:pPr marL="285750" indent="-285750">
              <a:buFont typeface="Arial" panose="020B0604020202020204" pitchFamily="34" charset="0"/>
              <a:buChar char="•"/>
            </a:pPr>
            <a:r>
              <a:rPr lang="en-IN" sz="1850" dirty="0">
                <a:solidFill>
                  <a:schemeClr val="accent6"/>
                </a:solidFill>
              </a:rPr>
              <a:t>Positive environment is a must.</a:t>
            </a:r>
          </a:p>
        </p:txBody>
      </p:sp>
      <p:sp>
        <p:nvSpPr>
          <p:cNvPr id="6" name="TextBox 5">
            <a:extLst>
              <a:ext uri="{FF2B5EF4-FFF2-40B4-BE49-F238E27FC236}">
                <a16:creationId xmlns:a16="http://schemas.microsoft.com/office/drawing/2014/main" id="{475A7189-36B7-154B-871A-D4308DBF7CED}"/>
              </a:ext>
            </a:extLst>
          </p:cNvPr>
          <p:cNvSpPr txBox="1"/>
          <p:nvPr/>
        </p:nvSpPr>
        <p:spPr>
          <a:xfrm>
            <a:off x="1077683" y="1001482"/>
            <a:ext cx="9280754" cy="1200329"/>
          </a:xfrm>
          <a:prstGeom prst="rect">
            <a:avLst/>
          </a:prstGeom>
          <a:noFill/>
        </p:spPr>
        <p:txBody>
          <a:bodyPr wrap="squar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2.</a:t>
            </a:r>
          </a:p>
          <a:p>
            <a:r>
              <a:rPr lang="en-US"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Client has increased the sales revenue target by 20% from the previous quarter. What are the steps one should take to meet the numbers? </a:t>
            </a:r>
            <a:endPar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342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9EC63-B370-27C7-5956-966B3460FC7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AA86EF-B2AD-E05D-F09D-DF40F8F53782}"/>
              </a:ext>
            </a:extLst>
          </p:cNvPr>
          <p:cNvSpPr>
            <a:spLocks noGrp="1"/>
          </p:cNvSpPr>
          <p:nvPr>
            <p:ph type="sldNum" sz="quarter" idx="10"/>
          </p:nvPr>
        </p:nvSpPr>
        <p:spPr>
          <a:xfrm>
            <a:off x="10652351" y="21767"/>
            <a:ext cx="1067589" cy="471489"/>
          </a:xfrm>
        </p:spPr>
        <p:txBody>
          <a:bodyPr/>
          <a:lstStyle/>
          <a:p>
            <a:fld id="{48F63A3B-78C7-47BE-AE5E-E10140E04643}" type="slidenum">
              <a:rPr lang="en-US" smtClean="0"/>
              <a:pPr/>
              <a:t>14</a:t>
            </a:fld>
            <a:endParaRPr lang="en-US" dirty="0"/>
          </a:p>
        </p:txBody>
      </p:sp>
      <p:sp>
        <p:nvSpPr>
          <p:cNvPr id="5" name="Text Placeholder 4">
            <a:extLst>
              <a:ext uri="{FF2B5EF4-FFF2-40B4-BE49-F238E27FC236}">
                <a16:creationId xmlns:a16="http://schemas.microsoft.com/office/drawing/2014/main" id="{A2139B1C-4562-1EB5-A111-F8078C39D7E8}"/>
              </a:ext>
            </a:extLst>
          </p:cNvPr>
          <p:cNvSpPr>
            <a:spLocks noGrp="1"/>
          </p:cNvSpPr>
          <p:nvPr>
            <p:ph type="body" sz="quarter" idx="13"/>
          </p:nvPr>
        </p:nvSpPr>
        <p:spPr>
          <a:xfrm>
            <a:off x="1550564" y="3287486"/>
            <a:ext cx="10169376" cy="3434537"/>
          </a:xfrm>
        </p:spPr>
        <p:txBody>
          <a:bodyPr/>
          <a:lstStyle/>
          <a:p>
            <a:pPr marL="285750" indent="-285750">
              <a:buFont typeface="Arial" panose="020B0604020202020204" pitchFamily="34" charset="0"/>
              <a:buChar char="•"/>
            </a:pPr>
            <a:r>
              <a:rPr lang="en-IN" sz="2000" dirty="0"/>
              <a:t>Ramping up the team by 50% with a live date in 60 days when the training time itself is 45 days is a very complex situation.</a:t>
            </a:r>
          </a:p>
          <a:p>
            <a:pPr marL="285750" indent="-285750">
              <a:buFont typeface="Arial" panose="020B0604020202020204" pitchFamily="34" charset="0"/>
              <a:buChar char="•"/>
            </a:pPr>
            <a:r>
              <a:rPr lang="en-IN" sz="2000" dirty="0"/>
              <a:t>It’d require careful planning, efficient resource management &amp; allocation</a:t>
            </a:r>
          </a:p>
          <a:p>
            <a:pPr marL="285750" indent="-285750">
              <a:buFont typeface="Arial" panose="020B0604020202020204" pitchFamily="34" charset="0"/>
              <a:buChar char="•"/>
            </a:pPr>
            <a:r>
              <a:rPr lang="en-IN" sz="2000" dirty="0"/>
              <a:t>We’d be required to efficiently tackle the challenges &amp; mitigate risks associated.</a:t>
            </a:r>
          </a:p>
        </p:txBody>
      </p:sp>
      <p:sp>
        <p:nvSpPr>
          <p:cNvPr id="3" name="TextBox 2">
            <a:extLst>
              <a:ext uri="{FF2B5EF4-FFF2-40B4-BE49-F238E27FC236}">
                <a16:creationId xmlns:a16="http://schemas.microsoft.com/office/drawing/2014/main" id="{1DC0CF1B-E1F9-8FFC-0CF3-3CC6164099C6}"/>
              </a:ext>
            </a:extLst>
          </p:cNvPr>
          <p:cNvSpPr txBox="1"/>
          <p:nvPr/>
        </p:nvSpPr>
        <p:spPr>
          <a:xfrm>
            <a:off x="1550564" y="340857"/>
            <a:ext cx="10489036" cy="1938992"/>
          </a:xfrm>
          <a:prstGeom prst="rect">
            <a:avLst/>
          </a:prstGeom>
          <a:noFill/>
        </p:spPr>
        <p:txBody>
          <a:bodyPr wrap="squar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3.</a:t>
            </a:r>
          </a:p>
          <a:p>
            <a:r>
              <a:rPr lang="en-US"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Client</a:t>
            </a:r>
            <a:r>
              <a:rPr lang="en-US" sz="2400" dirty="0"/>
              <a:t> </a:t>
            </a:r>
            <a:r>
              <a:rPr lang="en-US"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asked to ramp up the team by 50% with a live date in 60 days whereas our training time itself is 45 days. What's the best way to handle it? What are the challenges, risks and opportunities expected in this situation and risk mitigation strategies? What will be the communication strategy?</a:t>
            </a:r>
            <a:endPar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043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148AA3-C576-0191-86DF-A40FC280E0CB}"/>
              </a:ext>
            </a:extLst>
          </p:cNvPr>
          <p:cNvSpPr>
            <a:spLocks noGrp="1"/>
          </p:cNvSpPr>
          <p:nvPr>
            <p:ph type="body" sz="quarter" idx="13"/>
          </p:nvPr>
        </p:nvSpPr>
        <p:spPr>
          <a:xfrm>
            <a:off x="1550564" y="1567543"/>
            <a:ext cx="9875462" cy="4468681"/>
          </a:xfrm>
        </p:spPr>
        <p:txBody>
          <a:bodyPr/>
          <a:lstStyle/>
          <a:p>
            <a:r>
              <a:rPr lang="en-IN" b="1" dirty="0"/>
              <a:t>Analysing situation and planning approach:</a:t>
            </a:r>
          </a:p>
          <a:p>
            <a:pPr marL="285750" indent="-285750">
              <a:buFont typeface="Arial" panose="020B0604020202020204" pitchFamily="34" charset="0"/>
              <a:buChar char="•"/>
            </a:pPr>
            <a:r>
              <a:rPr lang="en-IN" dirty="0"/>
              <a:t> We need to consider Training time vs Deadline , which leaves 15 days to be fully productive. </a:t>
            </a:r>
          </a:p>
          <a:p>
            <a:pPr marL="285750" indent="-285750">
              <a:buFont typeface="Arial" panose="020B0604020202020204" pitchFamily="34" charset="0"/>
              <a:buChar char="•"/>
            </a:pPr>
            <a:r>
              <a:rPr lang="en-IN" dirty="0"/>
              <a:t>Planned accelerated recruitment, onboarding and training (including buddy support program) would be needed.</a:t>
            </a:r>
          </a:p>
          <a:p>
            <a:pPr marL="285750" indent="-285750">
              <a:buFont typeface="Arial" panose="020B0604020202020204" pitchFamily="34" charset="0"/>
              <a:buChar char="•"/>
            </a:pPr>
            <a:r>
              <a:rPr lang="en-IN" dirty="0"/>
              <a:t>Prioritise candidates with prior experience / pre trained / Internships.</a:t>
            </a:r>
          </a:p>
          <a:p>
            <a:pPr marL="285750" indent="-285750">
              <a:buFont typeface="Arial" panose="020B0604020202020204" pitchFamily="34" charset="0"/>
              <a:buChar char="•"/>
            </a:pPr>
            <a:r>
              <a:rPr lang="en-IN" dirty="0"/>
              <a:t>Speed up training with parallel KTs, Outsourcing or hiring temporary qualified experienced trainers.</a:t>
            </a:r>
          </a:p>
          <a:p>
            <a:pPr marL="285750" indent="-285750">
              <a:buFont typeface="Arial" panose="020B0604020202020204" pitchFamily="34" charset="0"/>
              <a:buChar char="•"/>
            </a:pPr>
            <a:r>
              <a:rPr lang="en-IN" dirty="0"/>
              <a:t>Implementing e-learning modules, videos and case-study documents.</a:t>
            </a:r>
          </a:p>
          <a:p>
            <a:pPr marL="285750" indent="-285750">
              <a:buFont typeface="Arial" panose="020B0604020202020204" pitchFamily="34" charset="0"/>
              <a:buChar char="•"/>
            </a:pPr>
            <a:r>
              <a:rPr lang="en-IN" dirty="0"/>
              <a:t>Launch batch should be made out of the pool within 15-20 days of training.</a:t>
            </a:r>
          </a:p>
          <a:p>
            <a:pPr marL="285750" indent="-285750">
              <a:buFont typeface="Arial" panose="020B0604020202020204" pitchFamily="34" charset="0"/>
              <a:buChar char="•"/>
            </a:pPr>
            <a:r>
              <a:rPr lang="en-IN" dirty="0"/>
              <a:t>Gradual ramp up should be started with the launch batch itself.</a:t>
            </a:r>
          </a:p>
          <a:p>
            <a:pPr marL="285750" indent="-285750">
              <a:buFont typeface="Arial" panose="020B0604020202020204" pitchFamily="34" charset="0"/>
              <a:buChar char="•"/>
            </a:pPr>
            <a:r>
              <a:rPr lang="en-IN" dirty="0"/>
              <a:t>Gradual deployment of other candidates with buddy / Launch batch candidates support.</a:t>
            </a:r>
          </a:p>
        </p:txBody>
      </p:sp>
      <p:sp>
        <p:nvSpPr>
          <p:cNvPr id="5" name="Slide Number Placeholder 4">
            <a:extLst>
              <a:ext uri="{FF2B5EF4-FFF2-40B4-BE49-F238E27FC236}">
                <a16:creationId xmlns:a16="http://schemas.microsoft.com/office/drawing/2014/main" id="{053DB3C2-435C-7AAB-DA6D-904BDE761D4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6" name="TextBox 5">
            <a:extLst>
              <a:ext uri="{FF2B5EF4-FFF2-40B4-BE49-F238E27FC236}">
                <a16:creationId xmlns:a16="http://schemas.microsoft.com/office/drawing/2014/main" id="{1DD41535-ECD8-3BEA-A326-350AF8EBAD47}"/>
              </a:ext>
            </a:extLst>
          </p:cNvPr>
          <p:cNvSpPr txBox="1"/>
          <p:nvPr/>
        </p:nvSpPr>
        <p:spPr>
          <a:xfrm>
            <a:off x="1447800" y="685799"/>
            <a:ext cx="2740879"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Handling Strategies:</a:t>
            </a:r>
          </a:p>
        </p:txBody>
      </p:sp>
    </p:spTree>
    <p:extLst>
      <p:ext uri="{BB962C8B-B14F-4D97-AF65-F5344CB8AC3E}">
        <p14:creationId xmlns:p14="http://schemas.microsoft.com/office/powerpoint/2010/main" val="192107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D07D0-4993-8CA3-4F64-4655171A1A01}"/>
              </a:ext>
            </a:extLst>
          </p:cNvPr>
          <p:cNvSpPr>
            <a:spLocks noGrp="1"/>
          </p:cNvSpPr>
          <p:nvPr>
            <p:ph sz="quarter" idx="4"/>
          </p:nvPr>
        </p:nvSpPr>
        <p:spPr>
          <a:xfrm>
            <a:off x="1872343" y="1981200"/>
            <a:ext cx="9553684" cy="4283424"/>
          </a:xfrm>
        </p:spPr>
        <p:txBody>
          <a:bodyPr>
            <a:normAutofit/>
          </a:bodyPr>
          <a:lstStyle/>
          <a:p>
            <a:r>
              <a:rPr lang="en-IN" sz="1900" dirty="0"/>
              <a:t>Training Delays and quality of training</a:t>
            </a:r>
          </a:p>
          <a:p>
            <a:r>
              <a:rPr lang="en-IN" sz="1900" dirty="0"/>
              <a:t>Knowledge gaps can reduce productivity.</a:t>
            </a:r>
          </a:p>
          <a:p>
            <a:r>
              <a:rPr lang="en-IN" sz="1900" dirty="0"/>
              <a:t>The deployed candidates might feel exhausted due to fast paced rigorous training.</a:t>
            </a:r>
          </a:p>
          <a:p>
            <a:r>
              <a:rPr lang="en-IN" sz="1900" dirty="0"/>
              <a:t>Clients or customers dissatisfaction over the new candidates.</a:t>
            </a:r>
          </a:p>
          <a:p>
            <a:r>
              <a:rPr lang="en-IN" sz="1900" dirty="0"/>
              <a:t>Even after ramping up, candidates can go on leave, say be it emergencies.</a:t>
            </a:r>
          </a:p>
        </p:txBody>
      </p:sp>
      <p:sp>
        <p:nvSpPr>
          <p:cNvPr id="4" name="Slide Number Placeholder 3">
            <a:extLst>
              <a:ext uri="{FF2B5EF4-FFF2-40B4-BE49-F238E27FC236}">
                <a16:creationId xmlns:a16="http://schemas.microsoft.com/office/drawing/2014/main" id="{079DB4EA-68D0-AD82-1042-ACA1D1C723D7}"/>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5" name="TextBox 4">
            <a:extLst>
              <a:ext uri="{FF2B5EF4-FFF2-40B4-BE49-F238E27FC236}">
                <a16:creationId xmlns:a16="http://schemas.microsoft.com/office/drawing/2014/main" id="{57E73BF1-A173-0DEB-FEBF-BD13B36FF5E5}"/>
              </a:ext>
            </a:extLst>
          </p:cNvPr>
          <p:cNvSpPr txBox="1"/>
          <p:nvPr/>
        </p:nvSpPr>
        <p:spPr>
          <a:xfrm>
            <a:off x="1023256" y="1059317"/>
            <a:ext cx="2706703"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Challenges &amp; Risks :</a:t>
            </a:r>
          </a:p>
        </p:txBody>
      </p:sp>
    </p:spTree>
    <p:extLst>
      <p:ext uri="{BB962C8B-B14F-4D97-AF65-F5344CB8AC3E}">
        <p14:creationId xmlns:p14="http://schemas.microsoft.com/office/powerpoint/2010/main" val="155722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90AEB-11C5-1F5F-C2DA-169E40791A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C119B-8154-8C5D-3C0A-92F16F87A607}"/>
              </a:ext>
            </a:extLst>
          </p:cNvPr>
          <p:cNvSpPr>
            <a:spLocks noGrp="1"/>
          </p:cNvSpPr>
          <p:nvPr>
            <p:ph sz="quarter" idx="4"/>
          </p:nvPr>
        </p:nvSpPr>
        <p:spPr>
          <a:xfrm>
            <a:off x="1349829" y="2579914"/>
            <a:ext cx="10076198" cy="3349398"/>
          </a:xfrm>
        </p:spPr>
        <p:txBody>
          <a:bodyPr/>
          <a:lstStyle/>
          <a:p>
            <a:r>
              <a:rPr lang="en-IN" dirty="0"/>
              <a:t>Might come across various talents such as multilinguals, multitaskers, multi tools expertise, etc.</a:t>
            </a:r>
          </a:p>
          <a:p>
            <a:r>
              <a:rPr lang="en-IN" dirty="0"/>
              <a:t>May attract talents with fresh perspective, brighter ideas, more potentials.</a:t>
            </a:r>
          </a:p>
          <a:p>
            <a:r>
              <a:rPr lang="en-IN" dirty="0"/>
              <a:t>Process optimization would be a bi-product.</a:t>
            </a:r>
          </a:p>
          <a:p>
            <a:r>
              <a:rPr lang="en-IN" dirty="0"/>
              <a:t>If done properly, client satisfaction would be a new normal.</a:t>
            </a:r>
          </a:p>
          <a:p>
            <a:r>
              <a:rPr lang="en-IN" dirty="0"/>
              <a:t>Improved sales and outbound.</a:t>
            </a:r>
          </a:p>
        </p:txBody>
      </p:sp>
      <p:sp>
        <p:nvSpPr>
          <p:cNvPr id="4" name="Slide Number Placeholder 3">
            <a:extLst>
              <a:ext uri="{FF2B5EF4-FFF2-40B4-BE49-F238E27FC236}">
                <a16:creationId xmlns:a16="http://schemas.microsoft.com/office/drawing/2014/main" id="{294CA08A-3DAB-B2A7-82FA-36AD659F54A5}"/>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5" name="TextBox 4">
            <a:extLst>
              <a:ext uri="{FF2B5EF4-FFF2-40B4-BE49-F238E27FC236}">
                <a16:creationId xmlns:a16="http://schemas.microsoft.com/office/drawing/2014/main" id="{BB8CF905-935D-192A-3602-5479732F2007}"/>
              </a:ext>
            </a:extLst>
          </p:cNvPr>
          <p:cNvSpPr txBox="1"/>
          <p:nvPr/>
        </p:nvSpPr>
        <p:spPr>
          <a:xfrm>
            <a:off x="914400" y="1353232"/>
            <a:ext cx="2125903"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Opportunities :</a:t>
            </a:r>
          </a:p>
        </p:txBody>
      </p:sp>
    </p:spTree>
    <p:extLst>
      <p:ext uri="{BB962C8B-B14F-4D97-AF65-F5344CB8AC3E}">
        <p14:creationId xmlns:p14="http://schemas.microsoft.com/office/powerpoint/2010/main" val="343549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00849-1C0E-8D80-379A-B253BBD380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75DDD-DDDA-4ED7-607B-6B04513BC40B}"/>
              </a:ext>
            </a:extLst>
          </p:cNvPr>
          <p:cNvSpPr>
            <a:spLocks noGrp="1"/>
          </p:cNvSpPr>
          <p:nvPr>
            <p:ph sz="quarter" idx="4"/>
          </p:nvPr>
        </p:nvSpPr>
        <p:spPr>
          <a:xfrm>
            <a:off x="1600200" y="2460171"/>
            <a:ext cx="9825827" cy="3804453"/>
          </a:xfrm>
        </p:spPr>
        <p:txBody>
          <a:bodyPr/>
          <a:lstStyle/>
          <a:p>
            <a:r>
              <a:rPr lang="en-IN" dirty="0"/>
              <a:t>Maintaining training integrity </a:t>
            </a:r>
          </a:p>
          <a:p>
            <a:r>
              <a:rPr lang="en-IN" dirty="0"/>
              <a:t>Clear communication establishment within the team and with the clients/customers.</a:t>
            </a:r>
          </a:p>
          <a:p>
            <a:r>
              <a:rPr lang="en-IN" dirty="0"/>
              <a:t>Use multiple channels for training.</a:t>
            </a:r>
          </a:p>
          <a:p>
            <a:r>
              <a:rPr lang="en-IN" dirty="0"/>
              <a:t>Priority to experienced candidates.</a:t>
            </a:r>
          </a:p>
          <a:p>
            <a:r>
              <a:rPr lang="en-IN" dirty="0"/>
              <a:t>QA checks and mentoring to the pre and post production candidates.</a:t>
            </a:r>
          </a:p>
          <a:p>
            <a:pPr marL="0" indent="0">
              <a:buNone/>
            </a:pPr>
            <a:endParaRPr lang="en-IN" dirty="0"/>
          </a:p>
        </p:txBody>
      </p:sp>
      <p:sp>
        <p:nvSpPr>
          <p:cNvPr id="4" name="Slide Number Placeholder 3">
            <a:extLst>
              <a:ext uri="{FF2B5EF4-FFF2-40B4-BE49-F238E27FC236}">
                <a16:creationId xmlns:a16="http://schemas.microsoft.com/office/drawing/2014/main" id="{C1B1B32F-0DC7-490F-1445-F5FD46615072}"/>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5" name="TextBox 4">
            <a:extLst>
              <a:ext uri="{FF2B5EF4-FFF2-40B4-BE49-F238E27FC236}">
                <a16:creationId xmlns:a16="http://schemas.microsoft.com/office/drawing/2014/main" id="{47AC20BF-6602-B166-0751-E11D06BB8064}"/>
              </a:ext>
            </a:extLst>
          </p:cNvPr>
          <p:cNvSpPr txBox="1"/>
          <p:nvPr/>
        </p:nvSpPr>
        <p:spPr>
          <a:xfrm>
            <a:off x="914400" y="1625374"/>
            <a:ext cx="3590342"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Risk Mitigation Strategies :</a:t>
            </a:r>
          </a:p>
        </p:txBody>
      </p:sp>
    </p:spTree>
    <p:extLst>
      <p:ext uri="{BB962C8B-B14F-4D97-AF65-F5344CB8AC3E}">
        <p14:creationId xmlns:p14="http://schemas.microsoft.com/office/powerpoint/2010/main" val="338871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BB3A5-105B-D898-FE35-6A282DF10A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919C1-6EB6-25D3-2B69-C68946573C98}"/>
              </a:ext>
            </a:extLst>
          </p:cNvPr>
          <p:cNvSpPr>
            <a:spLocks noGrp="1"/>
          </p:cNvSpPr>
          <p:nvPr>
            <p:ph sz="quarter" idx="4"/>
          </p:nvPr>
        </p:nvSpPr>
        <p:spPr>
          <a:xfrm>
            <a:off x="914400" y="1480457"/>
            <a:ext cx="10511627" cy="4784167"/>
          </a:xfrm>
        </p:spPr>
        <p:txBody>
          <a:bodyPr/>
          <a:lstStyle/>
          <a:p>
            <a:r>
              <a:rPr lang="en-IN" dirty="0"/>
              <a:t>Clear communication with stake holders </a:t>
            </a:r>
          </a:p>
          <a:p>
            <a:r>
              <a:rPr lang="en-IN" dirty="0"/>
              <a:t>Set clear expectations with the candidates as well as the clients.</a:t>
            </a:r>
          </a:p>
          <a:p>
            <a:r>
              <a:rPr lang="en-IN" dirty="0"/>
              <a:t>Regular updates and feedbacks.</a:t>
            </a:r>
          </a:p>
          <a:p>
            <a:r>
              <a:rPr lang="en-IN" dirty="0"/>
              <a:t>Transparent leadership and business needs.</a:t>
            </a:r>
          </a:p>
          <a:p>
            <a:pPr marL="0" indent="0">
              <a:buNone/>
            </a:pPr>
            <a:endParaRPr lang="en-IN" dirty="0"/>
          </a:p>
          <a:p>
            <a:pPr marL="0" indent="0">
              <a:buNone/>
            </a:pPr>
            <a:r>
              <a:rPr lang="en-IN" b="1" dirty="0"/>
              <a:t>Conclusion</a:t>
            </a:r>
            <a:r>
              <a:rPr lang="en-IN" dirty="0"/>
              <a:t>: </a:t>
            </a:r>
          </a:p>
          <a:p>
            <a:pPr marL="0" indent="0">
              <a:buNone/>
            </a:pPr>
            <a:r>
              <a:rPr lang="en-US" b="1" dirty="0"/>
              <a:t>50% team ramp-up</a:t>
            </a:r>
            <a:r>
              <a:rPr lang="en-US" dirty="0"/>
              <a:t> with a </a:t>
            </a:r>
            <a:r>
              <a:rPr lang="en-US" b="1" dirty="0"/>
              <a:t>60-day live date</a:t>
            </a:r>
            <a:r>
              <a:rPr lang="en-US" dirty="0"/>
              <a:t> and </a:t>
            </a:r>
            <a:r>
              <a:rPr lang="en-US" b="1" dirty="0"/>
              <a:t>45-day training time</a:t>
            </a:r>
            <a:r>
              <a:rPr lang="en-US" dirty="0"/>
              <a:t> is a challenging yet manageable task. By focusing on </a:t>
            </a:r>
            <a:r>
              <a:rPr lang="en-US" b="1" dirty="0"/>
              <a:t>accelerated recruitment</a:t>
            </a:r>
            <a:r>
              <a:rPr lang="en-US" dirty="0"/>
              <a:t>, </a:t>
            </a:r>
            <a:r>
              <a:rPr lang="en-US" b="1" dirty="0"/>
              <a:t>streamlined training processes</a:t>
            </a:r>
            <a:r>
              <a:rPr lang="en-US" dirty="0"/>
              <a:t>, and leveraging technology</a:t>
            </a:r>
            <a:r>
              <a:rPr lang="en-US"/>
              <a:t>, we </a:t>
            </a:r>
            <a:r>
              <a:rPr lang="en-US" dirty="0"/>
              <a:t>can successfully meet the target.</a:t>
            </a:r>
            <a:endParaRPr lang="en-IN" dirty="0"/>
          </a:p>
        </p:txBody>
      </p:sp>
      <p:sp>
        <p:nvSpPr>
          <p:cNvPr id="4" name="Slide Number Placeholder 3">
            <a:extLst>
              <a:ext uri="{FF2B5EF4-FFF2-40B4-BE49-F238E27FC236}">
                <a16:creationId xmlns:a16="http://schemas.microsoft.com/office/drawing/2014/main" id="{0A460A34-9A10-9EEA-6A97-7D7F3346E39A}"/>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5" name="TextBox 4">
            <a:extLst>
              <a:ext uri="{FF2B5EF4-FFF2-40B4-BE49-F238E27FC236}">
                <a16:creationId xmlns:a16="http://schemas.microsoft.com/office/drawing/2014/main" id="{710CB1B9-5267-1453-BD97-8A2E2571896B}"/>
              </a:ext>
            </a:extLst>
          </p:cNvPr>
          <p:cNvSpPr txBox="1"/>
          <p:nvPr/>
        </p:nvSpPr>
        <p:spPr>
          <a:xfrm>
            <a:off x="914400" y="928688"/>
            <a:ext cx="3694794" cy="461665"/>
          </a:xfrm>
          <a:prstGeom prst="rect">
            <a:avLst/>
          </a:prstGeom>
          <a:noFill/>
        </p:spPr>
        <p:txBody>
          <a:bodyPr wrap="none" rtlCol="0">
            <a:spAutoFit/>
          </a:bodyPr>
          <a:lstStyle/>
          <a:p>
            <a:r>
              <a:rPr lang="en-IN" sz="24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Communication Strategies :</a:t>
            </a:r>
          </a:p>
        </p:txBody>
      </p:sp>
    </p:spTree>
    <p:extLst>
      <p:ext uri="{BB962C8B-B14F-4D97-AF65-F5344CB8AC3E}">
        <p14:creationId xmlns:p14="http://schemas.microsoft.com/office/powerpoint/2010/main" val="117992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653144"/>
            <a:ext cx="6583680" cy="1935488"/>
          </a:xfrm>
        </p:spPr>
        <p:txBody>
          <a:bodyPr/>
          <a:lstStyle/>
          <a:p>
            <a:r>
              <a:rPr lang="en-US" dirty="0"/>
              <a:t>Task 1:</a:t>
            </a:r>
            <a:br>
              <a:rPr lang="en-US" dirty="0"/>
            </a:br>
            <a:br>
              <a:rPr lang="en-US" dirty="0"/>
            </a:br>
            <a:r>
              <a:rPr lang="en-US" dirty="0"/>
              <a:t>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422470"/>
            <a:ext cx="6583680" cy="3207344"/>
          </a:xfrm>
        </p:spPr>
        <p:txBody>
          <a:bodyPr>
            <a:normAutofit/>
          </a:bodyPr>
          <a:lstStyle/>
          <a:p>
            <a:pPr marL="342900" indent="-342900">
              <a:buFont typeface="Arial" panose="020B0604020202020204" pitchFamily="34" charset="0"/>
              <a:buChar char="•"/>
            </a:pPr>
            <a:r>
              <a:rPr lang="en-US" sz="1800" dirty="0"/>
              <a:t>There are regions and agents with high TRT (Total Resolution Time). A study was needed to get the details about the probable reasons using the variables from the data.</a:t>
            </a:r>
          </a:p>
          <a:p>
            <a:pPr marL="342900" indent="-342900">
              <a:buFont typeface="Arial" panose="020B0604020202020204" pitchFamily="34" charset="0"/>
              <a:buChar char="•"/>
            </a:pPr>
            <a:r>
              <a:rPr lang="en-US" sz="1800" dirty="0"/>
              <a:t> Probable recommendations and suggestions to the problems/opportunities identified are added as well.</a:t>
            </a:r>
            <a:endParaRPr lang="en-US" sz="3600"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198913"/>
            <a:ext cx="5715000" cy="877834"/>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4463142" cy="1357108"/>
          </a:xfrm>
        </p:spPr>
        <p:txBody>
          <a:bodyPr/>
          <a:lstStyle/>
          <a:p>
            <a:r>
              <a:rPr lang="en-US" dirty="0"/>
              <a:t>SURYANSH PRAKHAR</a:t>
            </a:r>
          </a:p>
          <a:p>
            <a:r>
              <a:rPr lang="en-US" dirty="0"/>
              <a:t>Ph: 7979984267</a:t>
            </a:r>
          </a:p>
          <a:p>
            <a:r>
              <a:rPr lang="en-US" dirty="0"/>
              <a:t>prakharsuryansh535@gmail.com </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830286" y="1908400"/>
            <a:ext cx="9078685" cy="5983744"/>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primary focus is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Total Resolution Time (TRT)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which is in hours. This can be found in columns such as: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Resolution Time x Blocked By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Resolution Time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Incl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Weekends Hours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Resolution Time WITHOUT WEEKENDS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 data also has various other related columns, including:</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Blocked By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shows if there were delays due to blockages, which may impact resolution time.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Agent Time Hours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amount of time the agent spends resolving the case, which is likely to directly affect the resolution time.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 Time Hours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spent by the customer.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Consult Total Resolution Time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shows the resolution time when consulting with other teams or departments.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Time for First Response in Hours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time taken to respond to the case initially, which can be an early indicator of potential delays.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739436" y="97967"/>
            <a:ext cx="1067589" cy="471489"/>
          </a:xfrm>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BB6EC10E-A805-9F2E-0F9F-9BD1FE1D7ED1}"/>
              </a:ext>
            </a:extLst>
          </p:cNvPr>
          <p:cNvSpPr txBox="1"/>
          <p:nvPr/>
        </p:nvSpPr>
        <p:spPr>
          <a:xfrm>
            <a:off x="3385457" y="1001486"/>
            <a:ext cx="2878930" cy="646331"/>
          </a:xfrm>
          <a:prstGeom prst="rect">
            <a:avLst/>
          </a:prstGeom>
          <a:noFill/>
        </p:spPr>
        <p:txBody>
          <a:bodyPr wrap="none" rtlCol="0">
            <a:spAutoFit/>
          </a:bodyPr>
          <a:lstStyle/>
          <a:p>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Primary</a:t>
            </a:r>
            <a:r>
              <a:rPr lang="en-IN" sz="3600" b="1" kern="100" dirty="0">
                <a:latin typeface="Calibri" panose="020F0502020204030204" pitchFamily="34" charset="0"/>
                <a:ea typeface="Calibri" panose="020F0502020204030204" pitchFamily="34" charset="0"/>
                <a:cs typeface="Times New Roman" panose="02020603050405020304" pitchFamily="18" charset="0"/>
              </a:rPr>
              <a:t> </a:t>
            </a:r>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Focus</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A0051-3639-856F-BC72-5AD807BC2C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C0D67-0ED7-2CC1-6A33-F91B3C01F015}"/>
              </a:ext>
            </a:extLst>
          </p:cNvPr>
          <p:cNvSpPr>
            <a:spLocks noGrp="1"/>
          </p:cNvSpPr>
          <p:nvPr>
            <p:ph sz="half" idx="2"/>
          </p:nvPr>
        </p:nvSpPr>
        <p:spPr>
          <a:xfrm>
            <a:off x="2830286" y="2354715"/>
            <a:ext cx="9078685" cy="5983744"/>
          </a:xfrm>
        </p:spPr>
        <p:txBody>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 gain insights into the distribution and patterns of the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Descriptive Statistics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compute the mean, median, and standard deviation of Total Resolution Time and agent time.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Correlation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need to investigate the relationship between Total Resolution Time and other variables (e.g., complexity, agent time, customer time, blocked cases).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Time-Series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We’d analyze if there's a pattern over weeks or months (e.g., certain periods consistently show higher resolution times).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Outliers Detection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We’d identify if there are any significant outliers where resolution time is much higher than usual.</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3266B05A-348F-5C62-6E37-19AB5A328A7E}"/>
              </a:ext>
            </a:extLst>
          </p:cNvPr>
          <p:cNvSpPr>
            <a:spLocks noGrp="1"/>
          </p:cNvSpPr>
          <p:nvPr>
            <p:ph type="sldNum" sz="quarter" idx="10"/>
          </p:nvPr>
        </p:nvSpPr>
        <p:spPr>
          <a:xfrm>
            <a:off x="10739436" y="97967"/>
            <a:ext cx="1067589" cy="471489"/>
          </a:xfrm>
        </p:spPr>
        <p:txBody>
          <a:bodyPr/>
          <a:lstStyle/>
          <a:p>
            <a:fld id="{48F63A3B-78C7-47BE-AE5E-E10140E04643}" type="slidenum">
              <a:rPr lang="en-US" smtClean="0"/>
              <a:pPr/>
              <a:t>4</a:t>
            </a:fld>
            <a:endParaRPr lang="en-US" dirty="0"/>
          </a:p>
        </p:txBody>
      </p:sp>
      <p:sp>
        <p:nvSpPr>
          <p:cNvPr id="5" name="TextBox 4">
            <a:extLst>
              <a:ext uri="{FF2B5EF4-FFF2-40B4-BE49-F238E27FC236}">
                <a16:creationId xmlns:a16="http://schemas.microsoft.com/office/drawing/2014/main" id="{550C6831-C9E6-B1CB-70F1-01F8114686C6}"/>
              </a:ext>
            </a:extLst>
          </p:cNvPr>
          <p:cNvSpPr txBox="1"/>
          <p:nvPr/>
        </p:nvSpPr>
        <p:spPr>
          <a:xfrm>
            <a:off x="3385457" y="1034144"/>
            <a:ext cx="6087564" cy="646331"/>
          </a:xfrm>
          <a:prstGeom prst="rect">
            <a:avLst/>
          </a:prstGeom>
          <a:noFill/>
        </p:spPr>
        <p:txBody>
          <a:bodyPr wrap="none" rtlCol="0">
            <a:spAutoFit/>
          </a:bodyPr>
          <a:lstStyle/>
          <a:p>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EDA: Exploratory Data Analysis</a:t>
            </a:r>
          </a:p>
        </p:txBody>
      </p:sp>
    </p:spTree>
    <p:extLst>
      <p:ext uri="{BB962C8B-B14F-4D97-AF65-F5344CB8AC3E}">
        <p14:creationId xmlns:p14="http://schemas.microsoft.com/office/powerpoint/2010/main" val="2163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9"/>
            <a:ext cx="3283119" cy="2573772"/>
          </a:xfrm>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Investigate Blocked Cases: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We’d look specifically at cases that are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blocked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will help us to identify the reason. We’d then analyze if cases that are blocked have significantly higher resolution times.</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928704" cy="3720337"/>
          </a:xfrm>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Agent Performance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We’d identify agents with consistently high resolution times and analyze potential reasons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Agent Workload: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Agents may have been assigned with too many cases.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Manual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Followups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We’d analyze if it has been done properly.</a:t>
            </a:r>
          </a:p>
        </p:txBody>
      </p:sp>
      <p:sp>
        <p:nvSpPr>
          <p:cNvPr id="6" name="TextBox 5">
            <a:extLst>
              <a:ext uri="{FF2B5EF4-FFF2-40B4-BE49-F238E27FC236}">
                <a16:creationId xmlns:a16="http://schemas.microsoft.com/office/drawing/2014/main" id="{CE9DFFDC-6C25-FD9C-E15F-7387BB9BCC41}"/>
              </a:ext>
            </a:extLst>
          </p:cNvPr>
          <p:cNvSpPr txBox="1"/>
          <p:nvPr/>
        </p:nvSpPr>
        <p:spPr>
          <a:xfrm>
            <a:off x="1774371" y="751114"/>
            <a:ext cx="3842658" cy="646331"/>
          </a:xfrm>
          <a:prstGeom prst="rect">
            <a:avLst/>
          </a:prstGeom>
          <a:noFill/>
        </p:spPr>
        <p:txBody>
          <a:bodyPr wrap="square" rtlCol="0">
            <a:spAutoFit/>
          </a:bodyPr>
          <a:lstStyle/>
          <a:p>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Internal</a:t>
            </a:r>
            <a:r>
              <a:rPr lang="en-IN" sz="3600" dirty="0"/>
              <a:t> </a:t>
            </a:r>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Factors :</a:t>
            </a:r>
            <a:endParaRPr lang="en-IN" sz="3600" dirty="0"/>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2331792"/>
            <a:ext cx="7805057" cy="3513838"/>
          </a:xfrm>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Product/Service</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Are certain products or services causing longer resolution times?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900" kern="100" dirty="0">
                <a:latin typeface="Calibri" panose="020F0502020204030204" pitchFamily="34" charset="0"/>
                <a:ea typeface="Calibri" panose="020F0502020204030204" pitchFamily="34" charset="0"/>
                <a:cs typeface="Times New Roman" panose="02020603050405020304" pitchFamily="18" charset="0"/>
              </a:rPr>
              <a:t>If Yes then we’d i</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nvestigate if the complexity of the product contributes to delays.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Vendor Team</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kern="100" dirty="0">
                <a:latin typeface="Calibri" panose="020F0502020204030204" pitchFamily="34" charset="0"/>
                <a:ea typeface="Calibri" panose="020F0502020204030204" pitchFamily="34" charset="0"/>
                <a:cs typeface="Times New Roman" panose="02020603050405020304" pitchFamily="18" charset="0"/>
              </a:rPr>
              <a:t>I</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f delays are related to vendor involvement and if certain vendor teams are contributing to longer resolution times.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Consultation Time</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If agents are consulting with others, the time taken for consultations can significantly impact TRT.</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8" name="TextBox 7">
            <a:extLst>
              <a:ext uri="{FF2B5EF4-FFF2-40B4-BE49-F238E27FC236}">
                <a16:creationId xmlns:a16="http://schemas.microsoft.com/office/drawing/2014/main" id="{F8C4DBD1-514A-306A-3ADD-1071B0B7CF0E}"/>
              </a:ext>
            </a:extLst>
          </p:cNvPr>
          <p:cNvSpPr txBox="1"/>
          <p:nvPr/>
        </p:nvSpPr>
        <p:spPr>
          <a:xfrm>
            <a:off x="1208313" y="1012371"/>
            <a:ext cx="3474477" cy="646331"/>
          </a:xfrm>
          <a:prstGeom prst="rect">
            <a:avLst/>
          </a:prstGeom>
          <a:noFill/>
        </p:spPr>
        <p:txBody>
          <a:bodyPr wrap="none" rtlCol="0">
            <a:spAutoFit/>
          </a:bodyPr>
          <a:lstStyle/>
          <a:p>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External</a:t>
            </a:r>
            <a:r>
              <a:rPr lang="en-IN" sz="3600" dirty="0"/>
              <a:t> </a:t>
            </a:r>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Factors :</a:t>
            </a:r>
            <a:endParaRPr lang="en-IN" sz="3600" dirty="0"/>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805543" y="2209800"/>
            <a:ext cx="10620483" cy="4419600"/>
          </a:xfrm>
        </p:spPr>
        <p:txBody>
          <a:bodyPr/>
          <a:lstStyle/>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Optimize agent’s workload : Work should be divided uniformly, performance-based incentives can be added.</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Optimal resource allocation : Proper resource should be allocation for each category.</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Analyze and Reduce blockages : Identify causes and better communication between all the parties.</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Training for agents : Pre-work training, mid-work training specially for red marked agents, frequent 1-on-1 </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Channel Optimization: Ensure closing and opening channel are being used effectively.</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Automation : Automating routine tasks, scripts for known issues.</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Data driven prioritization : Prioritize huge-impact issues for faster resolution.</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Addressing Vendor delays : Implementation of corrective measures as tight SLAs, better communication, etc.</a:t>
            </a:r>
          </a:p>
          <a:p>
            <a:pPr marL="342900" indent="-342900">
              <a:buFont typeface="Arial" panose="020B0604020202020204" pitchFamily="34" charset="0"/>
              <a:buChar char="•"/>
            </a:pPr>
            <a:r>
              <a:rPr lang="en-US" sz="1850" dirty="0">
                <a:latin typeface="Calibri" panose="020F0502020204030204" pitchFamily="34" charset="0"/>
                <a:ea typeface="Calibri" panose="020F0502020204030204" pitchFamily="34" charset="0"/>
                <a:cs typeface="Calibri" panose="020F0502020204030204" pitchFamily="34" charset="0"/>
              </a:rPr>
              <a:t>Proper and quick consultations : Consults should be clearer and quicker.</a:t>
            </a:r>
          </a:p>
          <a:p>
            <a:endParaRPr lang="en-US" sz="1850"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8" name="TextBox 7">
            <a:extLst>
              <a:ext uri="{FF2B5EF4-FFF2-40B4-BE49-F238E27FC236}">
                <a16:creationId xmlns:a16="http://schemas.microsoft.com/office/drawing/2014/main" id="{94322B5A-D64C-4E37-C9A3-2D6DEB1012FF}"/>
              </a:ext>
            </a:extLst>
          </p:cNvPr>
          <p:cNvSpPr txBox="1"/>
          <p:nvPr/>
        </p:nvSpPr>
        <p:spPr>
          <a:xfrm>
            <a:off x="1937657" y="1121229"/>
            <a:ext cx="4103559" cy="646331"/>
          </a:xfrm>
          <a:prstGeom prst="rect">
            <a:avLst/>
          </a:prstGeom>
          <a:noFill/>
        </p:spPr>
        <p:txBody>
          <a:bodyPr wrap="none" rtlCol="0">
            <a:spAutoFit/>
          </a:bodyPr>
          <a:lstStyle/>
          <a:p>
            <a:r>
              <a:rPr lang="en-IN" sz="3600" b="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Recommendations  :</a:t>
            </a:r>
            <a:endParaRPr lang="en-IN" sz="3600" b="1" dirty="0"/>
          </a:p>
        </p:txBody>
      </p:sp>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Task 1.</a:t>
            </a:r>
            <a:br>
              <a:rPr lang="en-US" dirty="0"/>
            </a:br>
            <a:br>
              <a:rPr lang="en-US" dirty="0"/>
            </a:br>
            <a:r>
              <a:rPr lang="en-US" dirty="0"/>
              <a:t>2.</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6341579" cy="4097773"/>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Required Data Pointers : </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Please ctrl + click the link below to open Google sheet</a:t>
            </a:r>
          </a:p>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https://docs.google.com/spreadsheets/d/1M3zmlpS5CYTbWh62szfBQvdTFEo2UEU0jtriNbkHMsk/edit?usp=sharing</a:t>
            </a:r>
            <a:endPar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pPr algn="l"/>
            <a:r>
              <a:rPr lang="en-US" dirty="0"/>
              <a:t>Task 2.</a:t>
            </a:r>
            <a:br>
              <a:rPr lang="en-US" dirty="0"/>
            </a:br>
            <a:endParaRPr lang="en-US"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7" name="TextBox 6">
            <a:extLst>
              <a:ext uri="{FF2B5EF4-FFF2-40B4-BE49-F238E27FC236}">
                <a16:creationId xmlns:a16="http://schemas.microsoft.com/office/drawing/2014/main" id="{045041FB-818D-1F1F-912C-A42BE402A8F7}"/>
              </a:ext>
            </a:extLst>
          </p:cNvPr>
          <p:cNvSpPr txBox="1"/>
          <p:nvPr/>
        </p:nvSpPr>
        <p:spPr>
          <a:xfrm>
            <a:off x="1045028" y="2590799"/>
            <a:ext cx="9313409" cy="1800493"/>
          </a:xfrm>
          <a:prstGeom prst="rect">
            <a:avLst/>
          </a:prstGeom>
          <a:noFill/>
        </p:spPr>
        <p:txBody>
          <a:bodyPr wrap="square" rtlCol="0">
            <a:spAutoFit/>
          </a:bodyPr>
          <a:lstStyle/>
          <a:p>
            <a:r>
              <a:rPr lang="en-IN" sz="1850" b="1" dirty="0">
                <a:solidFill>
                  <a:schemeClr val="accent6"/>
                </a:solidFill>
                <a:latin typeface="Calibri" panose="020F0502020204030204" pitchFamily="34" charset="0"/>
                <a:ea typeface="Calibri" panose="020F0502020204030204" pitchFamily="34" charset="0"/>
                <a:cs typeface="Calibri" panose="020F0502020204030204" pitchFamily="34" charset="0"/>
              </a:rPr>
              <a:t>BACKGROUND</a:t>
            </a:r>
          </a:p>
          <a:p>
            <a:pPr marL="342900" indent="-342900">
              <a:buFont typeface="Arial" panose="020B0604020202020204" pitchFamily="34" charset="0"/>
              <a:buChar char="•"/>
            </a:pPr>
            <a:endPar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US</a:t>
            </a:r>
            <a:r>
              <a:rPr lang="en-IN" dirty="0"/>
              <a:t> </a:t>
            </a: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based</a:t>
            </a:r>
            <a:r>
              <a:rPr lang="en-IN" dirty="0"/>
              <a:t> </a:t>
            </a: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client</a:t>
            </a:r>
            <a:r>
              <a:rPr lang="en-IN" dirty="0"/>
              <a:t> </a:t>
            </a:r>
            <a:r>
              <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rPr>
              <a:t>requires </a:t>
            </a:r>
            <a:r>
              <a:rPr lang="en-US" sz="1850" dirty="0">
                <a:solidFill>
                  <a:schemeClr val="accent6"/>
                </a:solidFill>
                <a:latin typeface="Calibri" panose="020F0502020204030204" pitchFamily="34" charset="0"/>
                <a:ea typeface="Calibri" panose="020F0502020204030204" pitchFamily="34" charset="0"/>
                <a:cs typeface="Calibri" panose="020F0502020204030204" pitchFamily="34" charset="0"/>
              </a:rPr>
              <a:t>efficient sales and revenue optimization service provider.</a:t>
            </a:r>
          </a:p>
          <a:p>
            <a:pPr marL="342900" indent="-342900">
              <a:buFont typeface="Arial" panose="020B0604020202020204" pitchFamily="34" charset="0"/>
              <a:buChar char="•"/>
            </a:pPr>
            <a:r>
              <a:rPr lang="en-US" sz="1850" dirty="0">
                <a:solidFill>
                  <a:schemeClr val="accent6"/>
                </a:solidFill>
                <a:latin typeface="Calibri" panose="020F0502020204030204" pitchFamily="34" charset="0"/>
                <a:ea typeface="Calibri" panose="020F0502020204030204" pitchFamily="34" charset="0"/>
                <a:cs typeface="Calibri" panose="020F0502020204030204" pitchFamily="34" charset="0"/>
              </a:rPr>
              <a:t>A team to make outbound calls to explain the product features, convince clients to adopt those features (come at a cost).</a:t>
            </a:r>
          </a:p>
          <a:p>
            <a:pPr marL="342900" indent="-342900">
              <a:buFont typeface="Arial" panose="020B0604020202020204" pitchFamily="34" charset="0"/>
              <a:buChar char="•"/>
            </a:pPr>
            <a:r>
              <a:rPr lang="en-US" sz="1850" dirty="0">
                <a:solidFill>
                  <a:schemeClr val="accent6"/>
                </a:solidFill>
                <a:latin typeface="Calibri" panose="020F0502020204030204" pitchFamily="34" charset="0"/>
                <a:ea typeface="Calibri" panose="020F0502020204030204" pitchFamily="34" charset="0"/>
                <a:cs typeface="Calibri" panose="020F0502020204030204" pitchFamily="34" charset="0"/>
              </a:rPr>
              <a:t>Requires the agents to be technically qualified and have excellent communication skills.</a:t>
            </a:r>
            <a:endParaRPr lang="en-IN" sz="185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62132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{31AB2F90-97F0-48CE-B440-455345F5DA7D}tf78438558_win32</Template>
  <TotalTime>1382</TotalTime>
  <Words>1625</Words>
  <Application>Microsoft Office PowerPoint</Application>
  <PresentationFormat>Widescreen</PresentationFormat>
  <Paragraphs>145</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Sabon Next LT</vt:lpstr>
      <vt:lpstr>Symbol</vt:lpstr>
      <vt:lpstr>Custom</vt:lpstr>
      <vt:lpstr>Case Study Blackbuck</vt:lpstr>
      <vt:lpstr>Task 1:  1.</vt:lpstr>
      <vt:lpstr>PowerPoint Presentation</vt:lpstr>
      <vt:lpstr>PowerPoint Presentation</vt:lpstr>
      <vt:lpstr>PowerPoint Presentation</vt:lpstr>
      <vt:lpstr>PowerPoint Presentation</vt:lpstr>
      <vt:lpstr>PowerPoint Presentation</vt:lpstr>
      <vt:lpstr>Task 1.  2.</vt:lpstr>
      <vt:lpstr>Task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Anjali keshri</dc:creator>
  <cp:lastModifiedBy>Anjali keshri</cp:lastModifiedBy>
  <cp:revision>1</cp:revision>
  <dcterms:created xsi:type="dcterms:W3CDTF">2025-01-03T06:09:32Z</dcterms:created>
  <dcterms:modified xsi:type="dcterms:W3CDTF">2025-01-04T05:28:06Z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