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IBM Plex Sans"/>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0EF36B-9933-43DD-8ED3-A771C45A633E}">
  <a:tblStyle styleId="{EC0EF36B-9933-43DD-8ED3-A771C45A633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BMPlexSans-bold.fntdata"/><Relationship Id="rId23"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fc98d6a6a_1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efc98d6a6a_1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fc98d6a6a_1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efc98d6a6a_1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fc9b767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fc9b767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fc9b767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fc9b767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9edb3142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9edb3142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9edb3142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9edb3142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fc98d6a6a_1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efc98d6a6a_1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fc98d6a6a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efc98d6a6a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fc98d6a6a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efc98d6a6a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fc98d6a6a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efc98d6a6a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fc98d6a6a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efc98d6a6a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fc98d6a6a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efc98d6a6a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fc98d6a6a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efc98d6a6a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fc98d6a6a_1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efc98d6a6a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fc98d6a6a_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efc98d6a6a_1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fc98d6a6a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efc98d6a6a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rgbClr val="E5E7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6.jpg"/><Relationship Id="rId5" Type="http://schemas.openxmlformats.org/officeDocument/2006/relationships/image" Target="../media/image2.jpg"/><Relationship Id="rId6"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nvSpPr>
        <p:spPr>
          <a:xfrm>
            <a:off x="313000" y="857600"/>
            <a:ext cx="6854400" cy="782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en-GB" sz="2000" u="none" cap="none" strike="noStrike">
                <a:solidFill>
                  <a:schemeClr val="lt1"/>
                </a:solidFill>
                <a:latin typeface="Arial"/>
                <a:ea typeface="Arial"/>
                <a:cs typeface="Arial"/>
                <a:sym typeface="Arial"/>
              </a:rPr>
              <a:t>Data Analytics Internship Program 2024</a:t>
            </a:r>
            <a:br>
              <a:rPr b="0" i="0" lang="en-GB" sz="1800" u="none" cap="none" strike="noStrike">
                <a:solidFill>
                  <a:schemeClr val="lt1"/>
                </a:solidFill>
                <a:latin typeface="Arial"/>
                <a:ea typeface="Arial"/>
                <a:cs typeface="Arial"/>
                <a:sym typeface="Arial"/>
              </a:rPr>
            </a:br>
            <a:r>
              <a:rPr b="0" i="0" lang="en-GB" sz="1800" u="none" cap="none" strike="noStrike">
                <a:solidFill>
                  <a:schemeClr val="lt1"/>
                </a:solidFill>
                <a:latin typeface="Arial"/>
                <a:ea typeface="Arial"/>
                <a:cs typeface="Arial"/>
                <a:sym typeface="Arial"/>
              </a:rPr>
              <a:t>Final Project Presentation</a:t>
            </a:r>
            <a:endParaRPr b="0" i="0" sz="1800" u="none" cap="none" strike="noStrike">
              <a:solidFill>
                <a:schemeClr val="lt1"/>
              </a:solidFill>
              <a:latin typeface="Arial"/>
              <a:ea typeface="Arial"/>
              <a:cs typeface="Arial"/>
              <a:sym typeface="Arial"/>
            </a:endParaRPr>
          </a:p>
        </p:txBody>
      </p:sp>
      <p:sp>
        <p:nvSpPr>
          <p:cNvPr id="86" name="Google Shape;86;p13"/>
          <p:cNvSpPr txBox="1"/>
          <p:nvPr/>
        </p:nvSpPr>
        <p:spPr>
          <a:xfrm>
            <a:off x="4334400" y="50150"/>
            <a:ext cx="4809600" cy="4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lt1"/>
                </a:solidFill>
                <a:latin typeface="Arial"/>
                <a:ea typeface="Arial"/>
                <a:cs typeface="Arial"/>
                <a:sym typeface="Arial"/>
              </a:rPr>
              <a:t>IBM SkillsBuild</a:t>
            </a:r>
            <a:r>
              <a:rPr b="1" i="0" lang="en-GB" sz="1600" u="none" cap="none" strike="noStrike">
                <a:solidFill>
                  <a:schemeClr val="lt1"/>
                </a:solidFill>
                <a:latin typeface="Arial"/>
                <a:ea typeface="Arial"/>
                <a:cs typeface="Arial"/>
                <a:sym typeface="Arial"/>
              </a:rPr>
              <a:t> </a:t>
            </a:r>
            <a:r>
              <a:rPr b="0" i="0" lang="en-GB" sz="1600" u="none" cap="none" strike="noStrike">
                <a:solidFill>
                  <a:schemeClr val="lt1"/>
                </a:solidFill>
                <a:latin typeface="Arial"/>
                <a:ea typeface="Arial"/>
                <a:cs typeface="Arial"/>
                <a:sym typeface="Arial"/>
              </a:rPr>
              <a:t>for Adult Learners </a:t>
            </a:r>
            <a:r>
              <a:rPr b="0" i="0" lang="en-GB" sz="1600" u="none" cap="none" strike="noStrike">
                <a:solidFill>
                  <a:schemeClr val="lt1"/>
                </a:solidFill>
                <a:latin typeface="Arial"/>
                <a:ea typeface="Arial"/>
                <a:cs typeface="Arial"/>
                <a:sym typeface="Arial"/>
              </a:rPr>
              <a:t>-</a:t>
            </a:r>
            <a:r>
              <a:rPr b="0" i="0" lang="en-GB" sz="1600" u="none" cap="none" strike="noStrike">
                <a:solidFill>
                  <a:schemeClr val="lt1"/>
                </a:solidFill>
                <a:latin typeface="Arial"/>
                <a:ea typeface="Arial"/>
                <a:cs typeface="Arial"/>
                <a:sym typeface="Arial"/>
              </a:rPr>
              <a:t> Data Analytics</a:t>
            </a:r>
            <a:endParaRPr b="0" i="0" sz="1600" u="none" cap="none" strike="noStrike">
              <a:solidFill>
                <a:schemeClr val="lt1"/>
              </a:solidFill>
              <a:latin typeface="Arial"/>
              <a:ea typeface="Arial"/>
              <a:cs typeface="Arial"/>
              <a:sym typeface="Arial"/>
            </a:endParaRPr>
          </a:p>
        </p:txBody>
      </p:sp>
      <p:sp>
        <p:nvSpPr>
          <p:cNvPr id="87" name="Google Shape;87;p13"/>
          <p:cNvSpPr/>
          <p:nvPr/>
        </p:nvSpPr>
        <p:spPr>
          <a:xfrm>
            <a:off x="0" y="1973750"/>
            <a:ext cx="9144000" cy="2076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Project Name: </a:t>
            </a:r>
            <a:r>
              <a:rPr b="1" i="0" lang="en-GB" sz="1600" u="none" cap="none" strike="noStrike">
                <a:solidFill>
                  <a:srgbClr val="000000"/>
                </a:solidFill>
                <a:latin typeface="Arial"/>
                <a:ea typeface="Arial"/>
                <a:cs typeface="Arial"/>
                <a:sym typeface="Arial"/>
              </a:rPr>
              <a:t>Analyzing the Contribution of Human Activities to Frequent Flooding in India</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Unique ID: IBM2487</a:t>
            </a:r>
            <a:br>
              <a:rPr b="0" i="0" lang="en-GB" sz="1600" u="none" cap="none" strike="noStrike">
                <a:solidFill>
                  <a:srgbClr val="000000"/>
                </a:solidFill>
                <a:latin typeface="Arial"/>
                <a:ea typeface="Arial"/>
                <a:cs typeface="Arial"/>
                <a:sym typeface="Arial"/>
              </a:rPr>
            </a:br>
            <a:r>
              <a:rPr b="0" i="0" lang="en-GB" sz="1600" u="none" cap="none" strike="noStrike">
                <a:solidFill>
                  <a:srgbClr val="000000"/>
                </a:solidFill>
                <a:latin typeface="Arial"/>
                <a:ea typeface="Arial"/>
                <a:cs typeface="Arial"/>
                <a:sym typeface="Arial"/>
              </a:rPr>
              <a:t>Team Name: </a:t>
            </a:r>
            <a:r>
              <a:rPr b="1" i="0" lang="en-GB" sz="1600" u="none" cap="none" strike="noStrike">
                <a:solidFill>
                  <a:srgbClr val="000000"/>
                </a:solidFill>
                <a:highlight>
                  <a:srgbClr val="FFFFFF"/>
                </a:highlight>
                <a:latin typeface="Arial"/>
                <a:ea typeface="Arial"/>
                <a:cs typeface="Arial"/>
                <a:sym typeface="Arial"/>
              </a:rPr>
              <a:t>The Data Detectives</a:t>
            </a:r>
            <a:endParaRPr b="1" i="0" sz="1600" u="none" cap="none" strike="noStrike">
              <a:solidFill>
                <a:srgbClr val="000000"/>
              </a:solidFill>
              <a:highlight>
                <a:srgbClr val="FFFFFF"/>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College Name: MAHARAJA AGRASEN INSTITUTE OF TECHNOLOGY, DELHI</a:t>
            </a:r>
            <a:endParaRPr b="0" i="0" sz="1600" u="none" cap="none" strike="noStrike">
              <a:solidFill>
                <a:srgbClr val="000000"/>
              </a:solidFill>
              <a:latin typeface="Arial"/>
              <a:ea typeface="Arial"/>
              <a:cs typeface="Arial"/>
              <a:sym typeface="Arial"/>
            </a:endParaRPr>
          </a:p>
        </p:txBody>
      </p:sp>
      <p:sp>
        <p:nvSpPr>
          <p:cNvPr id="88" name="Google Shape;88;p13"/>
          <p:cNvSpPr/>
          <p:nvPr/>
        </p:nvSpPr>
        <p:spPr>
          <a:xfrm>
            <a:off x="313000" y="1316675"/>
            <a:ext cx="6969300" cy="3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0" y="4018825"/>
            <a:ext cx="9144000" cy="95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0" name="Google Shape;90;p13"/>
          <p:cNvPicPr preferRelativeResize="0"/>
          <p:nvPr/>
        </p:nvPicPr>
        <p:blipFill rotWithShape="1">
          <a:blip r:embed="rId3">
            <a:alphaModFix/>
          </a:blip>
          <a:srcRect b="0" l="0" r="0" t="0"/>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nvSpPr>
        <p:spPr>
          <a:xfrm>
            <a:off x="3220750" y="87925"/>
            <a:ext cx="29631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000" u="none" cap="none" strike="noStrike">
                <a:solidFill>
                  <a:srgbClr val="FFFF00"/>
                </a:solidFill>
                <a:latin typeface="IBM Plex Sans"/>
                <a:ea typeface="IBM Plex Sans"/>
                <a:cs typeface="IBM Plex Sans"/>
                <a:sym typeface="IBM Plex Sans"/>
              </a:rPr>
              <a:t>Visualization</a:t>
            </a:r>
            <a:endParaRPr b="1" i="0" sz="2000" u="none" cap="none" strike="noStrike">
              <a:solidFill>
                <a:srgbClr val="FFFF00"/>
              </a:solidFill>
              <a:latin typeface="IBM Plex Sans"/>
              <a:ea typeface="IBM Plex Sans"/>
              <a:cs typeface="IBM Plex Sans"/>
              <a:sym typeface="IBM Plex Sans"/>
            </a:endParaRPr>
          </a:p>
        </p:txBody>
      </p:sp>
      <p:sp>
        <p:nvSpPr>
          <p:cNvPr id="154" name="Google Shape;154;p22"/>
          <p:cNvSpPr txBox="1"/>
          <p:nvPr/>
        </p:nvSpPr>
        <p:spPr>
          <a:xfrm>
            <a:off x="314400" y="561625"/>
            <a:ext cx="8515200" cy="16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500">
                <a:solidFill>
                  <a:schemeClr val="dk1"/>
                </a:solidFill>
              </a:rPr>
              <a:t>Data Visualization Techniques Used</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323850" lvl="0" marL="457200" rtl="0" algn="l">
              <a:spcBef>
                <a:spcPts val="0"/>
              </a:spcBef>
              <a:spcAft>
                <a:spcPts val="0"/>
              </a:spcAft>
              <a:buClr>
                <a:schemeClr val="dk1"/>
              </a:buClr>
              <a:buSzPts val="1500"/>
              <a:buAutoNum type="romanUcPeriod"/>
            </a:pPr>
            <a:r>
              <a:rPr b="1" lang="en-GB" sz="1500">
                <a:solidFill>
                  <a:schemeClr val="dk1"/>
                </a:solidFill>
              </a:rPr>
              <a:t>Charts and Graphs: </a:t>
            </a:r>
            <a:r>
              <a:rPr lang="en-GB" sz="1500">
                <a:solidFill>
                  <a:schemeClr val="dk1"/>
                </a:solidFill>
              </a:rPr>
              <a:t>Bar plots and scatter plots were employed to illustrate relationships between flood frequency and factors like deforestation, urbanization, and floodplain encroachment.</a:t>
            </a:r>
            <a:endParaRPr sz="1500">
              <a:solidFill>
                <a:schemeClr val="dk1"/>
              </a:solidFill>
            </a:endParaRPr>
          </a:p>
          <a:p>
            <a:pPr indent="-323850" lvl="0" marL="457200" rtl="0" algn="l">
              <a:spcBef>
                <a:spcPts val="0"/>
              </a:spcBef>
              <a:spcAft>
                <a:spcPts val="0"/>
              </a:spcAft>
              <a:buClr>
                <a:schemeClr val="dk1"/>
              </a:buClr>
              <a:buSzPts val="1500"/>
              <a:buAutoNum type="romanUcPeriod"/>
            </a:pPr>
            <a:r>
              <a:rPr b="1" lang="en-GB" sz="1500">
                <a:solidFill>
                  <a:schemeClr val="dk1"/>
                </a:solidFill>
              </a:rPr>
              <a:t>Heatmaps:</a:t>
            </a:r>
            <a:r>
              <a:rPr lang="en-GB" sz="1500">
                <a:solidFill>
                  <a:schemeClr val="dk1"/>
                </a:solidFill>
              </a:rPr>
              <a:t> Correlation heatmaps were used to visualize the strength and direction of correlations among different variables.</a:t>
            </a:r>
            <a:endParaRPr sz="1500">
              <a:solidFill>
                <a:schemeClr val="dk1"/>
              </a:solidFill>
            </a:endParaRPr>
          </a:p>
          <a:p>
            <a:pPr indent="-323850" lvl="0" marL="457200" rtl="0" algn="l">
              <a:spcBef>
                <a:spcPts val="0"/>
              </a:spcBef>
              <a:spcAft>
                <a:spcPts val="0"/>
              </a:spcAft>
              <a:buClr>
                <a:schemeClr val="dk1"/>
              </a:buClr>
              <a:buSzPts val="1500"/>
              <a:buAutoNum type="romanUcPeriod"/>
            </a:pPr>
            <a:r>
              <a:rPr b="1" lang="en-GB" sz="1500">
                <a:solidFill>
                  <a:schemeClr val="dk1"/>
                </a:solidFill>
              </a:rPr>
              <a:t>ROC Curves and Confusion Matrix:</a:t>
            </a:r>
            <a:r>
              <a:rPr lang="en-GB" sz="1500">
                <a:solidFill>
                  <a:schemeClr val="dk1"/>
                </a:solidFill>
              </a:rPr>
              <a:t> These were utilized to evaluate the performance of predictive models, including classification accuracy and model robustness.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b="1" lang="en-GB" sz="1500">
                <a:solidFill>
                  <a:schemeClr val="dk1"/>
                </a:solidFill>
              </a:rPr>
              <a:t>Key Visual Insight</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a:p>
            <a:pPr indent="-323850" lvl="0" marL="457200" rtl="0" algn="l">
              <a:spcBef>
                <a:spcPts val="0"/>
              </a:spcBef>
              <a:spcAft>
                <a:spcPts val="0"/>
              </a:spcAft>
              <a:buClr>
                <a:schemeClr val="dk1"/>
              </a:buClr>
              <a:buSzPts val="1500"/>
              <a:buAutoNum type="romanUcPeriod"/>
            </a:pPr>
            <a:r>
              <a:rPr lang="en-GB" sz="1500">
                <a:solidFill>
                  <a:schemeClr val="dk1"/>
                </a:solidFill>
              </a:rPr>
              <a:t> </a:t>
            </a:r>
            <a:r>
              <a:rPr b="1" lang="en-GB" sz="1500">
                <a:solidFill>
                  <a:schemeClr val="dk1"/>
                </a:solidFill>
              </a:rPr>
              <a:t>Scatter Plots and Bar Charts: </a:t>
            </a:r>
            <a:r>
              <a:rPr lang="en-GB" sz="1500">
                <a:solidFill>
                  <a:schemeClr val="dk1"/>
                </a:solidFill>
              </a:rPr>
              <a:t>Revealed that floodplain encroachment has the strongest correlation with flood frequency, while deforestation also impacts flood frequency but to a lesser extent. Urbanization showed minimal impact on flood frequency.</a:t>
            </a:r>
            <a:endParaRPr sz="1500">
              <a:solidFill>
                <a:schemeClr val="dk1"/>
              </a:solidFill>
            </a:endParaRPr>
          </a:p>
          <a:p>
            <a:pPr indent="-323850" lvl="0" marL="457200" rtl="0" algn="l">
              <a:spcBef>
                <a:spcPts val="0"/>
              </a:spcBef>
              <a:spcAft>
                <a:spcPts val="0"/>
              </a:spcAft>
              <a:buClr>
                <a:schemeClr val="dk1"/>
              </a:buClr>
              <a:buSzPts val="1500"/>
              <a:buAutoNum type="romanUcPeriod"/>
            </a:pPr>
            <a:r>
              <a:rPr b="1" lang="en-GB" sz="1500">
                <a:solidFill>
                  <a:schemeClr val="dk1"/>
                </a:solidFill>
              </a:rPr>
              <a:t>Correlation Heatmap:</a:t>
            </a:r>
            <a:r>
              <a:rPr lang="en-GB" sz="1500">
                <a:solidFill>
                  <a:schemeClr val="dk1"/>
                </a:solidFill>
              </a:rPr>
              <a:t> Highlighted a high correlation between floodplain encroachment and flood frequency, suggesting that encroachment is a significant man</a:t>
            </a:r>
            <a:r>
              <a:rPr lang="en-GB" sz="1500">
                <a:solidFill>
                  <a:schemeClr val="dk1"/>
                </a:solidFill>
              </a:rPr>
              <a:t>-</a:t>
            </a:r>
            <a:r>
              <a:rPr lang="en-GB" sz="1500">
                <a:solidFill>
                  <a:schemeClr val="dk1"/>
                </a:solidFill>
              </a:rPr>
              <a:t>made contributor to increased flooding.</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nvSpPr>
        <p:spPr>
          <a:xfrm>
            <a:off x="11386575" y="745200"/>
            <a:ext cx="900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60" name="Google Shape;160;p23"/>
          <p:cNvPicPr preferRelativeResize="0"/>
          <p:nvPr/>
        </p:nvPicPr>
        <p:blipFill>
          <a:blip r:embed="rId3">
            <a:alphaModFix/>
          </a:blip>
          <a:stretch>
            <a:fillRect/>
          </a:stretch>
        </p:blipFill>
        <p:spPr>
          <a:xfrm>
            <a:off x="0" y="0"/>
            <a:ext cx="4286950" cy="3032925"/>
          </a:xfrm>
          <a:prstGeom prst="rect">
            <a:avLst/>
          </a:prstGeom>
          <a:noFill/>
          <a:ln>
            <a:noFill/>
          </a:ln>
        </p:spPr>
      </p:pic>
      <p:pic>
        <p:nvPicPr>
          <p:cNvPr id="161" name="Google Shape;161;p23"/>
          <p:cNvPicPr preferRelativeResize="0"/>
          <p:nvPr/>
        </p:nvPicPr>
        <p:blipFill>
          <a:blip r:embed="rId4">
            <a:alphaModFix/>
          </a:blip>
          <a:stretch>
            <a:fillRect/>
          </a:stretch>
        </p:blipFill>
        <p:spPr>
          <a:xfrm>
            <a:off x="4286949" y="2235923"/>
            <a:ext cx="4857048" cy="2861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0" y="0"/>
            <a:ext cx="4210675" cy="3472775"/>
          </a:xfrm>
          <a:prstGeom prst="rect">
            <a:avLst/>
          </a:prstGeom>
          <a:noFill/>
          <a:ln>
            <a:noFill/>
          </a:ln>
        </p:spPr>
      </p:pic>
      <p:pic>
        <p:nvPicPr>
          <p:cNvPr id="167" name="Google Shape;167;p24"/>
          <p:cNvPicPr preferRelativeResize="0"/>
          <p:nvPr/>
        </p:nvPicPr>
        <p:blipFill>
          <a:blip r:embed="rId4">
            <a:alphaModFix/>
          </a:blip>
          <a:stretch>
            <a:fillRect/>
          </a:stretch>
        </p:blipFill>
        <p:spPr>
          <a:xfrm>
            <a:off x="4673766" y="1670725"/>
            <a:ext cx="4470233" cy="347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152400" y="152400"/>
            <a:ext cx="8839200" cy="819868"/>
          </a:xfrm>
          <a:prstGeom prst="rect">
            <a:avLst/>
          </a:prstGeom>
          <a:noFill/>
          <a:ln>
            <a:noFill/>
          </a:ln>
        </p:spPr>
      </p:pic>
      <p:pic>
        <p:nvPicPr>
          <p:cNvPr id="173" name="Google Shape;173;p25"/>
          <p:cNvPicPr preferRelativeResize="0"/>
          <p:nvPr/>
        </p:nvPicPr>
        <p:blipFill>
          <a:blip r:embed="rId4">
            <a:alphaModFix/>
          </a:blip>
          <a:stretch>
            <a:fillRect/>
          </a:stretch>
        </p:blipFill>
        <p:spPr>
          <a:xfrm>
            <a:off x="2090975" y="1093425"/>
            <a:ext cx="4652376" cy="3866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6"/>
          <p:cNvPicPr preferRelativeResize="0"/>
          <p:nvPr/>
        </p:nvPicPr>
        <p:blipFill>
          <a:blip r:embed="rId3">
            <a:alphaModFix/>
          </a:blip>
          <a:stretch>
            <a:fillRect/>
          </a:stretch>
        </p:blipFill>
        <p:spPr>
          <a:xfrm>
            <a:off x="0" y="0"/>
            <a:ext cx="9085075"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3085550" y="88600"/>
            <a:ext cx="2673300" cy="3540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FFFF00"/>
                </a:solidFill>
                <a:latin typeface="IBM Plex Sans"/>
                <a:ea typeface="IBM Plex Sans"/>
                <a:cs typeface="IBM Plex Sans"/>
                <a:sym typeface="IBM Plex Sans"/>
              </a:rPr>
              <a:t>Conclusion</a:t>
            </a:r>
            <a:endParaRPr b="1" i="0" sz="1800" u="none" cap="none" strike="noStrike">
              <a:solidFill>
                <a:srgbClr val="FFFF00"/>
              </a:solidFill>
              <a:latin typeface="IBM Plex Sans"/>
              <a:ea typeface="IBM Plex Sans"/>
              <a:cs typeface="IBM Plex Sans"/>
              <a:sym typeface="IBM Plex Sans"/>
            </a:endParaRPr>
          </a:p>
        </p:txBody>
      </p:sp>
      <p:sp>
        <p:nvSpPr>
          <p:cNvPr id="184" name="Google Shape;184;p27"/>
          <p:cNvSpPr txBox="1"/>
          <p:nvPr/>
        </p:nvSpPr>
        <p:spPr>
          <a:xfrm>
            <a:off x="2556100" y="1921775"/>
            <a:ext cx="2952600" cy="1408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5" name="Google Shape;185;p27"/>
          <p:cNvSpPr txBox="1"/>
          <p:nvPr/>
        </p:nvSpPr>
        <p:spPr>
          <a:xfrm>
            <a:off x="217950" y="333175"/>
            <a:ext cx="8708100" cy="3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chemeClr val="dk1"/>
                </a:solidFill>
                <a:latin typeface="Roboto"/>
                <a:ea typeface="Roboto"/>
                <a:cs typeface="Roboto"/>
                <a:sym typeface="Roboto"/>
              </a:rPr>
              <a:t>1. Summary of Findings</a:t>
            </a: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Strong correlation between floodplain encroachment and frequency of floods.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Positive correlation between deforestation and flood frequency, but less significant.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Negligible impact of urbanization away from water bodies on flooding.</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Need to address floodplain encroachment and deforestation to mitigate flood risks.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GB" sz="1500">
                <a:solidFill>
                  <a:schemeClr val="dk1"/>
                </a:solidFill>
                <a:latin typeface="Roboto"/>
                <a:ea typeface="Roboto"/>
                <a:cs typeface="Roboto"/>
                <a:sym typeface="Roboto"/>
              </a:rPr>
              <a:t>2. Impact of Proposed Solution</a:t>
            </a: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Stricter land</a:t>
            </a:r>
            <a:r>
              <a:rPr lang="en-GB" sz="1500">
                <a:solidFill>
                  <a:schemeClr val="dk1"/>
                </a:solidFill>
                <a:latin typeface="Roboto"/>
                <a:ea typeface="Roboto"/>
                <a:cs typeface="Roboto"/>
                <a:sym typeface="Roboto"/>
              </a:rPr>
              <a:t>-</a:t>
            </a:r>
            <a:r>
              <a:rPr lang="en-GB" sz="1500">
                <a:solidFill>
                  <a:schemeClr val="dk1"/>
                </a:solidFill>
                <a:latin typeface="Roboto"/>
                <a:ea typeface="Roboto"/>
                <a:cs typeface="Roboto"/>
                <a:sym typeface="Roboto"/>
              </a:rPr>
              <a:t>use regulations and conservation strategies can reduce flood frequency and severity.</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Protection of human lives and properties along with natural ecosystems.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Alignment with SDGs by promoting responsible urban planning and environmental conservation.</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Ensures long</a:t>
            </a:r>
            <a:r>
              <a:rPr lang="en-GB" sz="1500">
                <a:solidFill>
                  <a:schemeClr val="dk1"/>
                </a:solidFill>
                <a:latin typeface="Roboto"/>
                <a:ea typeface="Roboto"/>
                <a:cs typeface="Roboto"/>
                <a:sym typeface="Roboto"/>
              </a:rPr>
              <a:t>-</a:t>
            </a:r>
            <a:r>
              <a:rPr lang="en-GB" sz="1500">
                <a:solidFill>
                  <a:schemeClr val="dk1"/>
                </a:solidFill>
                <a:latin typeface="Roboto"/>
                <a:ea typeface="Roboto"/>
                <a:cs typeface="Roboto"/>
                <a:sym typeface="Roboto"/>
              </a:rPr>
              <a:t>term resilience against flooding.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GB" sz="1500">
                <a:solidFill>
                  <a:schemeClr val="dk1"/>
                </a:solidFill>
                <a:latin typeface="Roboto"/>
                <a:ea typeface="Roboto"/>
                <a:cs typeface="Roboto"/>
                <a:sym typeface="Roboto"/>
              </a:rPr>
              <a:t>3. Future Work</a:t>
            </a: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Focus on detailed spatial analysis using GIS tools for targeted interventions.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Development of more sophisticated predictive models with additional environmental variables.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Collaboration with policymakers and local communities for implementation and monitoring.</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Essential for sustainable flood management and risk reduction.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3465625" y="0"/>
            <a:ext cx="29631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000" u="none" cap="none" strike="noStrike">
                <a:solidFill>
                  <a:srgbClr val="FFFF00"/>
                </a:solidFill>
                <a:latin typeface="IBM Plex Sans"/>
                <a:ea typeface="IBM Plex Sans"/>
                <a:cs typeface="IBM Plex Sans"/>
                <a:sym typeface="IBM Plex Sans"/>
              </a:rPr>
              <a:t>References</a:t>
            </a:r>
            <a:endParaRPr b="1" i="0" sz="2000" u="none" cap="none" strike="noStrike">
              <a:solidFill>
                <a:srgbClr val="FFFF00"/>
              </a:solidFill>
              <a:latin typeface="IBM Plex Sans"/>
              <a:ea typeface="IBM Plex Sans"/>
              <a:cs typeface="IBM Plex Sans"/>
              <a:sym typeface="IBM Plex Sans"/>
            </a:endParaRPr>
          </a:p>
        </p:txBody>
      </p:sp>
      <p:sp>
        <p:nvSpPr>
          <p:cNvPr id="191" name="Google Shape;191;p28"/>
          <p:cNvSpPr txBox="1"/>
          <p:nvPr/>
        </p:nvSpPr>
        <p:spPr>
          <a:xfrm>
            <a:off x="2556100" y="1921775"/>
            <a:ext cx="2952600" cy="13668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2" name="Google Shape;192;p28"/>
          <p:cNvSpPr txBox="1"/>
          <p:nvPr/>
        </p:nvSpPr>
        <p:spPr>
          <a:xfrm>
            <a:off x="41700" y="473700"/>
            <a:ext cx="9060600" cy="40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Roboto"/>
                <a:ea typeface="Roboto"/>
                <a:cs typeface="Roboto"/>
                <a:sym typeface="Roboto"/>
              </a:rPr>
              <a:t> Data Sources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Data.gov.in: Government of India open data portal.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Kaggle: Platform for datasets and data science competitions.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IMD (India Meteorological Department): Weather and climate data.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CWC (Central Water Commission): Water resource data.</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NDMA (National Disaster Management Authority): Disaster management and flood data.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GB">
                <a:solidFill>
                  <a:schemeClr val="dk1"/>
                </a:solidFill>
                <a:latin typeface="Roboto"/>
                <a:ea typeface="Roboto"/>
                <a:cs typeface="Roboto"/>
                <a:sym typeface="Roboto"/>
              </a:rPr>
              <a:t> </a:t>
            </a:r>
            <a:r>
              <a:rPr b="1" lang="en-GB">
                <a:solidFill>
                  <a:schemeClr val="dk1"/>
                </a:solidFill>
                <a:latin typeface="Roboto"/>
                <a:ea typeface="Roboto"/>
                <a:cs typeface="Roboto"/>
                <a:sym typeface="Roboto"/>
              </a:rPr>
              <a:t>Tools and Software Used</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Pandas: Data manipulation and analysis library.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NumPy: Numerical computing library.</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Matplotlib: </a:t>
            </a:r>
            <a:r>
              <a:rPr lang="en-GB">
                <a:solidFill>
                  <a:schemeClr val="dk1"/>
                </a:solidFill>
                <a:latin typeface="Roboto"/>
                <a:ea typeface="Roboto"/>
                <a:cs typeface="Roboto"/>
                <a:sym typeface="Roboto"/>
              </a:rPr>
              <a:t>Visualization </a:t>
            </a:r>
            <a:r>
              <a:rPr lang="en-GB">
                <a:solidFill>
                  <a:schemeClr val="dk1"/>
                </a:solidFill>
                <a:latin typeface="Roboto"/>
                <a:ea typeface="Roboto"/>
                <a:cs typeface="Roboto"/>
                <a:sym typeface="Roboto"/>
              </a:rPr>
              <a:t>library for plotting graphs and charts.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Seaborn: Data visualization library based on Matplotlib.</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Scikit-learn: Machine learning library for predictive modeling.</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GB">
                <a:solidFill>
                  <a:schemeClr val="dk1"/>
                </a:solidFill>
                <a:latin typeface="Roboto"/>
                <a:ea typeface="Roboto"/>
                <a:cs typeface="Roboto"/>
                <a:sym typeface="Roboto"/>
              </a:rPr>
              <a:t> Additional References</a:t>
            </a:r>
            <a:endParaRPr b="1">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UN SDGs: United Nations Sustainable Development Goals framework.</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Research Articles: Studies on the impact of urbanization, deforestation, and floodplain encroachment on flooding.</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Government Reports: Documents from IMD, CWC, and NDMA related to flood management and environmental conservation.</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Textbooks: Relevant textbooks on environmental science, urban planning, and disaster management.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2803650" y="156325"/>
            <a:ext cx="33219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600" u="none" cap="none" strike="noStrike">
                <a:solidFill>
                  <a:srgbClr val="FFFF00"/>
                </a:solidFill>
                <a:latin typeface="IBM Plex Sans"/>
                <a:ea typeface="IBM Plex Sans"/>
                <a:cs typeface="IBM Plex Sans"/>
                <a:sym typeface="IBM Plex Sans"/>
              </a:rPr>
              <a:t>Team Members</a:t>
            </a:r>
            <a:endParaRPr b="1" i="0" sz="2800" u="none" cap="none" strike="noStrike">
              <a:solidFill>
                <a:srgbClr val="FFFF00"/>
              </a:solidFill>
              <a:latin typeface="IBM Plex Sans"/>
              <a:ea typeface="IBM Plex Sans"/>
              <a:cs typeface="IBM Plex Sans"/>
              <a:sym typeface="IBM Plex Sans"/>
            </a:endParaRPr>
          </a:p>
        </p:txBody>
      </p:sp>
      <p:graphicFrame>
        <p:nvGraphicFramePr>
          <p:cNvPr id="96" name="Google Shape;96;p14"/>
          <p:cNvGraphicFramePr/>
          <p:nvPr/>
        </p:nvGraphicFramePr>
        <p:xfrm>
          <a:off x="1083892" y="954931"/>
          <a:ext cx="3000000" cy="3000000"/>
        </p:xfrm>
        <a:graphic>
          <a:graphicData uri="http://schemas.openxmlformats.org/drawingml/2006/table">
            <a:tbl>
              <a:tblPr>
                <a:noFill/>
                <a:tableStyleId>{EC0EF36B-9933-43DD-8ED3-A771C45A633E}</a:tableStyleId>
              </a:tblPr>
              <a:tblGrid>
                <a:gridCol w="1289375"/>
                <a:gridCol w="1295300"/>
                <a:gridCol w="1295300"/>
                <a:gridCol w="1295300"/>
                <a:gridCol w="1295300"/>
              </a:tblGrid>
              <a:tr h="480075">
                <a:tc>
                  <a:txBody>
                    <a:bodyPr/>
                    <a:lstStyle/>
                    <a:p>
                      <a:pPr indent="0" lvl="0" marL="0" marR="0" rtl="0" algn="l">
                        <a:lnSpc>
                          <a:spcPct val="100000"/>
                        </a:lnSpc>
                        <a:spcBef>
                          <a:spcPts val="0"/>
                        </a:spcBef>
                        <a:spcAft>
                          <a:spcPts val="0"/>
                        </a:spcAft>
                        <a:buNone/>
                      </a:pPr>
                      <a:r>
                        <a:rPr b="1" lang="en-GB" sz="1200" u="none" cap="none" strike="noStrike">
                          <a:solidFill>
                            <a:srgbClr val="FFFF00"/>
                          </a:solidFill>
                          <a:highlight>
                            <a:srgbClr val="002D9C"/>
                          </a:highlight>
                          <a:latin typeface="Arial"/>
                          <a:ea typeface="Arial"/>
                          <a:cs typeface="Arial"/>
                          <a:sym typeface="Arial"/>
                        </a:rPr>
                        <a:t>S NO.</a:t>
                      </a:r>
                      <a:endParaRPr>
                        <a:solidFill>
                          <a:srgbClr val="FFFF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solidFill>
                      <a:srgbClr val="002D9C"/>
                    </a:solidFill>
                  </a:tcPr>
                </a:tc>
                <a:tc>
                  <a:txBody>
                    <a:bodyPr/>
                    <a:lstStyle/>
                    <a:p>
                      <a:pPr indent="0" lvl="0" marL="0" marR="0" rtl="0" algn="l">
                        <a:lnSpc>
                          <a:spcPct val="100000"/>
                        </a:lnSpc>
                        <a:spcBef>
                          <a:spcPts val="0"/>
                        </a:spcBef>
                        <a:spcAft>
                          <a:spcPts val="0"/>
                        </a:spcAft>
                        <a:buNone/>
                      </a:pPr>
                      <a:r>
                        <a:rPr b="1" lang="en-GB" sz="1200" u="none" cap="none" strike="noStrike">
                          <a:solidFill>
                            <a:srgbClr val="FFFF00"/>
                          </a:solidFill>
                          <a:highlight>
                            <a:srgbClr val="002D9C"/>
                          </a:highlight>
                          <a:latin typeface="Arial"/>
                          <a:ea typeface="Arial"/>
                          <a:cs typeface="Arial"/>
                          <a:sym typeface="Arial"/>
                        </a:rPr>
                        <a:t>NAME</a:t>
                      </a:r>
                      <a:endParaRPr>
                        <a:solidFill>
                          <a:srgbClr val="FFFF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solidFill>
                      <a:srgbClr val="002D9C"/>
                    </a:solidFill>
                  </a:tcPr>
                </a:tc>
                <a:tc>
                  <a:txBody>
                    <a:bodyPr/>
                    <a:lstStyle/>
                    <a:p>
                      <a:pPr indent="0" lvl="0" marL="0" marR="0" rtl="0" algn="l">
                        <a:lnSpc>
                          <a:spcPct val="100000"/>
                        </a:lnSpc>
                        <a:spcBef>
                          <a:spcPts val="0"/>
                        </a:spcBef>
                        <a:spcAft>
                          <a:spcPts val="0"/>
                        </a:spcAft>
                        <a:buNone/>
                      </a:pPr>
                      <a:r>
                        <a:rPr b="1" lang="en-GB" sz="1200" u="none" cap="none" strike="noStrike">
                          <a:solidFill>
                            <a:srgbClr val="FFFF00"/>
                          </a:solidFill>
                          <a:highlight>
                            <a:srgbClr val="002D9C"/>
                          </a:highlight>
                          <a:latin typeface="Arial"/>
                          <a:ea typeface="Arial"/>
                          <a:cs typeface="Arial"/>
                          <a:sym typeface="Arial"/>
                        </a:rPr>
                        <a:t>TEAM NAME</a:t>
                      </a:r>
                      <a:endParaRPr>
                        <a:solidFill>
                          <a:srgbClr val="FFFF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solidFill>
                      <a:srgbClr val="002D9C"/>
                    </a:solidFill>
                  </a:tcPr>
                </a:tc>
                <a:tc>
                  <a:txBody>
                    <a:bodyPr/>
                    <a:lstStyle/>
                    <a:p>
                      <a:pPr indent="0" lvl="0" marL="0" marR="0" rtl="0" algn="l">
                        <a:lnSpc>
                          <a:spcPct val="100000"/>
                        </a:lnSpc>
                        <a:spcBef>
                          <a:spcPts val="0"/>
                        </a:spcBef>
                        <a:spcAft>
                          <a:spcPts val="0"/>
                        </a:spcAft>
                        <a:buNone/>
                      </a:pPr>
                      <a:r>
                        <a:rPr b="1" lang="en-GB" sz="1200" u="none" cap="none" strike="noStrike">
                          <a:solidFill>
                            <a:srgbClr val="FFFF00"/>
                          </a:solidFill>
                          <a:highlight>
                            <a:srgbClr val="002D9C"/>
                          </a:highlight>
                          <a:latin typeface="Arial"/>
                          <a:ea typeface="Arial"/>
                          <a:cs typeface="Arial"/>
                          <a:sym typeface="Arial"/>
                        </a:rPr>
                        <a:t>NUMBER</a:t>
                      </a:r>
                      <a:endParaRPr>
                        <a:solidFill>
                          <a:srgbClr val="FFFF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solidFill>
                      <a:srgbClr val="002D9C"/>
                    </a:solidFill>
                  </a:tcPr>
                </a:tc>
                <a:tc>
                  <a:txBody>
                    <a:bodyPr/>
                    <a:lstStyle/>
                    <a:p>
                      <a:pPr indent="0" lvl="0" marL="0" marR="0" rtl="0" algn="l">
                        <a:lnSpc>
                          <a:spcPct val="100000"/>
                        </a:lnSpc>
                        <a:spcBef>
                          <a:spcPts val="0"/>
                        </a:spcBef>
                        <a:spcAft>
                          <a:spcPts val="0"/>
                        </a:spcAft>
                        <a:buNone/>
                      </a:pPr>
                      <a:r>
                        <a:rPr b="1" lang="en-GB" sz="1200" u="none" cap="none" strike="noStrike">
                          <a:solidFill>
                            <a:srgbClr val="FFFF00"/>
                          </a:solidFill>
                          <a:highlight>
                            <a:srgbClr val="002D9C"/>
                          </a:highlight>
                          <a:latin typeface="Arial"/>
                          <a:ea typeface="Arial"/>
                          <a:cs typeface="Arial"/>
                          <a:sym typeface="Arial"/>
                        </a:rPr>
                        <a:t>COLLEGE</a:t>
                      </a:r>
                      <a:endParaRPr>
                        <a:solidFill>
                          <a:srgbClr val="FFFF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solidFill>
                      <a:srgbClr val="002D9C"/>
                    </a:solidFill>
                  </a:tcPr>
                </a:tc>
              </a:tr>
              <a:tr h="790500">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1</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700" u="none" cap="none" strike="noStrike">
                          <a:solidFill>
                            <a:srgbClr val="980000"/>
                          </a:solidFill>
                          <a:latin typeface="Arial"/>
                          <a:ea typeface="Arial"/>
                          <a:cs typeface="Arial"/>
                          <a:sym typeface="Arial"/>
                        </a:rPr>
                        <a:t>Aman kothari</a:t>
                      </a:r>
                      <a:endParaRPr sz="1900">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The Data Detectives</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87006685</a:t>
                      </a:r>
                      <a:r>
                        <a:rPr b="1" lang="en-GB" sz="1200">
                          <a:solidFill>
                            <a:srgbClr val="980000"/>
                          </a:solidFill>
                        </a:rPr>
                        <a:t>8</a:t>
                      </a:r>
                      <a:r>
                        <a:rPr b="1" lang="en-GB" sz="1200" u="none" cap="none" strike="noStrike">
                          <a:solidFill>
                            <a:srgbClr val="980000"/>
                          </a:solidFill>
                          <a:latin typeface="Arial"/>
                          <a:ea typeface="Arial"/>
                          <a:cs typeface="Arial"/>
                          <a:sym typeface="Arial"/>
                        </a:rPr>
                        <a:t>6</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Maharaja Agarsen Institute of Technology</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r>
              <a:tr h="790500">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2</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700" u="none" cap="none" strike="noStrike">
                          <a:solidFill>
                            <a:srgbClr val="980000"/>
                          </a:solidFill>
                          <a:latin typeface="Arial"/>
                          <a:ea typeface="Arial"/>
                          <a:cs typeface="Arial"/>
                          <a:sym typeface="Arial"/>
                        </a:rPr>
                        <a:t>Manasvi Sinha </a:t>
                      </a:r>
                      <a:r>
                        <a:rPr b="1" lang="en-GB" sz="1200" u="none" cap="none" strike="noStrike">
                          <a:solidFill>
                            <a:srgbClr val="980000"/>
                          </a:solidFill>
                          <a:latin typeface="Arial"/>
                          <a:ea typeface="Arial"/>
                          <a:cs typeface="Arial"/>
                          <a:sym typeface="Arial"/>
                        </a:rPr>
                        <a:t>(T. </a:t>
                      </a:r>
                      <a:r>
                        <a:rPr b="1" lang="en-GB" sz="1200">
                          <a:solidFill>
                            <a:srgbClr val="980000"/>
                          </a:solidFill>
                        </a:rPr>
                        <a:t>Ld</a:t>
                      </a:r>
                      <a:r>
                        <a:rPr b="1" lang="en-GB" sz="1200" u="none" cap="none" strike="noStrike">
                          <a:solidFill>
                            <a:srgbClr val="980000"/>
                          </a:solidFill>
                          <a:latin typeface="Arial"/>
                          <a:ea typeface="Arial"/>
                          <a:cs typeface="Arial"/>
                          <a:sym typeface="Arial"/>
                        </a:rPr>
                        <a:t>)</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The Data Detectives</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9811846552</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Maharaja Agarsen Institute of Technology</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r>
              <a:tr h="790500">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3</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700" u="none" cap="none" strike="noStrike">
                          <a:solidFill>
                            <a:srgbClr val="980000"/>
                          </a:solidFill>
                          <a:latin typeface="Arial"/>
                          <a:ea typeface="Arial"/>
                          <a:cs typeface="Arial"/>
                          <a:sym typeface="Arial"/>
                        </a:rPr>
                        <a:t>Suryanshu Verma</a:t>
                      </a:r>
                      <a:endParaRPr sz="1900">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The Data Detectives</a:t>
                      </a:r>
                      <a:endParaRPr b="1" sz="1200" u="none" cap="none" strike="noStrike">
                        <a:solidFill>
                          <a:srgbClr val="980000"/>
                        </a:solidFill>
                        <a:latin typeface="Arial"/>
                        <a:ea typeface="Arial"/>
                        <a:cs typeface="Arial"/>
                        <a:sym typeface="Aria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9868808014</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Maharaja Agarsen Institute of Technology</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12700">
                      <a:solidFill>
                        <a:srgbClr val="E5E7EB"/>
                      </a:solidFill>
                      <a:prstDash val="solid"/>
                      <a:round/>
                      <a:headEnd len="sm" w="sm" type="none"/>
                      <a:tailEnd len="sm" w="sm" type="none"/>
                    </a:lnB>
                  </a:tcPr>
                </a:tc>
              </a:tr>
              <a:tr h="790500">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4</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700" u="none" cap="none" strike="noStrike">
                          <a:solidFill>
                            <a:srgbClr val="980000"/>
                          </a:solidFill>
                          <a:latin typeface="Arial"/>
                          <a:ea typeface="Arial"/>
                          <a:cs typeface="Arial"/>
                          <a:sym typeface="Arial"/>
                        </a:rPr>
                        <a:t>Vishal Pandey</a:t>
                      </a:r>
                      <a:endParaRPr sz="1900">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The Data Detectives</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7982740638</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GB" sz="1200" u="none" cap="none" strike="noStrike">
                          <a:solidFill>
                            <a:srgbClr val="980000"/>
                          </a:solidFill>
                          <a:latin typeface="Arial"/>
                          <a:ea typeface="Arial"/>
                          <a:cs typeface="Arial"/>
                          <a:sym typeface="Arial"/>
                        </a:rPr>
                        <a:t>Maharaja Agarsen Institute of Technology</a:t>
                      </a:r>
                      <a:endParaRPr>
                        <a:solidFill>
                          <a:srgbClr val="980000"/>
                        </a:solidFill>
                      </a:endParaRPr>
                    </a:p>
                  </a:txBody>
                  <a:tcPr marT="36350" marB="36350" marR="72675" marL="72675" anchor="ctr">
                    <a:lnL cap="flat" cmpd="sng" w="12700">
                      <a:solidFill>
                        <a:srgbClr val="E5E7EB"/>
                      </a:solidFill>
                      <a:prstDash val="solid"/>
                      <a:round/>
                      <a:headEnd len="sm" w="sm" type="none"/>
                      <a:tailEnd len="sm" w="sm" type="none"/>
                    </a:lnL>
                    <a:lnR cap="flat" cmpd="sng" w="12700">
                      <a:solidFill>
                        <a:srgbClr val="E5E7EB"/>
                      </a:solidFill>
                      <a:prstDash val="solid"/>
                      <a:round/>
                      <a:headEnd len="sm" w="sm" type="none"/>
                      <a:tailEnd len="sm" w="sm" type="none"/>
                    </a:lnR>
                    <a:lnT cap="flat" cmpd="sng" w="12700">
                      <a:solidFill>
                        <a:srgbClr val="E5E7EB"/>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pic>
        <p:nvPicPr>
          <p:cNvPr id="97" name="Google Shape;97;p14"/>
          <p:cNvPicPr preferRelativeResize="0"/>
          <p:nvPr/>
        </p:nvPicPr>
        <p:blipFill rotWithShape="1">
          <a:blip r:embed="rId3">
            <a:alphaModFix/>
          </a:blip>
          <a:srcRect b="0" l="0" r="0" t="0"/>
          <a:stretch/>
        </p:blipFill>
        <p:spPr>
          <a:xfrm>
            <a:off x="8066912" y="3702647"/>
            <a:ext cx="592002" cy="758396"/>
          </a:xfrm>
          <a:prstGeom prst="rect">
            <a:avLst/>
          </a:prstGeom>
          <a:noFill/>
          <a:ln>
            <a:noFill/>
          </a:ln>
        </p:spPr>
      </p:pic>
      <p:pic>
        <p:nvPicPr>
          <p:cNvPr id="98" name="Google Shape;98;p14"/>
          <p:cNvPicPr preferRelativeResize="0"/>
          <p:nvPr/>
        </p:nvPicPr>
        <p:blipFill rotWithShape="1">
          <a:blip r:embed="rId4">
            <a:alphaModFix/>
          </a:blip>
          <a:srcRect b="0" l="0" r="0" t="0"/>
          <a:stretch/>
        </p:blipFill>
        <p:spPr>
          <a:xfrm>
            <a:off x="8047442" y="2857709"/>
            <a:ext cx="630936" cy="760792"/>
          </a:xfrm>
          <a:prstGeom prst="rect">
            <a:avLst/>
          </a:prstGeom>
          <a:noFill/>
          <a:ln>
            <a:noFill/>
          </a:ln>
        </p:spPr>
      </p:pic>
      <p:pic>
        <p:nvPicPr>
          <p:cNvPr id="99" name="Google Shape;99;p14"/>
          <p:cNvPicPr preferRelativeResize="0"/>
          <p:nvPr/>
        </p:nvPicPr>
        <p:blipFill rotWithShape="1">
          <a:blip r:embed="rId5">
            <a:alphaModFix/>
          </a:blip>
          <a:srcRect b="0" l="0" r="0" t="0"/>
          <a:stretch/>
        </p:blipFill>
        <p:spPr>
          <a:xfrm>
            <a:off x="8019429" y="1290048"/>
            <a:ext cx="686961" cy="758399"/>
          </a:xfrm>
          <a:prstGeom prst="rect">
            <a:avLst/>
          </a:prstGeom>
          <a:noFill/>
          <a:ln>
            <a:noFill/>
          </a:ln>
        </p:spPr>
      </p:pic>
      <p:pic>
        <p:nvPicPr>
          <p:cNvPr id="100" name="Google Shape;100;p14"/>
          <p:cNvPicPr preferRelativeResize="0"/>
          <p:nvPr/>
        </p:nvPicPr>
        <p:blipFill rotWithShape="1">
          <a:blip r:embed="rId6">
            <a:alphaModFix/>
          </a:blip>
          <a:srcRect b="0" l="0" r="0" t="0"/>
          <a:stretch/>
        </p:blipFill>
        <p:spPr>
          <a:xfrm>
            <a:off x="8047441" y="2048450"/>
            <a:ext cx="630936" cy="8092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525375" y="312700"/>
            <a:ext cx="21219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100" u="none" cap="none" strike="noStrike">
                <a:solidFill>
                  <a:srgbClr val="FFFF00"/>
                </a:solidFill>
                <a:latin typeface="IBM Plex Sans"/>
                <a:ea typeface="IBM Plex Sans"/>
                <a:cs typeface="IBM Plex Sans"/>
                <a:sym typeface="IBM Plex Sans"/>
              </a:rPr>
              <a:t>Introduction</a:t>
            </a:r>
            <a:endParaRPr b="1" i="0" sz="2100" u="none" cap="none" strike="noStrike">
              <a:solidFill>
                <a:srgbClr val="FFFF00"/>
              </a:solidFill>
              <a:latin typeface="IBM Plex Sans"/>
              <a:ea typeface="IBM Plex Sans"/>
              <a:cs typeface="IBM Plex Sans"/>
              <a:sym typeface="IBM Plex Sans"/>
            </a:endParaRPr>
          </a:p>
        </p:txBody>
      </p:sp>
      <p:sp>
        <p:nvSpPr>
          <p:cNvPr id="106" name="Google Shape;106;p15"/>
          <p:cNvSpPr txBox="1"/>
          <p:nvPr/>
        </p:nvSpPr>
        <p:spPr>
          <a:xfrm>
            <a:off x="3366450" y="0"/>
            <a:ext cx="5662200" cy="15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rPr>
              <a:t>Project Overview</a:t>
            </a:r>
            <a:endParaRPr b="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This project aims to analyze the impact of deforestation and floodplain encroachment on the frequency of floods in India. By collecting and preprocessing data from reliable sources, performing statistical and spatial analysis, and developing predictive models, the project seeks to identify key factors contributing to increased flood risks. The outcomes include actionable solutions for mitigating flood risks through better land</a:t>
            </a:r>
            <a:r>
              <a:rPr lang="en-GB" sz="1700">
                <a:solidFill>
                  <a:schemeClr val="dk1"/>
                </a:solidFill>
              </a:rPr>
              <a:t>-</a:t>
            </a:r>
            <a:r>
              <a:rPr lang="en-GB" sz="1700">
                <a:solidFill>
                  <a:schemeClr val="dk1"/>
                </a:solidFill>
              </a:rPr>
              <a:t>use regulations and conservation strategies</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700">
                <a:solidFill>
                  <a:schemeClr val="dk1"/>
                </a:solidFill>
              </a:rPr>
              <a:t>Objective</a:t>
            </a:r>
            <a:endParaRPr b="1" sz="17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700">
                <a:solidFill>
                  <a:schemeClr val="dk1"/>
                </a:solidFill>
              </a:rPr>
              <a:t>To analyze the impact of deforestation and floodplain encroachment on the frequency of floods in India and propose evidence</a:t>
            </a:r>
            <a:r>
              <a:rPr lang="en-GB" sz="1700">
                <a:solidFill>
                  <a:schemeClr val="dk1"/>
                </a:solidFill>
              </a:rPr>
              <a:t>-</a:t>
            </a:r>
            <a:r>
              <a:rPr lang="en-GB" sz="1700">
                <a:solidFill>
                  <a:schemeClr val="dk1"/>
                </a:solidFill>
              </a:rPr>
              <a:t>based policy recommendations and solutions to mitigate these risks and enhance urban resilience.</a:t>
            </a:r>
            <a:endParaRPr sz="1700">
              <a:solidFill>
                <a:schemeClr val="dk1"/>
              </a:solidFill>
            </a:endParaRPr>
          </a:p>
          <a:p>
            <a:pPr indent="0" lvl="0" marL="0" marR="0" rtl="0" algn="l">
              <a:lnSpc>
                <a:spcPct val="100000"/>
              </a:lnSpc>
              <a:spcBef>
                <a:spcPts val="0"/>
              </a:spcBef>
              <a:spcAft>
                <a:spcPts val="0"/>
              </a:spcAft>
              <a:buNone/>
            </a:pPr>
            <a:r>
              <a:t/>
            </a:r>
            <a:endParaRPr sz="2100">
              <a:solidFill>
                <a:schemeClr val="dk1"/>
              </a:solidFill>
            </a:endParaRPr>
          </a:p>
        </p:txBody>
      </p:sp>
      <p:pic>
        <p:nvPicPr>
          <p:cNvPr id="107" name="Google Shape;107;p15" title="Flood Images | Free Photos, PNG Stickers, Wallpapers &amp; Backgrounds ..."/>
          <p:cNvPicPr preferRelativeResize="0"/>
          <p:nvPr/>
        </p:nvPicPr>
        <p:blipFill>
          <a:blip r:embed="rId3">
            <a:alphaModFix/>
          </a:blip>
          <a:stretch>
            <a:fillRect/>
          </a:stretch>
        </p:blipFill>
        <p:spPr>
          <a:xfrm>
            <a:off x="161075" y="1106375"/>
            <a:ext cx="3054450" cy="1718125"/>
          </a:xfrm>
          <a:prstGeom prst="rect">
            <a:avLst/>
          </a:prstGeom>
          <a:noFill/>
          <a:ln>
            <a:noFill/>
          </a:ln>
        </p:spPr>
      </p:pic>
      <p:pic>
        <p:nvPicPr>
          <p:cNvPr id="108" name="Google Shape;108;p15" title="File:Flooded railway station, Assam Floods 2022.jpg - Wikimedia ..."/>
          <p:cNvPicPr preferRelativeResize="0"/>
          <p:nvPr/>
        </p:nvPicPr>
        <p:blipFill>
          <a:blip r:embed="rId4">
            <a:alphaModFix/>
          </a:blip>
          <a:stretch>
            <a:fillRect/>
          </a:stretch>
        </p:blipFill>
        <p:spPr>
          <a:xfrm>
            <a:off x="161075" y="2931800"/>
            <a:ext cx="3054450" cy="159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nvSpPr>
        <p:spPr>
          <a:xfrm>
            <a:off x="3252150" y="75200"/>
            <a:ext cx="28971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900" u="none" cap="none" strike="noStrike">
                <a:solidFill>
                  <a:srgbClr val="FFFF00"/>
                </a:solidFill>
                <a:latin typeface="IBM Plex Sans"/>
                <a:ea typeface="IBM Plex Sans"/>
                <a:cs typeface="IBM Plex Sans"/>
                <a:sym typeface="IBM Plex Sans"/>
              </a:rPr>
              <a:t>Problem Identification</a:t>
            </a:r>
            <a:endParaRPr b="1" i="0" sz="1900" u="none" cap="none" strike="noStrike">
              <a:solidFill>
                <a:srgbClr val="FFFF00"/>
              </a:solidFill>
              <a:latin typeface="IBM Plex Sans"/>
              <a:ea typeface="IBM Plex Sans"/>
              <a:cs typeface="IBM Plex Sans"/>
              <a:sym typeface="IBM Plex Sans"/>
            </a:endParaRPr>
          </a:p>
        </p:txBody>
      </p:sp>
      <p:sp>
        <p:nvSpPr>
          <p:cNvPr id="114" name="Google Shape;114;p16"/>
          <p:cNvSpPr txBox="1"/>
          <p:nvPr/>
        </p:nvSpPr>
        <p:spPr>
          <a:xfrm>
            <a:off x="0" y="548900"/>
            <a:ext cx="8817300" cy="1533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b="1" lang="en-GB" sz="1800">
                <a:solidFill>
                  <a:srgbClr val="002D9C"/>
                </a:solidFill>
              </a:rPr>
              <a:t>Problem Statement</a:t>
            </a:r>
            <a:endParaRPr b="1" sz="1800">
              <a:solidFill>
                <a:srgbClr val="002D9C"/>
              </a:solidFill>
            </a:endParaRPr>
          </a:p>
          <a:p>
            <a:pPr indent="0" lvl="0" marL="457200" rtl="0" algn="l">
              <a:spcBef>
                <a:spcPts val="0"/>
              </a:spcBef>
              <a:spcAft>
                <a:spcPts val="0"/>
              </a:spcAft>
              <a:buClr>
                <a:schemeClr val="dk1"/>
              </a:buClr>
              <a:buSzPts val="1100"/>
              <a:buFont typeface="Arial"/>
              <a:buNone/>
            </a:pPr>
            <a:r>
              <a:t/>
            </a:r>
            <a:endParaRPr b="1" sz="1700">
              <a:solidFill>
                <a:srgbClr val="002D9C"/>
              </a:solidFill>
            </a:endParaRPr>
          </a:p>
          <a:p>
            <a:pPr indent="0" lvl="0" marL="457200" rtl="0" algn="l">
              <a:spcBef>
                <a:spcPts val="0"/>
              </a:spcBef>
              <a:spcAft>
                <a:spcPts val="0"/>
              </a:spcAft>
              <a:buClr>
                <a:schemeClr val="dk1"/>
              </a:buClr>
              <a:buSzPts val="1100"/>
              <a:buFont typeface="Arial"/>
              <a:buNone/>
            </a:pPr>
            <a:r>
              <a:rPr lang="en-GB" sz="1700">
                <a:solidFill>
                  <a:srgbClr val="002D9C"/>
                </a:solidFill>
              </a:rPr>
              <a:t>Deforestation and floodplain encroachment in India significantly increase flood frequency and severity. This project analyzes these factors to inform effective flood management and mitigation strategies.</a:t>
            </a:r>
            <a:endParaRPr sz="1700">
              <a:solidFill>
                <a:srgbClr val="002D9C"/>
              </a:solidFill>
            </a:endParaRPr>
          </a:p>
          <a:p>
            <a:pPr indent="0" lvl="0" marL="457200" rtl="0" algn="l">
              <a:spcBef>
                <a:spcPts val="0"/>
              </a:spcBef>
              <a:spcAft>
                <a:spcPts val="0"/>
              </a:spcAft>
              <a:buClr>
                <a:schemeClr val="dk1"/>
              </a:buClr>
              <a:buSzPts val="1100"/>
              <a:buFont typeface="Arial"/>
              <a:buNone/>
            </a:pPr>
            <a:r>
              <a:t/>
            </a:r>
            <a:endParaRPr b="1" sz="1700">
              <a:solidFill>
                <a:srgbClr val="002D9C"/>
              </a:solidFill>
            </a:endParaRPr>
          </a:p>
          <a:p>
            <a:pPr indent="0" lvl="0" marL="457200" rtl="0" algn="l">
              <a:spcBef>
                <a:spcPts val="0"/>
              </a:spcBef>
              <a:spcAft>
                <a:spcPts val="0"/>
              </a:spcAft>
              <a:buClr>
                <a:schemeClr val="dk1"/>
              </a:buClr>
              <a:buSzPts val="1100"/>
              <a:buFont typeface="Arial"/>
              <a:buNone/>
            </a:pPr>
            <a:r>
              <a:rPr b="1" lang="en-GB" sz="1800">
                <a:solidFill>
                  <a:srgbClr val="002D9C"/>
                </a:solidFill>
              </a:rPr>
              <a:t>Significance of the Problem</a:t>
            </a:r>
            <a:endParaRPr b="1" sz="1800">
              <a:solidFill>
                <a:srgbClr val="002D9C"/>
              </a:solidFill>
            </a:endParaRPr>
          </a:p>
          <a:p>
            <a:pPr indent="0" lvl="0" marL="457200" rtl="0" algn="l">
              <a:spcBef>
                <a:spcPts val="0"/>
              </a:spcBef>
              <a:spcAft>
                <a:spcPts val="0"/>
              </a:spcAft>
              <a:buClr>
                <a:schemeClr val="dk1"/>
              </a:buClr>
              <a:buSzPts val="1100"/>
              <a:buFont typeface="Arial"/>
              <a:buNone/>
            </a:pPr>
            <a:r>
              <a:t/>
            </a:r>
            <a:endParaRPr b="1" sz="1700">
              <a:solidFill>
                <a:srgbClr val="002D9C"/>
              </a:solidFill>
            </a:endParaRPr>
          </a:p>
          <a:p>
            <a:pPr indent="0" lvl="0" marL="457200" rtl="0" algn="l">
              <a:spcBef>
                <a:spcPts val="0"/>
              </a:spcBef>
              <a:spcAft>
                <a:spcPts val="0"/>
              </a:spcAft>
              <a:buClr>
                <a:schemeClr val="dk1"/>
              </a:buClr>
              <a:buSzPts val="1100"/>
              <a:buFont typeface="Arial"/>
              <a:buNone/>
            </a:pPr>
            <a:r>
              <a:rPr lang="en-GB" sz="1700">
                <a:solidFill>
                  <a:srgbClr val="002D9C"/>
                </a:solidFill>
              </a:rPr>
              <a:t>Frequent flooding in India endangers lives, property, and the economy. Addressing deforestation and floodplain encroachment is crucial for reducing flood risks and promoting sustainable development.</a:t>
            </a:r>
            <a:endParaRPr sz="1700">
              <a:solidFill>
                <a:srgbClr val="002D9C"/>
              </a:solidFill>
            </a:endParaRPr>
          </a:p>
          <a:p>
            <a:pPr indent="0" lvl="0" marL="457200" rtl="0" algn="l">
              <a:spcBef>
                <a:spcPts val="0"/>
              </a:spcBef>
              <a:spcAft>
                <a:spcPts val="0"/>
              </a:spcAft>
              <a:buClr>
                <a:schemeClr val="dk1"/>
              </a:buClr>
              <a:buSzPts val="1100"/>
              <a:buFont typeface="Arial"/>
              <a:buNone/>
            </a:pPr>
            <a:r>
              <a:t/>
            </a:r>
            <a:endParaRPr b="1" sz="1100">
              <a:solidFill>
                <a:srgbClr val="002D9C"/>
              </a:solidFill>
            </a:endParaRPr>
          </a:p>
          <a:p>
            <a:pPr indent="0" lvl="0" marL="457200" rtl="0" algn="l">
              <a:spcBef>
                <a:spcPts val="0"/>
              </a:spcBef>
              <a:spcAft>
                <a:spcPts val="0"/>
              </a:spcAft>
              <a:buClr>
                <a:schemeClr val="dk1"/>
              </a:buClr>
              <a:buSzPts val="1100"/>
              <a:buFont typeface="Arial"/>
              <a:buNone/>
            </a:pPr>
            <a:r>
              <a:rPr b="1" lang="en-GB" sz="1800">
                <a:solidFill>
                  <a:srgbClr val="002D9C"/>
                </a:solidFill>
              </a:rPr>
              <a:t>Relevant SDGs</a:t>
            </a:r>
            <a:endParaRPr b="1" sz="1800">
              <a:solidFill>
                <a:srgbClr val="002D9C"/>
              </a:solidFill>
            </a:endParaRPr>
          </a:p>
          <a:p>
            <a:pPr indent="0" lvl="0" marL="457200" rtl="0" algn="l">
              <a:spcBef>
                <a:spcPts val="0"/>
              </a:spcBef>
              <a:spcAft>
                <a:spcPts val="0"/>
              </a:spcAft>
              <a:buClr>
                <a:schemeClr val="dk1"/>
              </a:buClr>
              <a:buSzPts val="1100"/>
              <a:buFont typeface="Arial"/>
              <a:buNone/>
            </a:pPr>
            <a:r>
              <a:t/>
            </a:r>
            <a:endParaRPr b="1" sz="1700">
              <a:solidFill>
                <a:srgbClr val="002D9C"/>
              </a:solidFill>
            </a:endParaRPr>
          </a:p>
          <a:p>
            <a:pPr indent="0" lvl="0" marL="457200" rtl="0" algn="l">
              <a:spcBef>
                <a:spcPts val="0"/>
              </a:spcBef>
              <a:spcAft>
                <a:spcPts val="0"/>
              </a:spcAft>
              <a:buClr>
                <a:schemeClr val="dk1"/>
              </a:buClr>
              <a:buSzPts val="1100"/>
              <a:buFont typeface="Arial"/>
              <a:buNone/>
            </a:pPr>
            <a:r>
              <a:rPr lang="en-GB" sz="1700">
                <a:solidFill>
                  <a:srgbClr val="002D9C"/>
                </a:solidFill>
              </a:rPr>
              <a:t>This project aligns with SDG 11 (Sustainable Cities and Communities), SDG 13 (Climate Action), and SDG 15 (Life on Land), promoting sustainable land use and enhancing urban resilience against flooding.</a:t>
            </a:r>
            <a:endParaRPr sz="1700">
              <a:solidFill>
                <a:srgbClr val="002D9C"/>
              </a:solidFill>
            </a:endParaRPr>
          </a:p>
          <a:p>
            <a:pPr indent="0" lvl="0" marL="457200" marR="0" rtl="0" algn="l">
              <a:lnSpc>
                <a:spcPct val="100000"/>
              </a:lnSpc>
              <a:spcBef>
                <a:spcPts val="0"/>
              </a:spcBef>
              <a:spcAft>
                <a:spcPts val="0"/>
              </a:spcAft>
              <a:buNone/>
            </a:pPr>
            <a:r>
              <a:t/>
            </a:r>
            <a:endParaRPr b="1" sz="1700">
              <a:solidFill>
                <a:srgbClr val="002D9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nvSpPr>
        <p:spPr>
          <a:xfrm>
            <a:off x="3382125" y="78150"/>
            <a:ext cx="2094900" cy="4065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900" u="none" cap="none" strike="noStrike">
                <a:solidFill>
                  <a:srgbClr val="FFFF00"/>
                </a:solidFill>
                <a:latin typeface="IBM Plex Sans"/>
                <a:ea typeface="IBM Plex Sans"/>
                <a:cs typeface="IBM Plex Sans"/>
                <a:sym typeface="IBM Plex Sans"/>
              </a:rPr>
              <a:t>Data Collection</a:t>
            </a:r>
            <a:endParaRPr b="1" i="0" sz="1900" u="none" cap="none" strike="noStrike">
              <a:solidFill>
                <a:srgbClr val="FFFF00"/>
              </a:solidFill>
              <a:latin typeface="IBM Plex Sans"/>
              <a:ea typeface="IBM Plex Sans"/>
              <a:cs typeface="IBM Plex Sans"/>
              <a:sym typeface="IBM Plex Sans"/>
            </a:endParaRPr>
          </a:p>
        </p:txBody>
      </p:sp>
      <p:sp>
        <p:nvSpPr>
          <p:cNvPr id="120" name="Google Shape;120;p17"/>
          <p:cNvSpPr txBox="1"/>
          <p:nvPr/>
        </p:nvSpPr>
        <p:spPr>
          <a:xfrm>
            <a:off x="93900" y="406500"/>
            <a:ext cx="9050100" cy="153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a:solidFill>
                  <a:schemeClr val="dk1"/>
                </a:solidFill>
                <a:latin typeface="IBM Plex Sans"/>
                <a:ea typeface="IBM Plex Sans"/>
                <a:cs typeface="IBM Plex Sans"/>
                <a:sym typeface="IBM Plex Sans"/>
              </a:rPr>
              <a:t>Sources of Data</a:t>
            </a:r>
            <a:endParaRPr b="1">
              <a:solidFill>
                <a:schemeClr val="dk1"/>
              </a:solidFill>
              <a:latin typeface="IBM Plex Sans"/>
              <a:ea typeface="IBM Plex Sans"/>
              <a:cs typeface="IBM Plex Sans"/>
              <a:sym typeface="IBM Plex Sans"/>
            </a:endParaRPr>
          </a:p>
          <a:p>
            <a:pPr indent="0" lvl="0" marL="0" rtl="0" algn="just">
              <a:spcBef>
                <a:spcPts val="0"/>
              </a:spcBef>
              <a:spcAft>
                <a:spcPts val="0"/>
              </a:spcAft>
              <a:buClr>
                <a:schemeClr val="dk1"/>
              </a:buClr>
              <a:buSzPts val="1100"/>
              <a:buFont typeface="Arial"/>
              <a:buNone/>
            </a:pPr>
            <a:r>
              <a:rPr lang="en-GB" sz="1300">
                <a:solidFill>
                  <a:schemeClr val="dk1"/>
                </a:solidFill>
                <a:latin typeface="IBM Plex Sans"/>
                <a:ea typeface="IBM Plex Sans"/>
                <a:cs typeface="IBM Plex Sans"/>
                <a:sym typeface="IBM Plex Sans"/>
              </a:rPr>
              <a:t>Data will be sourced from reputable platforms including Data.gov.in, Kaggle, IMD (India Meteorological Department), CWC (Central Water Commission), NDMA (National Disaster Management Authority), and satellite data platforms. These sources provide comprehensive and reliable data essential for accurate analysis. </a:t>
            </a:r>
            <a:endParaRPr sz="1300">
              <a:solidFill>
                <a:schemeClr val="dk1"/>
              </a:solidFill>
              <a:latin typeface="IBM Plex Sans"/>
              <a:ea typeface="IBM Plex Sans"/>
              <a:cs typeface="IBM Plex Sans"/>
              <a:sym typeface="IBM Plex Sans"/>
            </a:endParaRPr>
          </a:p>
          <a:p>
            <a:pPr indent="0" lvl="0" marL="457200" rtl="0" algn="just">
              <a:spcBef>
                <a:spcPts val="0"/>
              </a:spcBef>
              <a:spcAft>
                <a:spcPts val="0"/>
              </a:spcAft>
              <a:buClr>
                <a:schemeClr val="dk1"/>
              </a:buClr>
              <a:buSzPts val="1100"/>
              <a:buFont typeface="Arial"/>
              <a:buNone/>
            </a:pPr>
            <a:r>
              <a:t/>
            </a:r>
            <a:endParaRPr b="1" sz="1200">
              <a:solidFill>
                <a:schemeClr val="dk1"/>
              </a:solidFill>
              <a:latin typeface="IBM Plex Sans"/>
              <a:ea typeface="IBM Plex Sans"/>
              <a:cs typeface="IBM Plex Sans"/>
              <a:sym typeface="IBM Plex Sans"/>
            </a:endParaRPr>
          </a:p>
          <a:p>
            <a:pPr indent="0" lvl="0" marL="0" rtl="0" algn="just">
              <a:spcBef>
                <a:spcPts val="0"/>
              </a:spcBef>
              <a:spcAft>
                <a:spcPts val="0"/>
              </a:spcAft>
              <a:buClr>
                <a:schemeClr val="dk1"/>
              </a:buClr>
              <a:buSzPts val="1100"/>
              <a:buFont typeface="Arial"/>
              <a:buNone/>
            </a:pPr>
            <a:r>
              <a:rPr b="1" lang="en-GB">
                <a:solidFill>
                  <a:schemeClr val="dk1"/>
                </a:solidFill>
                <a:latin typeface="IBM Plex Sans"/>
                <a:ea typeface="IBM Plex Sans"/>
                <a:cs typeface="IBM Plex Sans"/>
                <a:sym typeface="IBM Plex Sans"/>
              </a:rPr>
              <a:t>Data Description</a:t>
            </a:r>
            <a:endParaRPr b="1">
              <a:solidFill>
                <a:schemeClr val="dk1"/>
              </a:solidFill>
              <a:latin typeface="IBM Plex Sans"/>
              <a:ea typeface="IBM Plex Sans"/>
              <a:cs typeface="IBM Plex Sans"/>
              <a:sym typeface="IBM Plex Sans"/>
            </a:endParaRPr>
          </a:p>
          <a:p>
            <a:pPr indent="0" lvl="0" marL="0" rtl="0" algn="just">
              <a:spcBef>
                <a:spcPts val="0"/>
              </a:spcBef>
              <a:spcAft>
                <a:spcPts val="0"/>
              </a:spcAft>
              <a:buClr>
                <a:schemeClr val="dk1"/>
              </a:buClr>
              <a:buSzPts val="1100"/>
              <a:buFont typeface="Arial"/>
              <a:buNone/>
            </a:pPr>
            <a:r>
              <a:rPr lang="en-GB" sz="1300">
                <a:solidFill>
                  <a:schemeClr val="dk1"/>
                </a:solidFill>
                <a:latin typeface="IBM Plex Sans"/>
                <a:ea typeface="IBM Plex Sans"/>
                <a:cs typeface="IBM Plex Sans"/>
                <a:sym typeface="IBM Plex Sans"/>
              </a:rPr>
              <a:t>The dataset encompasses deforestation rates, floodplain encroachment, flood incidents, and rainfall patterns over several years. It includes spatial and temporal data that highlight changes in land use and environmental conditions. This comprehensive data will help in identifying trends and correlations crucial for the analysis.</a:t>
            </a:r>
            <a:endParaRPr sz="1300">
              <a:solidFill>
                <a:schemeClr val="dk1"/>
              </a:solidFill>
              <a:latin typeface="IBM Plex Sans"/>
              <a:ea typeface="IBM Plex Sans"/>
              <a:cs typeface="IBM Plex Sans"/>
              <a:sym typeface="IBM Plex Sans"/>
            </a:endParaRPr>
          </a:p>
          <a:p>
            <a:pPr indent="0" lvl="0" marL="457200" rtl="0" algn="just">
              <a:spcBef>
                <a:spcPts val="0"/>
              </a:spcBef>
              <a:spcAft>
                <a:spcPts val="0"/>
              </a:spcAft>
              <a:buClr>
                <a:schemeClr val="dk1"/>
              </a:buClr>
              <a:buSzPts val="1100"/>
              <a:buFont typeface="Arial"/>
              <a:buNone/>
            </a:pPr>
            <a:r>
              <a:t/>
            </a:r>
            <a:endParaRPr b="1" sz="1200">
              <a:solidFill>
                <a:schemeClr val="dk1"/>
              </a:solidFill>
              <a:latin typeface="IBM Plex Sans"/>
              <a:ea typeface="IBM Plex Sans"/>
              <a:cs typeface="IBM Plex Sans"/>
              <a:sym typeface="IBM Plex Sans"/>
            </a:endParaRPr>
          </a:p>
          <a:p>
            <a:pPr indent="0" lvl="0" marL="457200" rtl="0" algn="just">
              <a:spcBef>
                <a:spcPts val="0"/>
              </a:spcBef>
              <a:spcAft>
                <a:spcPts val="0"/>
              </a:spcAft>
              <a:buClr>
                <a:schemeClr val="dk1"/>
              </a:buClr>
              <a:buSzPts val="1100"/>
              <a:buFont typeface="Arial"/>
              <a:buNone/>
            </a:pPr>
            <a:r>
              <a:t/>
            </a:r>
            <a:endParaRPr sz="1200">
              <a:solidFill>
                <a:schemeClr val="dk1"/>
              </a:solidFill>
              <a:latin typeface="IBM Plex Sans"/>
              <a:ea typeface="IBM Plex Sans"/>
              <a:cs typeface="IBM Plex Sans"/>
              <a:sym typeface="IBM Plex Sans"/>
            </a:endParaRPr>
          </a:p>
          <a:p>
            <a:pPr indent="0" lvl="0" marL="457200" marR="0" rtl="0" algn="just">
              <a:lnSpc>
                <a:spcPct val="100000"/>
              </a:lnSpc>
              <a:spcBef>
                <a:spcPts val="0"/>
              </a:spcBef>
              <a:spcAft>
                <a:spcPts val="0"/>
              </a:spcAft>
              <a:buNone/>
            </a:pPr>
            <a:r>
              <a:t/>
            </a:r>
            <a:endParaRPr b="1" sz="1200">
              <a:solidFill>
                <a:schemeClr val="dk1"/>
              </a:solidFill>
              <a:latin typeface="IBM Plex Sans"/>
              <a:ea typeface="IBM Plex Sans"/>
              <a:cs typeface="IBM Plex Sans"/>
              <a:sym typeface="IBM Plex Sans"/>
            </a:endParaRPr>
          </a:p>
        </p:txBody>
      </p:sp>
      <p:pic>
        <p:nvPicPr>
          <p:cNvPr id="121" name="Google Shape;121;p17"/>
          <p:cNvPicPr preferRelativeResize="0"/>
          <p:nvPr/>
        </p:nvPicPr>
        <p:blipFill>
          <a:blip r:embed="rId3">
            <a:alphaModFix/>
          </a:blip>
          <a:stretch>
            <a:fillRect/>
          </a:stretch>
        </p:blipFill>
        <p:spPr>
          <a:xfrm>
            <a:off x="3827300" y="2827678"/>
            <a:ext cx="5214225" cy="1784275"/>
          </a:xfrm>
          <a:prstGeom prst="rect">
            <a:avLst/>
          </a:prstGeom>
          <a:noFill/>
          <a:ln>
            <a:noFill/>
          </a:ln>
        </p:spPr>
      </p:pic>
      <p:sp>
        <p:nvSpPr>
          <p:cNvPr id="122" name="Google Shape;122;p17"/>
          <p:cNvSpPr txBox="1"/>
          <p:nvPr/>
        </p:nvSpPr>
        <p:spPr>
          <a:xfrm>
            <a:off x="93900" y="2470250"/>
            <a:ext cx="3627000" cy="2141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a:solidFill>
                  <a:schemeClr val="dk1"/>
                </a:solidFill>
                <a:latin typeface="IBM Plex Sans"/>
                <a:ea typeface="IBM Plex Sans"/>
                <a:cs typeface="IBM Plex Sans"/>
                <a:sym typeface="IBM Plex Sans"/>
              </a:rPr>
              <a:t>Data Collection Methods</a:t>
            </a:r>
            <a:endParaRPr b="1">
              <a:solidFill>
                <a:schemeClr val="dk1"/>
              </a:solidFill>
              <a:latin typeface="IBM Plex Sans"/>
              <a:ea typeface="IBM Plex Sans"/>
              <a:cs typeface="IBM Plex Sans"/>
              <a:sym typeface="IBM Plex Sans"/>
            </a:endParaRPr>
          </a:p>
          <a:p>
            <a:pPr indent="0" lvl="0" marL="0" rtl="0" algn="just">
              <a:spcBef>
                <a:spcPts val="0"/>
              </a:spcBef>
              <a:spcAft>
                <a:spcPts val="0"/>
              </a:spcAft>
              <a:buClr>
                <a:schemeClr val="dk1"/>
              </a:buClr>
              <a:buSzPts val="1100"/>
              <a:buFont typeface="Arial"/>
              <a:buNone/>
            </a:pPr>
            <a:r>
              <a:rPr lang="en-GB" sz="1300">
                <a:solidFill>
                  <a:schemeClr val="dk1"/>
                </a:solidFill>
                <a:latin typeface="IBM Plex Sans"/>
                <a:ea typeface="IBM Plex Sans"/>
                <a:cs typeface="IBM Plex Sans"/>
                <a:sym typeface="IBM Plex Sans"/>
              </a:rPr>
              <a:t>Data will be collected through official government databases, satellite imagery, and environmental reports. Satellite data will provide accurate spatial information on deforestation and floodplain encroachment, while historical records from IMD, CWC, and NDMA will offer insights into flood incidents and rainfall patterns. Data cleaning and preprocessing will ensure accuracy and consistency for analysis.</a:t>
            </a:r>
            <a:endParaRPr sz="19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3326850" y="0"/>
            <a:ext cx="26397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900" u="none" cap="none" strike="noStrike">
                <a:solidFill>
                  <a:srgbClr val="FFFF00"/>
                </a:solidFill>
                <a:latin typeface="IBM Plex Sans"/>
                <a:ea typeface="IBM Plex Sans"/>
                <a:cs typeface="IBM Plex Sans"/>
                <a:sym typeface="IBM Plex Sans"/>
              </a:rPr>
              <a:t>Data Preprocessing</a:t>
            </a:r>
            <a:endParaRPr b="1" i="0" sz="1900" u="none" cap="none" strike="noStrike">
              <a:solidFill>
                <a:srgbClr val="FFFF00"/>
              </a:solidFill>
              <a:latin typeface="IBM Plex Sans"/>
              <a:ea typeface="IBM Plex Sans"/>
              <a:cs typeface="IBM Plex Sans"/>
              <a:sym typeface="IBM Plex Sans"/>
            </a:endParaRPr>
          </a:p>
        </p:txBody>
      </p:sp>
      <p:sp>
        <p:nvSpPr>
          <p:cNvPr id="128" name="Google Shape;128;p18"/>
          <p:cNvSpPr txBox="1"/>
          <p:nvPr/>
        </p:nvSpPr>
        <p:spPr>
          <a:xfrm>
            <a:off x="149400" y="295825"/>
            <a:ext cx="8994600" cy="19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rgbClr val="002D9C"/>
                </a:solidFill>
              </a:rPr>
              <a:t>Data Cleaning Methods</a:t>
            </a:r>
            <a:endParaRPr b="1">
              <a:solidFill>
                <a:srgbClr val="002D9C"/>
              </a:solidFill>
            </a:endParaRPr>
          </a:p>
          <a:p>
            <a:pPr indent="0" lvl="0" marL="0" rtl="0" algn="l">
              <a:spcBef>
                <a:spcPts val="0"/>
              </a:spcBef>
              <a:spcAft>
                <a:spcPts val="0"/>
              </a:spcAft>
              <a:buClr>
                <a:schemeClr val="dk1"/>
              </a:buClr>
              <a:buSzPts val="1100"/>
              <a:buFont typeface="Arial"/>
              <a:buNone/>
            </a:pPr>
            <a:r>
              <a:rPr lang="en-GB">
                <a:solidFill>
                  <a:srgbClr val="002D9C"/>
                </a:solidFill>
              </a:rPr>
              <a:t>Data cleaning involved removing any commas and asterisks from numerical columns, standardizing units, and converting data types appropriately. Categorical variables were encoded using mapping techniques for consistency. </a:t>
            </a:r>
            <a:endParaRPr>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b="1" lang="en-GB">
                <a:solidFill>
                  <a:srgbClr val="002D9C"/>
                </a:solidFill>
              </a:rPr>
              <a:t>Handling Missing Values</a:t>
            </a:r>
            <a:endParaRPr b="1">
              <a:solidFill>
                <a:srgbClr val="002D9C"/>
              </a:solidFill>
            </a:endParaRPr>
          </a:p>
          <a:p>
            <a:pPr indent="0" lvl="0" marL="0" rtl="0" algn="l">
              <a:spcBef>
                <a:spcPts val="0"/>
              </a:spcBef>
              <a:spcAft>
                <a:spcPts val="0"/>
              </a:spcAft>
              <a:buNone/>
            </a:pPr>
            <a:r>
              <a:rPr lang="en-GB">
                <a:solidFill>
                  <a:srgbClr val="002D9C"/>
                </a:solidFill>
              </a:rPr>
              <a:t>Missing values were handled using forward</a:t>
            </a:r>
            <a:r>
              <a:rPr lang="en-GB">
                <a:solidFill>
                  <a:srgbClr val="002D9C"/>
                </a:solidFill>
              </a:rPr>
              <a:t>-</a:t>
            </a:r>
            <a:r>
              <a:rPr lang="en-GB">
                <a:solidFill>
                  <a:srgbClr val="002D9C"/>
                </a:solidFill>
              </a:rPr>
              <a:t>fill (ffill) method, which propagates the last valid observation forward. This ensured a continuous dataset without gaps, maintaining data integrity for analysis.</a:t>
            </a:r>
            <a:endParaRPr>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b="1" lang="en-GB">
                <a:solidFill>
                  <a:srgbClr val="002D9C"/>
                </a:solidFill>
              </a:rPr>
              <a:t>Data Transformation Techniques</a:t>
            </a:r>
            <a:endParaRPr b="1">
              <a:solidFill>
                <a:srgbClr val="002D9C"/>
              </a:solidFill>
            </a:endParaRPr>
          </a:p>
          <a:p>
            <a:pPr indent="0" lvl="0" marL="0" rtl="0" algn="l">
              <a:spcBef>
                <a:spcPts val="0"/>
              </a:spcBef>
              <a:spcAft>
                <a:spcPts val="0"/>
              </a:spcAft>
              <a:buClr>
                <a:schemeClr val="dk1"/>
              </a:buClr>
              <a:buSzPts val="1100"/>
              <a:buFont typeface="Arial"/>
              <a:buNone/>
            </a:pPr>
            <a:r>
              <a:rPr lang="en-GB">
                <a:solidFill>
                  <a:srgbClr val="002D9C"/>
                </a:solidFill>
              </a:rPr>
              <a:t>Data transformation included encoding categorical variables to numerical values, converting percentages to float, and ensuring the 'Year' column was in integer format. These transformations allowed for efficient analysis and modeling.</a:t>
            </a:r>
            <a:endParaRPr>
              <a:solidFill>
                <a:srgbClr val="002D9C"/>
              </a:solidFill>
            </a:endParaRPr>
          </a:p>
          <a:p>
            <a:pPr indent="0" lvl="0" marL="0" marR="0" rtl="0" algn="l">
              <a:lnSpc>
                <a:spcPct val="100000"/>
              </a:lnSpc>
              <a:spcBef>
                <a:spcPts val="0"/>
              </a:spcBef>
              <a:spcAft>
                <a:spcPts val="0"/>
              </a:spcAft>
              <a:buNone/>
            </a:pPr>
            <a:r>
              <a:t/>
            </a:r>
            <a:endParaRPr>
              <a:solidFill>
                <a:srgbClr val="002D9C"/>
              </a:solidFill>
            </a:endParaRPr>
          </a:p>
        </p:txBody>
      </p:sp>
      <p:pic>
        <p:nvPicPr>
          <p:cNvPr id="129" name="Google Shape;129;p18"/>
          <p:cNvPicPr preferRelativeResize="0"/>
          <p:nvPr/>
        </p:nvPicPr>
        <p:blipFill>
          <a:blip r:embed="rId3">
            <a:alphaModFix/>
          </a:blip>
          <a:stretch>
            <a:fillRect/>
          </a:stretch>
        </p:blipFill>
        <p:spPr>
          <a:xfrm>
            <a:off x="1621975" y="3051875"/>
            <a:ext cx="7028701" cy="174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5930500" y="250125"/>
            <a:ext cx="26397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300" u="none" cap="none" strike="noStrike">
                <a:solidFill>
                  <a:srgbClr val="FFFF00"/>
                </a:solidFill>
                <a:latin typeface="IBM Plex Sans"/>
                <a:ea typeface="IBM Plex Sans"/>
                <a:cs typeface="IBM Plex Sans"/>
                <a:sym typeface="IBM Plex Sans"/>
              </a:rPr>
              <a:t>Data Analysis</a:t>
            </a:r>
            <a:endParaRPr b="1" i="0" sz="2300" u="none" cap="none" strike="noStrike">
              <a:solidFill>
                <a:srgbClr val="FFFF00"/>
              </a:solidFill>
              <a:latin typeface="IBM Plex Sans"/>
              <a:ea typeface="IBM Plex Sans"/>
              <a:cs typeface="IBM Plex Sans"/>
              <a:sym typeface="IBM Plex Sans"/>
            </a:endParaRPr>
          </a:p>
        </p:txBody>
      </p:sp>
      <p:sp>
        <p:nvSpPr>
          <p:cNvPr id="135" name="Google Shape;135;p19"/>
          <p:cNvSpPr txBox="1"/>
          <p:nvPr/>
        </p:nvSpPr>
        <p:spPr>
          <a:xfrm>
            <a:off x="132100" y="0"/>
            <a:ext cx="5798400" cy="19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rgbClr val="002D9C"/>
                </a:solidFill>
              </a:rPr>
              <a:t>Analytical Tools and Methods Used</a:t>
            </a:r>
            <a:endParaRPr b="1">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None/>
            </a:pPr>
            <a:r>
              <a:rPr lang="en-GB">
                <a:solidFill>
                  <a:srgbClr val="002D9C"/>
                </a:solidFill>
              </a:rPr>
              <a:t>The analysis employed Python libraries including pandas for data processing, seaborn and matplotlib for visualization, and scikit</a:t>
            </a:r>
            <a:r>
              <a:rPr lang="en-GB">
                <a:solidFill>
                  <a:srgbClr val="002D9C"/>
                </a:solidFill>
              </a:rPr>
              <a:t>-</a:t>
            </a:r>
            <a:r>
              <a:rPr lang="en-GB">
                <a:solidFill>
                  <a:srgbClr val="002D9C"/>
                </a:solidFill>
              </a:rPr>
              <a:t>learn for predictive modeling. Correlation analysis and heatmaps were used to explore relationships between variables.</a:t>
            </a:r>
            <a:endParaRPr>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b="1" lang="en-GB">
                <a:solidFill>
                  <a:srgbClr val="002D9C"/>
                </a:solidFill>
              </a:rPr>
              <a:t>Key Findings</a:t>
            </a:r>
            <a:endParaRPr b="1">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lang="en-GB">
                <a:solidFill>
                  <a:srgbClr val="002D9C"/>
                </a:solidFill>
              </a:rPr>
              <a:t>The analysis revealed a strong correlation between floodplain encroachment and the frequency of floods (0.86), indicating it as the primary human</a:t>
            </a:r>
            <a:r>
              <a:rPr lang="en-GB">
                <a:solidFill>
                  <a:srgbClr val="002D9C"/>
                </a:solidFill>
              </a:rPr>
              <a:t>-</a:t>
            </a:r>
            <a:r>
              <a:rPr lang="en-GB">
                <a:solidFill>
                  <a:srgbClr val="002D9C"/>
                </a:solidFill>
              </a:rPr>
              <a:t>induced factor. Deforestation also showed a moderate correlation (0.30), whereas urbanization away from water bodies had a negligible impact (</a:t>
            </a:r>
            <a:r>
              <a:rPr lang="en-GB">
                <a:solidFill>
                  <a:srgbClr val="002D9C"/>
                </a:solidFill>
              </a:rPr>
              <a:t>-</a:t>
            </a:r>
            <a:r>
              <a:rPr lang="en-GB">
                <a:solidFill>
                  <a:srgbClr val="002D9C"/>
                </a:solidFill>
              </a:rPr>
              <a:t>0.09).</a:t>
            </a:r>
            <a:endParaRPr>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b="1" lang="en-GB">
                <a:solidFill>
                  <a:srgbClr val="002D9C"/>
                </a:solidFill>
              </a:rPr>
              <a:t>Insights Derived</a:t>
            </a:r>
            <a:endParaRPr b="1">
              <a:solidFill>
                <a:srgbClr val="002D9C"/>
              </a:solidFill>
            </a:endParaRPr>
          </a:p>
          <a:p>
            <a:pPr indent="0" lvl="0" marL="0" rtl="0" algn="l">
              <a:spcBef>
                <a:spcPts val="0"/>
              </a:spcBef>
              <a:spcAft>
                <a:spcPts val="0"/>
              </a:spcAft>
              <a:buClr>
                <a:schemeClr val="dk1"/>
              </a:buClr>
              <a:buSzPts val="1100"/>
              <a:buFont typeface="Arial"/>
              <a:buNone/>
            </a:pPr>
            <a:r>
              <a:t/>
            </a:r>
            <a:endParaRPr>
              <a:solidFill>
                <a:srgbClr val="002D9C"/>
              </a:solidFill>
            </a:endParaRPr>
          </a:p>
          <a:p>
            <a:pPr indent="0" lvl="0" marL="0" rtl="0" algn="l">
              <a:spcBef>
                <a:spcPts val="0"/>
              </a:spcBef>
              <a:spcAft>
                <a:spcPts val="0"/>
              </a:spcAft>
              <a:buClr>
                <a:schemeClr val="dk1"/>
              </a:buClr>
              <a:buSzPts val="1100"/>
              <a:buFont typeface="Arial"/>
              <a:buNone/>
            </a:pPr>
            <a:r>
              <a:rPr lang="en-GB">
                <a:solidFill>
                  <a:srgbClr val="002D9C"/>
                </a:solidFill>
              </a:rPr>
              <a:t>The study identified floodplain encroachment as the most significant contributor to flooding, followed by deforestation. Urbanization away from rivers or water bodies did not significantly affect flood frequency. These findings underscore the need for policies focused on preventing floodplain encroachment and promoting reforestation to mitigate flood risks.</a:t>
            </a:r>
            <a:endParaRPr>
              <a:solidFill>
                <a:srgbClr val="002D9C"/>
              </a:solidFill>
            </a:endParaRPr>
          </a:p>
          <a:p>
            <a:pPr indent="0" lvl="0" marL="0" marR="0" rtl="0" algn="l">
              <a:lnSpc>
                <a:spcPct val="100000"/>
              </a:lnSpc>
              <a:spcBef>
                <a:spcPts val="0"/>
              </a:spcBef>
              <a:spcAft>
                <a:spcPts val="0"/>
              </a:spcAft>
              <a:buNone/>
            </a:pPr>
            <a:r>
              <a:t/>
            </a:r>
            <a:endParaRPr>
              <a:solidFill>
                <a:srgbClr val="002D9C"/>
              </a:solidFill>
            </a:endParaRPr>
          </a:p>
        </p:txBody>
      </p:sp>
      <p:pic>
        <p:nvPicPr>
          <p:cNvPr id="136" name="Google Shape;136;p19"/>
          <p:cNvPicPr preferRelativeResize="0"/>
          <p:nvPr/>
        </p:nvPicPr>
        <p:blipFill>
          <a:blip r:embed="rId3">
            <a:alphaModFix/>
          </a:blip>
          <a:stretch>
            <a:fillRect/>
          </a:stretch>
        </p:blipFill>
        <p:spPr>
          <a:xfrm>
            <a:off x="5827700" y="1368575"/>
            <a:ext cx="3215560" cy="291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nvSpPr>
        <p:spPr>
          <a:xfrm>
            <a:off x="2923675" y="103550"/>
            <a:ext cx="34758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900" u="none" cap="none" strike="noStrike">
                <a:solidFill>
                  <a:srgbClr val="FFFF00"/>
                </a:solidFill>
                <a:latin typeface="IBM Plex Sans"/>
                <a:ea typeface="IBM Plex Sans"/>
                <a:cs typeface="IBM Plex Sans"/>
                <a:sym typeface="IBM Plex Sans"/>
              </a:rPr>
              <a:t>Hypothesis Development</a:t>
            </a:r>
            <a:endParaRPr b="1" i="0" sz="1900" u="none" cap="none" strike="noStrike">
              <a:solidFill>
                <a:srgbClr val="FFFF00"/>
              </a:solidFill>
              <a:latin typeface="IBM Plex Sans"/>
              <a:ea typeface="IBM Plex Sans"/>
              <a:cs typeface="IBM Plex Sans"/>
              <a:sym typeface="IBM Plex Sans"/>
            </a:endParaRPr>
          </a:p>
        </p:txBody>
      </p:sp>
      <p:sp>
        <p:nvSpPr>
          <p:cNvPr id="142" name="Google Shape;142;p20"/>
          <p:cNvSpPr txBox="1"/>
          <p:nvPr/>
        </p:nvSpPr>
        <p:spPr>
          <a:xfrm>
            <a:off x="156500" y="577250"/>
            <a:ext cx="8666100" cy="19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chemeClr val="dk1"/>
                </a:solidFill>
              </a:rPr>
              <a:t>Formulated Hypothesis</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600">
                <a:solidFill>
                  <a:schemeClr val="dk1"/>
                </a:solidFill>
              </a:rPr>
              <a:t>The hypothesis posited that floodplain encroachment and deforestation significantly contribute to the frequency of floods, while urbanization away from water bodies has a minimal impact.</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GB" sz="1600">
                <a:solidFill>
                  <a:schemeClr val="dk1"/>
                </a:solidFill>
              </a:rPr>
              <a:t>Rationale Behind the Hypothesis</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600">
                <a:solidFill>
                  <a:schemeClr val="dk1"/>
                </a:solidFill>
              </a:rPr>
              <a:t>This hypothesis was based on the assumption that human activities such as encroaching on floodplains and deforestation disrupt natural water flow and increase flood risk. Conversely, urbanization away from water bodies was expected to have a lesser effect on flood frequency.</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b="1" lang="en-GB" sz="1600">
                <a:solidFill>
                  <a:schemeClr val="dk1"/>
                </a:solidFill>
              </a:rPr>
              <a:t>Method for Testing the Hypothesis</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GB" sz="1600">
                <a:solidFill>
                  <a:schemeClr val="dk1"/>
                </a:solidFill>
              </a:rPr>
              <a:t>The hypothesis was tested using correlation analysis to measure the relationship between flood frequency and the variables of interest. Predictive models were developed and validated to quantify the impact of floodplain encroachment, deforestation, and urbanization on flood occurrences.</a:t>
            </a:r>
            <a:endParaRPr sz="1600">
              <a:solidFill>
                <a:schemeClr val="dk1"/>
              </a:solidFill>
            </a:endParaRPr>
          </a:p>
          <a:p>
            <a:pPr indent="0" lvl="0" marL="0" marR="0" rtl="0" algn="l">
              <a:lnSpc>
                <a:spcPct val="100000"/>
              </a:lnSpc>
              <a:spcBef>
                <a:spcPts val="0"/>
              </a:spcBef>
              <a:spcAft>
                <a:spcPts val="0"/>
              </a:spcAft>
              <a:buNone/>
            </a:pPr>
            <a:r>
              <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3090450" y="93800"/>
            <a:ext cx="2963100" cy="473700"/>
          </a:xfrm>
          <a:prstGeom prst="rect">
            <a:avLst/>
          </a:prstGeom>
          <a:solidFill>
            <a:schemeClr val="dk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2100" u="none" cap="none" strike="noStrike">
                <a:solidFill>
                  <a:srgbClr val="FFFF00"/>
                </a:solidFill>
                <a:latin typeface="IBM Plex Sans"/>
                <a:ea typeface="IBM Plex Sans"/>
                <a:cs typeface="IBM Plex Sans"/>
                <a:sym typeface="IBM Plex Sans"/>
              </a:rPr>
              <a:t>Solution Design</a:t>
            </a:r>
            <a:endParaRPr b="1" i="0" sz="2100" u="none" cap="none" strike="noStrike">
              <a:solidFill>
                <a:srgbClr val="FFFF00"/>
              </a:solidFill>
              <a:latin typeface="IBM Plex Sans"/>
              <a:ea typeface="IBM Plex Sans"/>
              <a:cs typeface="IBM Plex Sans"/>
              <a:sym typeface="IBM Plex Sans"/>
            </a:endParaRPr>
          </a:p>
        </p:txBody>
      </p:sp>
      <p:sp>
        <p:nvSpPr>
          <p:cNvPr id="148" name="Google Shape;148;p21"/>
          <p:cNvSpPr txBox="1"/>
          <p:nvPr/>
        </p:nvSpPr>
        <p:spPr>
          <a:xfrm>
            <a:off x="78150" y="223550"/>
            <a:ext cx="8987700" cy="11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Proposed Solution</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 address floodplain encroachment and deforestation, the proposed solution involves implementing strict land</a:t>
            </a:r>
            <a:r>
              <a:rPr lang="en-GB">
                <a:solidFill>
                  <a:schemeClr val="dk1"/>
                </a:solidFill>
              </a:rPr>
              <a:t>-</a:t>
            </a:r>
            <a:r>
              <a:rPr lang="en-GB">
                <a:solidFill>
                  <a:schemeClr val="dk1"/>
                </a:solidFill>
              </a:rPr>
              <a:t>use regulations and promoting reforestation programs. Countries should enforce policies to prevent construction in flood</a:t>
            </a:r>
            <a:r>
              <a:rPr lang="en-GB">
                <a:solidFill>
                  <a:schemeClr val="dk1"/>
                </a:solidFill>
              </a:rPr>
              <a:t>-</a:t>
            </a:r>
            <a:r>
              <a:rPr lang="en-GB">
                <a:solidFill>
                  <a:schemeClr val="dk1"/>
                </a:solidFill>
              </a:rPr>
              <a:t>prone areas and restore natural floodplains and forests.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Implementation Plan</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1. Regulatory Measures: Enforce and monitor land</a:t>
            </a:r>
            <a:r>
              <a:rPr lang="en-GB">
                <a:solidFill>
                  <a:schemeClr val="dk1"/>
                </a:solidFill>
              </a:rPr>
              <a:t>-</a:t>
            </a:r>
            <a:r>
              <a:rPr lang="en-GB">
                <a:solidFill>
                  <a:schemeClr val="dk1"/>
                </a:solidFill>
              </a:rPr>
              <a:t>use regulations that prohibit construction in floodplains.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2. Reforestation Initiatives: Launch large</a:t>
            </a:r>
            <a:r>
              <a:rPr lang="en-GB">
                <a:solidFill>
                  <a:schemeClr val="dk1"/>
                </a:solidFill>
              </a:rPr>
              <a:t>-</a:t>
            </a:r>
            <a:r>
              <a:rPr lang="en-GB">
                <a:solidFill>
                  <a:schemeClr val="dk1"/>
                </a:solidFill>
              </a:rPr>
              <a:t>scale reforestation projects to restore deforested areas and improve watershed management.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3. Public Awareness: Educate communities about the benefits of preserving floodplains and forests and involve local stakeholders in conservation efforts.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4. Monitoring and Evaluation: Establish systems to monitor deforestation and floodplain encroachment, and evaluate the effectiveness of implemented measures.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Alignment with SDGs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proposed solution aligns with SDG 11 (Sustainable Cities and Communities) by promoting resilient infrastructure and sustainable urban planning. It also supports SDG 15 (Life on Land) by addressing deforestation and ecosystem degradation, contributing to the preservation of terrestrial ecosystems and biodiversity.</a:t>
            </a:r>
            <a:endParaRPr>
              <a:solidFill>
                <a:schemeClr val="dk1"/>
              </a:solidFill>
            </a:endParaRPr>
          </a:p>
          <a:p>
            <a:pPr indent="0" lvl="0" marL="0" marR="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