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2442-BBAE-684D-B26B-86665A37D514}" type="datetimeFigureOut">
              <a:rPr lang="en-US" smtClean="0"/>
              <a:t>11/26/22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4D00C-F6D3-4D46-9855-E47334114BA0}" type="slidenum">
              <a:rPr lang="en-US" smtClean="0"/>
              <a:t>‹#›</a:t>
            </a:fld>
            <a:endParaRPr lang="en-US"/>
          </a:p>
        </p:txBody>
      </p:sp>
    </p:spTree>
    <p:extLst>
      <p:ext uri="{BB962C8B-B14F-4D97-AF65-F5344CB8AC3E}">
        <p14:creationId xmlns:p14="http://schemas.microsoft.com/office/powerpoint/2010/main" val="312834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FRIENDSHUB</a:t>
            </a:r>
            <a:r>
              <a:rPr lang="en-IN" dirty="0"/>
              <a:t> </a:t>
            </a:r>
            <a:endParaRPr lang="en-US" dirty="0"/>
          </a:p>
        </p:txBody>
      </p:sp>
      <p:sp>
        <p:nvSpPr>
          <p:cNvPr id="4" name="Slide Number Placeholder 3"/>
          <p:cNvSpPr>
            <a:spLocks noGrp="1"/>
          </p:cNvSpPr>
          <p:nvPr>
            <p:ph type="sldNum" sz="quarter" idx="5"/>
          </p:nvPr>
        </p:nvSpPr>
        <p:spPr/>
        <p:txBody>
          <a:bodyPr/>
          <a:lstStyle/>
          <a:p>
            <a:fld id="{D984D00C-F6D3-4D46-9855-E47334114BA0}" type="slidenum">
              <a:rPr lang="en-US" smtClean="0"/>
              <a:t>2</a:t>
            </a:fld>
            <a:endParaRPr lang="en-US"/>
          </a:p>
        </p:txBody>
      </p:sp>
    </p:spTree>
    <p:extLst>
      <p:ext uri="{BB962C8B-B14F-4D97-AF65-F5344CB8AC3E}">
        <p14:creationId xmlns:p14="http://schemas.microsoft.com/office/powerpoint/2010/main" val="3545528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3"/>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20" y="1122363"/>
            <a:ext cx="6593681" cy="2387600"/>
          </a:xfrm>
        </p:spPr>
        <p:txBody>
          <a:bodyPr anchor="b">
            <a:normAutofit/>
          </a:bodyPr>
          <a:lstStyle>
            <a:lvl1pPr algn="l">
              <a:defRPr sz="2700"/>
            </a:lvl1pPr>
          </a:lstStyle>
          <a:p>
            <a:r>
              <a:rPr lang="en-GB"/>
              <a:t>Click to edit Master title style</a:t>
            </a:r>
            <a:endParaRPr lang="en-US" dirty="0"/>
          </a:p>
        </p:txBody>
      </p:sp>
      <p:sp>
        <p:nvSpPr>
          <p:cNvPr id="3" name="Subtitle 2"/>
          <p:cNvSpPr>
            <a:spLocks noGrp="1"/>
          </p:cNvSpPr>
          <p:nvPr>
            <p:ph type="subTitle" idx="1"/>
          </p:nvPr>
        </p:nvSpPr>
        <p:spPr>
          <a:xfrm>
            <a:off x="1407320" y="3602038"/>
            <a:ext cx="6593681" cy="1655762"/>
          </a:xfrm>
        </p:spPr>
        <p:txBody>
          <a:bodyPr>
            <a:normAutofit/>
          </a:bodyPr>
          <a:lstStyle>
            <a:lvl1pPr marL="0" indent="0" algn="l">
              <a:buNone/>
              <a:defRPr sz="1125" cap="all" baseline="0">
                <a:solidFill>
                  <a:schemeClr val="tx2"/>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a:t>Click to edit Master subtitle style</a:t>
            </a:r>
            <a:endParaRPr lang="en-US" dirty="0"/>
          </a:p>
        </p:txBody>
      </p:sp>
      <p:sp>
        <p:nvSpPr>
          <p:cNvPr id="4" name="Date Placeholder 3"/>
          <p:cNvSpPr>
            <a:spLocks noGrp="1"/>
          </p:cNvSpPr>
          <p:nvPr>
            <p:ph type="dt" sz="half" idx="10"/>
          </p:nvPr>
        </p:nvSpPr>
        <p:spPr>
          <a:xfrm>
            <a:off x="5308133" y="5410204"/>
            <a:ext cx="2057400" cy="365125"/>
          </a:xfrm>
        </p:spPr>
        <p:txBody>
          <a:bodyPr/>
          <a:lstStyle/>
          <a:p>
            <a:fld id="{48A87A34-81AB-432B-8DAE-1953F412C126}" type="datetimeFigureOut">
              <a:rPr lang="en-US" dirty="0"/>
              <a:t>11/26/22</a:t>
            </a:fld>
            <a:endParaRPr lang="en-US" dirty="0"/>
          </a:p>
        </p:txBody>
      </p:sp>
      <p:sp>
        <p:nvSpPr>
          <p:cNvPr id="5" name="Footer Placeholder 4"/>
          <p:cNvSpPr>
            <a:spLocks noGrp="1"/>
          </p:cNvSpPr>
          <p:nvPr>
            <p:ph type="ftr" sz="quarter" idx="11"/>
          </p:nvPr>
        </p:nvSpPr>
        <p:spPr>
          <a:xfrm>
            <a:off x="1407319" y="5410204"/>
            <a:ext cx="3843665" cy="365125"/>
          </a:xfrm>
        </p:spPr>
        <p:txBody>
          <a:bodyPr/>
          <a:lstStyle/>
          <a:p>
            <a:endParaRPr lang="en-US" dirty="0"/>
          </a:p>
        </p:txBody>
      </p:sp>
      <p:sp>
        <p:nvSpPr>
          <p:cNvPr id="6" name="Slide Number Placeholder 5"/>
          <p:cNvSpPr>
            <a:spLocks noGrp="1"/>
          </p:cNvSpPr>
          <p:nvPr>
            <p:ph type="sldNum" sz="quarter" idx="12"/>
          </p:nvPr>
        </p:nvSpPr>
        <p:spPr>
          <a:xfrm>
            <a:off x="7422685" y="5410202"/>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203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4304667"/>
            <a:ext cx="7434266" cy="819355"/>
          </a:xfrm>
        </p:spPr>
        <p:txBody>
          <a:bodyPr anchor="b">
            <a:normAutofit/>
          </a:bodyPr>
          <a:lstStyle>
            <a:lvl1pPr>
              <a:defRPr sz="1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56059"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241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2025"/>
            </a:lvl1pPr>
          </a:lstStyle>
          <a:p>
            <a:r>
              <a:rPr lang="en-GB"/>
              <a:t>Click to edit Master title style</a:t>
            </a:r>
            <a:endParaRPr lang="en-US" dirty="0"/>
          </a:p>
        </p:txBody>
      </p:sp>
      <p:sp>
        <p:nvSpPr>
          <p:cNvPr id="4" name="Text Placeholder 3"/>
          <p:cNvSpPr>
            <a:spLocks noGrp="1"/>
          </p:cNvSpPr>
          <p:nvPr>
            <p:ph type="body" sz="half" idx="2"/>
          </p:nvPr>
        </p:nvSpPr>
        <p:spPr>
          <a:xfrm>
            <a:off x="856059" y="4419602"/>
            <a:ext cx="7428344" cy="1371599"/>
          </a:xfrm>
        </p:spPr>
        <p:txBody>
          <a:bodyPr anchor="ctr">
            <a:normAutofit/>
          </a:bodyPr>
          <a:lstStyle>
            <a:lvl1pPr marL="0" indent="0">
              <a:buNone/>
              <a:defRPr sz="1013"/>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049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2"/>
            <a:ext cx="6977064" cy="2748429"/>
          </a:xfrm>
        </p:spPr>
        <p:txBody>
          <a:bodyPr anchor="ctr">
            <a:normAutofit/>
          </a:bodyPr>
          <a:lstStyle>
            <a:lvl1pPr>
              <a:defRPr sz="2025"/>
            </a:lvl1pPr>
          </a:lstStyle>
          <a:p>
            <a:r>
              <a:rPr lang="en-GB"/>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788"/>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4" name="Text Placeholder 3"/>
          <p:cNvSpPr>
            <a:spLocks noGrp="1"/>
          </p:cNvSpPr>
          <p:nvPr>
            <p:ph type="body" sz="half" idx="2"/>
          </p:nvPr>
        </p:nvSpPr>
        <p:spPr>
          <a:xfrm>
            <a:off x="856059" y="4309919"/>
            <a:ext cx="7429502" cy="1489496"/>
          </a:xfrm>
        </p:spPr>
        <p:txBody>
          <a:bodyPr anchor="ctr">
            <a:normAutofit/>
          </a:bodyPr>
          <a:lstStyle>
            <a:lvl1pPr marL="0" indent="0">
              <a:buNone/>
              <a:defRPr sz="1013"/>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677634" y="732394"/>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5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51435" tIns="25718" rIns="51435" bIns="257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500" dirty="0">
                <a:solidFill>
                  <a:schemeClr val="tx1"/>
                </a:solidFill>
                <a:effectLst/>
              </a:rPr>
              <a:t>”</a:t>
            </a:r>
          </a:p>
        </p:txBody>
      </p:sp>
    </p:spTree>
    <p:extLst>
      <p:ext uri="{BB962C8B-B14F-4D97-AF65-F5344CB8AC3E}">
        <p14:creationId xmlns:p14="http://schemas.microsoft.com/office/powerpoint/2010/main" val="201839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134044"/>
            <a:ext cx="7429501" cy="2511835"/>
          </a:xfrm>
        </p:spPr>
        <p:txBody>
          <a:bodyPr anchor="b">
            <a:normAutofit/>
          </a:bodyPr>
          <a:lstStyle>
            <a:lvl1pPr>
              <a:defRPr sz="2025"/>
            </a:lvl1pPr>
          </a:lstStyle>
          <a:p>
            <a:r>
              <a:rPr lang="en-GB"/>
              <a:t>Click to edit Master title style</a:t>
            </a:r>
            <a:endParaRPr lang="en-US" dirty="0"/>
          </a:p>
        </p:txBody>
      </p:sp>
      <p:sp>
        <p:nvSpPr>
          <p:cNvPr id="4" name="Text Placeholder 3"/>
          <p:cNvSpPr>
            <a:spLocks noGrp="1"/>
          </p:cNvSpPr>
          <p:nvPr>
            <p:ph type="body" sz="half" idx="2"/>
          </p:nvPr>
        </p:nvSpPr>
        <p:spPr>
          <a:xfrm>
            <a:off x="856024" y="4657655"/>
            <a:ext cx="7428379" cy="1140644"/>
          </a:xfrm>
        </p:spPr>
        <p:txBody>
          <a:bodyPr anchor="t">
            <a:normAutofit/>
          </a:bodyPr>
          <a:lstStyle>
            <a:lvl1pPr marL="0" indent="0">
              <a:buNone/>
              <a:defRPr sz="1013"/>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5367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1" y="609600"/>
            <a:ext cx="7429499"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856059" y="2674463"/>
            <a:ext cx="2397674" cy="685800"/>
          </a:xfrm>
        </p:spPr>
        <p:txBody>
          <a:bodyPr anchor="b">
            <a:noAutofit/>
          </a:bodyPr>
          <a:lstStyle>
            <a:lvl1pPr marL="0" indent="0">
              <a:lnSpc>
                <a:spcPct val="90000"/>
              </a:lnSpc>
              <a:buNone/>
              <a:defRPr sz="1350"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8" name="Text Placeholder 3"/>
          <p:cNvSpPr>
            <a:spLocks noGrp="1"/>
          </p:cNvSpPr>
          <p:nvPr>
            <p:ph type="body" sz="half" idx="15"/>
          </p:nvPr>
        </p:nvSpPr>
        <p:spPr>
          <a:xfrm>
            <a:off x="845940" y="3360263"/>
            <a:ext cx="2406551" cy="2430936"/>
          </a:xfrm>
        </p:spPr>
        <p:txBody>
          <a:bodyPr anchor="t">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GB"/>
              <a:t>Click to edit Master text styles</a:t>
            </a:r>
          </a:p>
        </p:txBody>
      </p:sp>
      <p:sp>
        <p:nvSpPr>
          <p:cNvPr id="9" name="Text Placeholder 4"/>
          <p:cNvSpPr>
            <a:spLocks noGrp="1"/>
          </p:cNvSpPr>
          <p:nvPr>
            <p:ph type="body" sz="quarter" idx="3"/>
          </p:nvPr>
        </p:nvSpPr>
        <p:spPr>
          <a:xfrm>
            <a:off x="3386076" y="2677635"/>
            <a:ext cx="2388289" cy="685800"/>
          </a:xfrm>
        </p:spPr>
        <p:txBody>
          <a:bodyPr anchor="b">
            <a:noAutofit/>
          </a:bodyPr>
          <a:lstStyle>
            <a:lvl1pPr marL="0" indent="0">
              <a:lnSpc>
                <a:spcPct val="90000"/>
              </a:lnSpc>
              <a:buNone/>
              <a:defRPr sz="1350"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10" name="Text Placeholder 3"/>
          <p:cNvSpPr>
            <a:spLocks noGrp="1"/>
          </p:cNvSpPr>
          <p:nvPr>
            <p:ph type="body" sz="half" idx="16"/>
          </p:nvPr>
        </p:nvSpPr>
        <p:spPr>
          <a:xfrm>
            <a:off x="3378161" y="3363435"/>
            <a:ext cx="2396873" cy="2430936"/>
          </a:xfrm>
        </p:spPr>
        <p:txBody>
          <a:bodyPr anchor="t">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GB"/>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1350"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856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60" y="609600"/>
            <a:ext cx="74294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1125"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125"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856060" y="4980861"/>
            <a:ext cx="2396430" cy="817843"/>
          </a:xfrm>
        </p:spPr>
        <p:txBody>
          <a:bodyPr anchor="t">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GB"/>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1125"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23" name="Picture Placeholder 2"/>
          <p:cNvSpPr>
            <a:spLocks noGrp="1" noChangeAspect="1"/>
          </p:cNvSpPr>
          <p:nvPr>
            <p:ph type="pic" idx="21"/>
          </p:nvPr>
        </p:nvSpPr>
        <p:spPr>
          <a:xfrm>
            <a:off x="3366791"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125"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GB"/>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1125"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26" name="Picture Placeholder 2"/>
          <p:cNvSpPr>
            <a:spLocks noGrp="1" noChangeAspect="1"/>
          </p:cNvSpPr>
          <p:nvPr>
            <p:ph type="pic" idx="22"/>
          </p:nvPr>
        </p:nvSpPr>
        <p:spPr>
          <a:xfrm>
            <a:off x="5889333"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125"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5889332" y="4980857"/>
            <a:ext cx="2396226" cy="810345"/>
          </a:xfrm>
        </p:spPr>
        <p:txBody>
          <a:bodyPr anchor="t">
            <a:normAutofit/>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079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103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2"/>
            <a:ext cx="1503758"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56058" y="609602"/>
            <a:ext cx="5811443"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1813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319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9"/>
            <a:ext cx="7429500" cy="2852737"/>
          </a:xfrm>
        </p:spPr>
        <p:txBody>
          <a:bodyPr anchor="b">
            <a:normAutofit/>
          </a:bodyPr>
          <a:lstStyle>
            <a:lvl1pPr>
              <a:defRPr sz="2025"/>
            </a:lvl1pPr>
          </a:lstStyle>
          <a:p>
            <a:r>
              <a:rPr lang="en-GB"/>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013"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71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56059" y="2249486"/>
            <a:ext cx="3658792"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389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9"/>
            <a:ext cx="74295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27516" y="2249486"/>
            <a:ext cx="3487337" cy="823912"/>
          </a:xfrm>
        </p:spPr>
        <p:txBody>
          <a:bodyPr anchor="b"/>
          <a:lstStyle>
            <a:lvl1pPr marL="0" indent="0">
              <a:lnSpc>
                <a:spcPct val="90000"/>
              </a:lnSpc>
              <a:buNone/>
              <a:defRPr sz="1350"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4" name="Content Placeholder 3"/>
          <p:cNvSpPr>
            <a:spLocks noGrp="1"/>
          </p:cNvSpPr>
          <p:nvPr>
            <p:ph sz="half" idx="2"/>
          </p:nvPr>
        </p:nvSpPr>
        <p:spPr>
          <a:xfrm>
            <a:off x="856059" y="3073400"/>
            <a:ext cx="3658793"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00607" y="2249485"/>
            <a:ext cx="3484952" cy="823912"/>
          </a:xfrm>
        </p:spPr>
        <p:txBody>
          <a:bodyPr anchor="b"/>
          <a:lstStyle>
            <a:lvl1pPr marL="0" indent="0">
              <a:lnSpc>
                <a:spcPct val="90000"/>
              </a:lnSpc>
              <a:buNone/>
              <a:defRPr sz="1350" b="0" cap="all" baseline="0">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a:t>Click to edit Master text styles</a:t>
            </a:r>
          </a:p>
        </p:txBody>
      </p:sp>
      <p:sp>
        <p:nvSpPr>
          <p:cNvPr id="6" name="Content Placeholder 5"/>
          <p:cNvSpPr>
            <a:spLocks noGrp="1"/>
          </p:cNvSpPr>
          <p:nvPr>
            <p:ph sz="quarter" idx="4"/>
          </p:nvPr>
        </p:nvSpPr>
        <p:spPr>
          <a:xfrm>
            <a:off x="4629151" y="3073400"/>
            <a:ext cx="3656408"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496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24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91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30" y="609601"/>
            <a:ext cx="2892028" cy="1639884"/>
          </a:xfrm>
        </p:spPr>
        <p:txBody>
          <a:bodyPr anchor="b"/>
          <a:lstStyle>
            <a:lvl1pPr>
              <a:defRPr sz="1800"/>
            </a:lvl1pPr>
          </a:lstStyle>
          <a:p>
            <a:r>
              <a:rPr lang="en-GB"/>
              <a:t>Click to edit Master title style</a:t>
            </a:r>
            <a:endParaRPr lang="en-US" dirty="0"/>
          </a:p>
        </p:txBody>
      </p:sp>
      <p:sp>
        <p:nvSpPr>
          <p:cNvPr id="3" name="Content Placeholder 2"/>
          <p:cNvSpPr>
            <a:spLocks noGrp="1"/>
          </p:cNvSpPr>
          <p:nvPr>
            <p:ph idx="1"/>
          </p:nvPr>
        </p:nvSpPr>
        <p:spPr>
          <a:xfrm>
            <a:off x="3867151"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30" y="2249486"/>
            <a:ext cx="2892028" cy="3541714"/>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5553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1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5541" y="609604"/>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a:t>Click icon to add picture</a:t>
            </a:r>
            <a:endParaRPr lang="en-US" dirty="0"/>
          </a:p>
        </p:txBody>
      </p:sp>
      <p:sp>
        <p:nvSpPr>
          <p:cNvPr id="4" name="Text Placeholder 3"/>
          <p:cNvSpPr>
            <a:spLocks noGrp="1"/>
          </p:cNvSpPr>
          <p:nvPr>
            <p:ph type="body" sz="half" idx="2"/>
          </p:nvPr>
        </p:nvSpPr>
        <p:spPr>
          <a:xfrm>
            <a:off x="856059" y="2249486"/>
            <a:ext cx="4450883" cy="3541714"/>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0869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3"/>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1"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1" y="2249487"/>
            <a:ext cx="74294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92691" y="5883279"/>
            <a:ext cx="2057400" cy="365125"/>
          </a:xfrm>
          <a:prstGeom prst="rect">
            <a:avLst/>
          </a:prstGeom>
        </p:spPr>
        <p:txBody>
          <a:bodyPr vert="horz" lIns="91440" tIns="45720" rIns="91440" bIns="45720" rtlCol="0" anchor="ctr"/>
          <a:lstStyle>
            <a:lvl1pPr algn="r">
              <a:defRPr sz="591">
                <a:solidFill>
                  <a:schemeClr val="tx1">
                    <a:tint val="75000"/>
                  </a:schemeClr>
                </a:solidFill>
              </a:defRPr>
            </a:lvl1pPr>
          </a:lstStyle>
          <a:p>
            <a:fld id="{48A87A34-81AB-432B-8DAE-1953F412C126}" type="datetimeFigureOut">
              <a:rPr lang="en-US" dirty="0"/>
              <a:pPr/>
              <a:t>11/26/22</a:t>
            </a:fld>
            <a:endParaRPr lang="en-US" dirty="0"/>
          </a:p>
        </p:txBody>
      </p:sp>
      <p:sp>
        <p:nvSpPr>
          <p:cNvPr id="5" name="Footer Placeholder 4"/>
          <p:cNvSpPr>
            <a:spLocks noGrp="1"/>
          </p:cNvSpPr>
          <p:nvPr>
            <p:ph type="ftr" sz="quarter" idx="3"/>
          </p:nvPr>
        </p:nvSpPr>
        <p:spPr>
          <a:xfrm>
            <a:off x="856059" y="5883278"/>
            <a:ext cx="4679482" cy="365125"/>
          </a:xfrm>
          <a:prstGeom prst="rect">
            <a:avLst/>
          </a:prstGeom>
        </p:spPr>
        <p:txBody>
          <a:bodyPr vert="horz" lIns="91440" tIns="45720" rIns="91440" bIns="45720" rtlCol="0" anchor="ctr"/>
          <a:lstStyle>
            <a:lvl1pPr algn="l">
              <a:defRPr sz="591"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2" y="5883277"/>
            <a:ext cx="578317" cy="365125"/>
          </a:xfrm>
          <a:prstGeom prst="rect">
            <a:avLst/>
          </a:prstGeom>
        </p:spPr>
        <p:txBody>
          <a:bodyPr vert="horz" lIns="91440" tIns="45720" rIns="91440" bIns="45720" rtlCol="0" anchor="ctr"/>
          <a:lstStyle>
            <a:lvl1pPr algn="r">
              <a:defRPr sz="591">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089601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A6B5-EF2A-0DD3-0B62-CC0E6FDF807E}"/>
              </a:ext>
            </a:extLst>
          </p:cNvPr>
          <p:cNvSpPr>
            <a:spLocks noGrp="1"/>
          </p:cNvSpPr>
          <p:nvPr>
            <p:ph type="title"/>
          </p:nvPr>
        </p:nvSpPr>
        <p:spPr>
          <a:xfrm>
            <a:off x="720332" y="1535760"/>
            <a:ext cx="4665076" cy="1191007"/>
          </a:xfrm>
        </p:spPr>
        <p:txBody>
          <a:bodyPr>
            <a:noAutofit/>
          </a:bodyPr>
          <a:lstStyle/>
          <a:p>
            <a:r>
              <a:rPr lang="en-IN" sz="4800" b="1" u="sng" dirty="0" err="1">
                <a:solidFill>
                  <a:schemeClr val="bg2">
                    <a:lumMod val="50000"/>
                  </a:schemeClr>
                </a:solidFill>
                <a:latin typeface="+mn-lt"/>
              </a:rPr>
              <a:t>FRIENDSHUB</a:t>
            </a:r>
            <a:endParaRPr lang="en-US" sz="4800" b="1" u="sng" dirty="0">
              <a:solidFill>
                <a:schemeClr val="bg2">
                  <a:lumMod val="50000"/>
                </a:schemeClr>
              </a:solidFill>
              <a:latin typeface="+mn-lt"/>
            </a:endParaRPr>
          </a:p>
        </p:txBody>
      </p:sp>
      <p:sp>
        <p:nvSpPr>
          <p:cNvPr id="3" name="Subtitle 2">
            <a:extLst>
              <a:ext uri="{FF2B5EF4-FFF2-40B4-BE49-F238E27FC236}">
                <a16:creationId xmlns:a16="http://schemas.microsoft.com/office/drawing/2014/main" id="{B67FB5A9-279B-A297-43D3-FFD2570B5B61}"/>
              </a:ext>
            </a:extLst>
          </p:cNvPr>
          <p:cNvSpPr>
            <a:spLocks noGrp="1"/>
          </p:cNvSpPr>
          <p:nvPr>
            <p:ph type="body" sz="half" idx="2"/>
          </p:nvPr>
        </p:nvSpPr>
        <p:spPr>
          <a:xfrm>
            <a:off x="1490076" y="2726767"/>
            <a:ext cx="3338162" cy="2656286"/>
          </a:xfrm>
        </p:spPr>
        <p:txBody>
          <a:bodyPr>
            <a:normAutofit fontScale="92500"/>
          </a:bodyPr>
          <a:lstStyle/>
          <a:p>
            <a:r>
              <a:rPr lang="en-IN" sz="2250" dirty="0"/>
              <a:t>         MINI PROJECT-1</a:t>
            </a:r>
          </a:p>
          <a:p>
            <a:r>
              <a:rPr lang="en-IN" sz="1350" b="1" u="sng" dirty="0"/>
              <a:t>Submitted By:</a:t>
            </a:r>
            <a:r>
              <a:rPr lang="en-IN" sz="1350" b="1" dirty="0"/>
              <a:t>                           </a:t>
            </a:r>
            <a:r>
              <a:rPr lang="en-IN" sz="1350" b="1" u="sng" dirty="0"/>
              <a:t>Submitted To:</a:t>
            </a:r>
          </a:p>
          <a:p>
            <a:r>
              <a:rPr lang="en-IN" sz="1125" dirty="0" err="1"/>
              <a:t>Suryansh</a:t>
            </a:r>
            <a:r>
              <a:rPr lang="en-IN" sz="1125" dirty="0"/>
              <a:t> Verma </a:t>
            </a:r>
            <a:r>
              <a:rPr lang="en-IN" sz="1125"/>
              <a:t>(201500726)          </a:t>
            </a:r>
            <a:r>
              <a:rPr lang="en-IN" sz="1350" dirty="0"/>
              <a:t>Dr. Manoj Varshney</a:t>
            </a:r>
          </a:p>
          <a:p>
            <a:r>
              <a:rPr lang="en-IN" sz="1125" dirty="0"/>
              <a:t>Ripunjay Yadav (201500562)</a:t>
            </a:r>
          </a:p>
          <a:p>
            <a:r>
              <a:rPr lang="en-IN" sz="1125" dirty="0"/>
              <a:t>Umang Gupta </a:t>
            </a:r>
            <a:r>
              <a:rPr lang="en-IN" sz="1125"/>
              <a:t>(201500752)</a:t>
            </a:r>
            <a:endParaRPr lang="en-IN" sz="1125" dirty="0"/>
          </a:p>
          <a:p>
            <a:r>
              <a:rPr lang="en-IN" sz="1125" dirty="0"/>
              <a:t>Ravi Kumar (201500561)</a:t>
            </a:r>
          </a:p>
          <a:p>
            <a:r>
              <a:rPr lang="en-IN" sz="1125" dirty="0"/>
              <a:t>Aryan Choudhary (201500147)</a:t>
            </a:r>
            <a:endParaRPr lang="en-US" sz="1125" dirty="0"/>
          </a:p>
        </p:txBody>
      </p:sp>
      <p:pic>
        <p:nvPicPr>
          <p:cNvPr id="126" name="Picture 125">
            <a:extLst>
              <a:ext uri="{FF2B5EF4-FFF2-40B4-BE49-F238E27FC236}">
                <a16:creationId xmlns:a16="http://schemas.microsoft.com/office/drawing/2014/main" id="{AB2BFFD2-29FF-059B-C557-F8E4A8A1438E}"/>
              </a:ext>
            </a:extLst>
          </p:cNvPr>
          <p:cNvPicPr>
            <a:picLocks noChangeAspect="1"/>
          </p:cNvPicPr>
          <p:nvPr/>
        </p:nvPicPr>
        <p:blipFill rotWithShape="1">
          <a:blip r:embed="rId2"/>
          <a:srcRect/>
          <a:stretch/>
        </p:blipFill>
        <p:spPr>
          <a:xfrm>
            <a:off x="5748177" y="1820863"/>
            <a:ext cx="2831001" cy="4000640"/>
          </a:xfrm>
          <a:prstGeom prst="rect">
            <a:avLst/>
          </a:prstGeom>
        </p:spPr>
      </p:pic>
    </p:spTree>
    <p:extLst>
      <p:ext uri="{BB962C8B-B14F-4D97-AF65-F5344CB8AC3E}">
        <p14:creationId xmlns:p14="http://schemas.microsoft.com/office/powerpoint/2010/main" val="1882088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69AFC-22B7-FEC8-6BB4-1ABDA66197AE}"/>
              </a:ext>
            </a:extLst>
          </p:cNvPr>
          <p:cNvPicPr>
            <a:picLocks noChangeAspect="1"/>
          </p:cNvPicPr>
          <p:nvPr/>
        </p:nvPicPr>
        <p:blipFill>
          <a:blip r:embed="rId2"/>
          <a:stretch>
            <a:fillRect/>
          </a:stretch>
        </p:blipFill>
        <p:spPr>
          <a:xfrm>
            <a:off x="2613337" y="1604995"/>
            <a:ext cx="3917327" cy="1824005"/>
          </a:xfrm>
          <a:prstGeom prst="rect">
            <a:avLst/>
          </a:prstGeom>
        </p:spPr>
      </p:pic>
      <p:pic>
        <p:nvPicPr>
          <p:cNvPr id="7" name="Picture 6">
            <a:extLst>
              <a:ext uri="{FF2B5EF4-FFF2-40B4-BE49-F238E27FC236}">
                <a16:creationId xmlns:a16="http://schemas.microsoft.com/office/drawing/2014/main" id="{2BBA8E3E-49AB-EAAF-1961-C6E104C5E092}"/>
              </a:ext>
            </a:extLst>
          </p:cNvPr>
          <p:cNvPicPr>
            <a:picLocks noChangeAspect="1"/>
          </p:cNvPicPr>
          <p:nvPr/>
        </p:nvPicPr>
        <p:blipFill>
          <a:blip r:embed="rId3"/>
          <a:stretch>
            <a:fillRect/>
          </a:stretch>
        </p:blipFill>
        <p:spPr>
          <a:xfrm>
            <a:off x="2613337" y="3491980"/>
            <a:ext cx="3917327" cy="1803603"/>
          </a:xfrm>
          <a:prstGeom prst="rect">
            <a:avLst/>
          </a:prstGeom>
        </p:spPr>
      </p:pic>
    </p:spTree>
    <p:extLst>
      <p:ext uri="{BB962C8B-B14F-4D97-AF65-F5344CB8AC3E}">
        <p14:creationId xmlns:p14="http://schemas.microsoft.com/office/powerpoint/2010/main" val="17301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AEE5C-9FAC-1546-5850-1105F3538386}"/>
              </a:ext>
            </a:extLst>
          </p:cNvPr>
          <p:cNvPicPr>
            <a:picLocks noChangeAspect="1"/>
          </p:cNvPicPr>
          <p:nvPr/>
        </p:nvPicPr>
        <p:blipFill>
          <a:blip r:embed="rId2"/>
          <a:stretch>
            <a:fillRect/>
          </a:stretch>
        </p:blipFill>
        <p:spPr>
          <a:xfrm>
            <a:off x="2763613" y="1591872"/>
            <a:ext cx="3903038" cy="1742657"/>
          </a:xfrm>
          <a:prstGeom prst="rect">
            <a:avLst/>
          </a:prstGeom>
        </p:spPr>
      </p:pic>
      <p:pic>
        <p:nvPicPr>
          <p:cNvPr id="7" name="Picture 6">
            <a:extLst>
              <a:ext uri="{FF2B5EF4-FFF2-40B4-BE49-F238E27FC236}">
                <a16:creationId xmlns:a16="http://schemas.microsoft.com/office/drawing/2014/main" id="{E3E977AD-3B18-9E66-9ABB-648C8A4BDBD2}"/>
              </a:ext>
            </a:extLst>
          </p:cNvPr>
          <p:cNvPicPr>
            <a:picLocks noChangeAspect="1"/>
          </p:cNvPicPr>
          <p:nvPr/>
        </p:nvPicPr>
        <p:blipFill>
          <a:blip r:embed="rId3"/>
          <a:stretch>
            <a:fillRect/>
          </a:stretch>
        </p:blipFill>
        <p:spPr>
          <a:xfrm>
            <a:off x="2763613" y="3429000"/>
            <a:ext cx="3903038" cy="1817352"/>
          </a:xfrm>
          <a:prstGeom prst="rect">
            <a:avLst/>
          </a:prstGeom>
        </p:spPr>
      </p:pic>
    </p:spTree>
    <p:extLst>
      <p:ext uri="{BB962C8B-B14F-4D97-AF65-F5344CB8AC3E}">
        <p14:creationId xmlns:p14="http://schemas.microsoft.com/office/powerpoint/2010/main" val="186556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A90F1-922F-5407-88EE-7A9FB99CA62A}"/>
              </a:ext>
            </a:extLst>
          </p:cNvPr>
          <p:cNvSpPr txBox="1"/>
          <p:nvPr/>
        </p:nvSpPr>
        <p:spPr>
          <a:xfrm>
            <a:off x="3805023" y="1649017"/>
            <a:ext cx="1533954" cy="784830"/>
          </a:xfrm>
          <a:prstGeom prst="rect">
            <a:avLst/>
          </a:prstGeom>
          <a:noFill/>
        </p:spPr>
        <p:txBody>
          <a:bodyPr wrap="square" rtlCol="0">
            <a:spAutoFit/>
          </a:bodyPr>
          <a:lstStyle/>
          <a:p>
            <a:pPr algn="l"/>
            <a:r>
              <a:rPr lang="en-IN" sz="2250" u="sng" dirty="0">
                <a:solidFill>
                  <a:schemeClr val="bg2">
                    <a:lumMod val="75000"/>
                  </a:schemeClr>
                </a:solidFill>
              </a:rPr>
              <a:t>REFERENCES</a:t>
            </a:r>
            <a:endParaRPr lang="en-US" sz="2250" u="sng" dirty="0">
              <a:solidFill>
                <a:schemeClr val="bg2">
                  <a:lumMod val="75000"/>
                </a:schemeClr>
              </a:solidFill>
            </a:endParaRPr>
          </a:p>
        </p:txBody>
      </p:sp>
      <p:sp>
        <p:nvSpPr>
          <p:cNvPr id="3" name="TextBox 2">
            <a:extLst>
              <a:ext uri="{FF2B5EF4-FFF2-40B4-BE49-F238E27FC236}">
                <a16:creationId xmlns:a16="http://schemas.microsoft.com/office/drawing/2014/main" id="{F5866A2C-89ED-6423-92E5-B1B648E90C21}"/>
              </a:ext>
            </a:extLst>
          </p:cNvPr>
          <p:cNvSpPr txBox="1"/>
          <p:nvPr/>
        </p:nvSpPr>
        <p:spPr>
          <a:xfrm>
            <a:off x="2713137" y="2175053"/>
            <a:ext cx="3854649" cy="2326471"/>
          </a:xfrm>
          <a:prstGeom prst="rect">
            <a:avLst/>
          </a:prstGeom>
          <a:noFill/>
        </p:spPr>
        <p:txBody>
          <a:bodyPr wrap="square" rtlCol="0">
            <a:spAutoFit/>
          </a:bodyPr>
          <a:lstStyle/>
          <a:p>
            <a:r>
              <a:rPr lang="en-IN" sz="1350" b="0" i="0" u="sng" dirty="0">
                <a:effectLst/>
                <a:latin typeface="Helvetica" pitchFamily="2" charset="0"/>
              </a:rPr>
              <a:t>Books</a:t>
            </a:r>
            <a:r>
              <a:rPr lang="en-IN" sz="1013" b="0" i="0" dirty="0">
                <a:effectLst/>
                <a:latin typeface="Helvetica" pitchFamily="2" charset="0"/>
              </a:rPr>
              <a:t>:</a:t>
            </a:r>
          </a:p>
          <a:p>
            <a:endParaRPr lang="en-IN" sz="1013" dirty="0">
              <a:effectLst/>
              <a:latin typeface="Helvetica" pitchFamily="2" charset="0"/>
            </a:endParaRPr>
          </a:p>
          <a:p>
            <a:r>
              <a:rPr lang="en-IN" sz="1013" dirty="0">
                <a:latin typeface="Helvetica" pitchFamily="2" charset="0"/>
              </a:rPr>
              <a:t>- </a:t>
            </a:r>
            <a:r>
              <a:rPr lang="en-IN" sz="1013" b="0" i="0" dirty="0">
                <a:effectLst/>
                <a:latin typeface="Helvetica" pitchFamily="2" charset="0"/>
              </a:rPr>
              <a:t>Head First HTML and CSS</a:t>
            </a:r>
            <a:endParaRPr lang="en-IN" sz="1013" dirty="0">
              <a:effectLst/>
              <a:latin typeface="Helvetica" pitchFamily="2" charset="0"/>
            </a:endParaRPr>
          </a:p>
          <a:p>
            <a:r>
              <a:rPr lang="en-IN" sz="1013" b="0" i="0" dirty="0">
                <a:effectLst/>
                <a:latin typeface="Helvetica" pitchFamily="2" charset="0"/>
              </a:rPr>
              <a:t>A Learner's Guide to Creating Standards- Based Web Pages</a:t>
            </a:r>
          </a:p>
          <a:p>
            <a:endParaRPr lang="en-IN" sz="1013" dirty="0">
              <a:effectLst/>
              <a:latin typeface="Helvetica" pitchFamily="2" charset="0"/>
            </a:endParaRPr>
          </a:p>
          <a:p>
            <a:r>
              <a:rPr lang="en-IN" sz="1013" b="0" i="0" dirty="0">
                <a:effectLst/>
                <a:latin typeface="Helvetica" pitchFamily="2" charset="0"/>
              </a:rPr>
              <a:t>Elisabeth Robin</a:t>
            </a:r>
          </a:p>
          <a:p>
            <a:endParaRPr lang="en-IN" sz="1013" dirty="0">
              <a:effectLst/>
              <a:latin typeface="Helvetica" pitchFamily="2" charset="0"/>
            </a:endParaRPr>
          </a:p>
          <a:p>
            <a:r>
              <a:rPr lang="en-IN" sz="1013" b="0" i="0" dirty="0">
                <a:effectLst/>
                <a:latin typeface="Helvetica" pitchFamily="2" charset="0"/>
              </a:rPr>
              <a:t>Eric Freeman</a:t>
            </a:r>
          </a:p>
          <a:p>
            <a:endParaRPr lang="en-IN" sz="1013" dirty="0">
              <a:effectLst/>
              <a:latin typeface="Helvetica" pitchFamily="2" charset="0"/>
            </a:endParaRPr>
          </a:p>
          <a:p>
            <a:r>
              <a:rPr lang="en-IN" sz="1013" b="0" i="0" dirty="0">
                <a:effectLst/>
                <a:latin typeface="Helvetica" pitchFamily="2" charset="0"/>
              </a:rPr>
              <a:t>﻿﻿- HTML &amp; CSS : design and Build websites</a:t>
            </a:r>
            <a:endParaRPr lang="en-IN" sz="1013" dirty="0">
              <a:effectLst/>
              <a:latin typeface="Helvetica" pitchFamily="2" charset="0"/>
            </a:endParaRPr>
          </a:p>
          <a:p>
            <a:r>
              <a:rPr lang="en-IN" sz="1013" b="0" i="0" dirty="0">
                <a:effectLst/>
                <a:latin typeface="Helvetica" pitchFamily="2" charset="0"/>
              </a:rPr>
              <a:t>﻿﻿- Learning Web design</a:t>
            </a:r>
          </a:p>
          <a:p>
            <a:endParaRPr lang="en-IN" sz="1013" dirty="0">
              <a:latin typeface="Helvetica" pitchFamily="2" charset="0"/>
            </a:endParaRPr>
          </a:p>
          <a:p>
            <a:r>
              <a:rPr lang="en-IN" sz="1013" dirty="0">
                <a:effectLst/>
                <a:latin typeface="Helvetica" pitchFamily="2" charset="0"/>
              </a:rPr>
              <a:t>- JAVAScript</a:t>
            </a:r>
          </a:p>
          <a:p>
            <a:pPr algn="l"/>
            <a:endParaRPr lang="en-US" sz="1013" dirty="0"/>
          </a:p>
        </p:txBody>
      </p:sp>
    </p:spTree>
    <p:extLst>
      <p:ext uri="{BB962C8B-B14F-4D97-AF65-F5344CB8AC3E}">
        <p14:creationId xmlns:p14="http://schemas.microsoft.com/office/powerpoint/2010/main" val="172589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0664B-B2CF-AFC2-D13A-98D9DFCB93E0}"/>
              </a:ext>
            </a:extLst>
          </p:cNvPr>
          <p:cNvSpPr txBox="1"/>
          <p:nvPr/>
        </p:nvSpPr>
        <p:spPr>
          <a:xfrm>
            <a:off x="3686505" y="1611810"/>
            <a:ext cx="1770990" cy="784830"/>
          </a:xfrm>
          <a:prstGeom prst="rect">
            <a:avLst/>
          </a:prstGeom>
          <a:noFill/>
        </p:spPr>
        <p:txBody>
          <a:bodyPr wrap="square" rtlCol="0">
            <a:spAutoFit/>
          </a:bodyPr>
          <a:lstStyle/>
          <a:p>
            <a:pPr algn="l"/>
            <a:r>
              <a:rPr lang="en-IN" sz="2250" u="sng" dirty="0">
                <a:solidFill>
                  <a:schemeClr val="bg2">
                    <a:lumMod val="75000"/>
                  </a:schemeClr>
                </a:solidFill>
                <a:cs typeface="BrowalliaUPC" panose="020B0604020202020204" pitchFamily="34" charset="0"/>
              </a:rPr>
              <a:t>CONCLUSION</a:t>
            </a:r>
            <a:endParaRPr lang="en-US" sz="2250" u="sng" dirty="0">
              <a:solidFill>
                <a:schemeClr val="bg2">
                  <a:lumMod val="75000"/>
                </a:schemeClr>
              </a:solidFill>
            </a:endParaRPr>
          </a:p>
        </p:txBody>
      </p:sp>
      <p:sp>
        <p:nvSpPr>
          <p:cNvPr id="3" name="TextBox 2">
            <a:extLst>
              <a:ext uri="{FF2B5EF4-FFF2-40B4-BE49-F238E27FC236}">
                <a16:creationId xmlns:a16="http://schemas.microsoft.com/office/drawing/2014/main" id="{08D36BDC-B2A9-0FEC-360B-5AB3B2CBE257}"/>
              </a:ext>
            </a:extLst>
          </p:cNvPr>
          <p:cNvSpPr txBox="1"/>
          <p:nvPr/>
        </p:nvSpPr>
        <p:spPr>
          <a:xfrm>
            <a:off x="1553765" y="2435640"/>
            <a:ext cx="6036470" cy="2405659"/>
          </a:xfrm>
          <a:prstGeom prst="rect">
            <a:avLst/>
          </a:prstGeom>
          <a:noFill/>
        </p:spPr>
        <p:txBody>
          <a:bodyPr wrap="square" rtlCol="0">
            <a:spAutoFit/>
          </a:bodyPr>
          <a:lstStyle/>
          <a:p>
            <a:pPr>
              <a:lnSpc>
                <a:spcPct val="150000"/>
              </a:lnSpc>
            </a:pPr>
            <a:r>
              <a:rPr lang="en-IN" sz="1013" b="0" i="0" dirty="0">
                <a:effectLst/>
                <a:latin typeface="Helvetica" pitchFamily="2" charset="0"/>
              </a:rPr>
              <a:t>As per the goal of this project an attempt is made to show how we can communicate on online platform and also enable users to communicate globally.</a:t>
            </a:r>
            <a:endParaRPr lang="en-IN" sz="1013" dirty="0">
              <a:effectLst/>
              <a:latin typeface="Helvetica" pitchFamily="2" charset="0"/>
            </a:endParaRPr>
          </a:p>
          <a:p>
            <a:pPr>
              <a:lnSpc>
                <a:spcPct val="150000"/>
              </a:lnSpc>
            </a:pPr>
            <a:r>
              <a:rPr lang="en-IN" sz="1013" b="0" i="0" dirty="0">
                <a:effectLst/>
                <a:latin typeface="Helvetica" pitchFamily="2" charset="0"/>
              </a:rPr>
              <a:t>By looking into the benefits and harms, we know that while social media is convenient to us in daily life, it is also dangerous to make online friends. The survey shows that even though users knew that they shouldn't provide personal information to internet friends, there are still a small group of people who leaked their personal information to strangers.</a:t>
            </a:r>
            <a:endParaRPr lang="en-IN" sz="1013" dirty="0">
              <a:effectLst/>
              <a:latin typeface="Helvetica" pitchFamily="2" charset="0"/>
            </a:endParaRPr>
          </a:p>
          <a:p>
            <a:pPr>
              <a:lnSpc>
                <a:spcPct val="150000"/>
              </a:lnSpc>
            </a:pPr>
            <a:r>
              <a:rPr lang="en-IN" sz="1013" b="0" i="0" dirty="0">
                <a:effectLst/>
                <a:latin typeface="Helvetica" pitchFamily="2" charset="0"/>
              </a:rPr>
              <a:t>In conclusion, there are benefits of making friends on the Internet while harms. also exist. Therefore, we should take precaution and always be careful and cautious, so that we can use social networking sites safely.</a:t>
            </a:r>
            <a:endParaRPr lang="en-IN" sz="1013" dirty="0">
              <a:effectLst/>
              <a:latin typeface="Helvetica" pitchFamily="2" charset="0"/>
            </a:endParaRPr>
          </a:p>
          <a:p>
            <a:pPr algn="l">
              <a:lnSpc>
                <a:spcPct val="150000"/>
              </a:lnSpc>
            </a:pPr>
            <a:endParaRPr lang="en-US" sz="1013" dirty="0"/>
          </a:p>
        </p:txBody>
      </p:sp>
    </p:spTree>
    <p:extLst>
      <p:ext uri="{BB962C8B-B14F-4D97-AF65-F5344CB8AC3E}">
        <p14:creationId xmlns:p14="http://schemas.microsoft.com/office/powerpoint/2010/main" val="2890286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3C21F1-7B4A-9BBB-935D-B12603EA38BE}"/>
              </a:ext>
            </a:extLst>
          </p:cNvPr>
          <p:cNvSpPr txBox="1"/>
          <p:nvPr/>
        </p:nvSpPr>
        <p:spPr>
          <a:xfrm>
            <a:off x="3659604" y="1641575"/>
            <a:ext cx="1820330" cy="784830"/>
          </a:xfrm>
          <a:prstGeom prst="rect">
            <a:avLst/>
          </a:prstGeom>
          <a:noFill/>
        </p:spPr>
        <p:txBody>
          <a:bodyPr wrap="square" rtlCol="0">
            <a:spAutoFit/>
          </a:bodyPr>
          <a:lstStyle/>
          <a:p>
            <a:pPr algn="l"/>
            <a:r>
              <a:rPr lang="en-IN" sz="2250" u="sng" dirty="0">
                <a:solidFill>
                  <a:schemeClr val="bg2">
                    <a:lumMod val="75000"/>
                  </a:schemeClr>
                </a:solidFill>
              </a:rPr>
              <a:t>FUTURE</a:t>
            </a:r>
            <a:r>
              <a:rPr lang="en-IN" sz="1013" u="sng" dirty="0"/>
              <a:t> </a:t>
            </a:r>
            <a:r>
              <a:rPr lang="en-IN" sz="2250" u="sng" dirty="0">
                <a:solidFill>
                  <a:schemeClr val="bg2">
                    <a:lumMod val="75000"/>
                  </a:schemeClr>
                </a:solidFill>
              </a:rPr>
              <a:t>WORK</a:t>
            </a:r>
            <a:endParaRPr lang="en-US" sz="2250" u="sng" dirty="0">
              <a:solidFill>
                <a:schemeClr val="bg2">
                  <a:lumMod val="75000"/>
                </a:schemeClr>
              </a:solidFill>
            </a:endParaRPr>
          </a:p>
        </p:txBody>
      </p:sp>
      <p:sp>
        <p:nvSpPr>
          <p:cNvPr id="8" name="TextBox 7">
            <a:extLst>
              <a:ext uri="{FF2B5EF4-FFF2-40B4-BE49-F238E27FC236}">
                <a16:creationId xmlns:a16="http://schemas.microsoft.com/office/drawing/2014/main" id="{9D1B7A71-E21C-8D90-CB2E-32491F9241FC}"/>
              </a:ext>
            </a:extLst>
          </p:cNvPr>
          <p:cNvSpPr txBox="1"/>
          <p:nvPr/>
        </p:nvSpPr>
        <p:spPr>
          <a:xfrm>
            <a:off x="1697717" y="2490450"/>
            <a:ext cx="5744100" cy="2466573"/>
          </a:xfrm>
          <a:prstGeom prst="rect">
            <a:avLst/>
          </a:prstGeom>
          <a:noFill/>
        </p:spPr>
        <p:txBody>
          <a:bodyPr wrap="square">
            <a:spAutoFit/>
          </a:bodyPr>
          <a:lstStyle/>
          <a:p>
            <a:pPr>
              <a:lnSpc>
                <a:spcPct val="200000"/>
              </a:lnSpc>
            </a:pPr>
            <a:r>
              <a:rPr lang="en-IN" sz="1125" b="0" i="0" dirty="0">
                <a:effectLst/>
                <a:latin typeface="Helvetica" pitchFamily="2" charset="0"/>
              </a:rPr>
              <a:t>The scope of social media in India bloomed during the pandemic. This success can also be the result of increased internet use among our</a:t>
            </a:r>
            <a:r>
              <a:rPr lang="en-IN" sz="1125" dirty="0">
                <a:latin typeface="Helvetica" pitchFamily="2" charset="0"/>
              </a:rPr>
              <a:t> </a:t>
            </a:r>
            <a:r>
              <a:rPr lang="en-IN" sz="1125" b="0" i="0" dirty="0">
                <a:effectLst/>
                <a:latin typeface="Helvetica" pitchFamily="2" charset="0"/>
              </a:rPr>
              <a:t>generation.</a:t>
            </a:r>
            <a:endParaRPr lang="en-IN" sz="1125" dirty="0">
              <a:effectLst/>
              <a:latin typeface="Helvetica" pitchFamily="2" charset="0"/>
            </a:endParaRPr>
          </a:p>
          <a:p>
            <a:pPr>
              <a:lnSpc>
                <a:spcPct val="200000"/>
              </a:lnSpc>
            </a:pPr>
            <a:r>
              <a:rPr lang="en-IN" sz="1125" b="0" i="0" dirty="0">
                <a:effectLst/>
                <a:latin typeface="Helvetica" pitchFamily="2" charset="0"/>
              </a:rPr>
              <a:t>Many different adaptations, tests, and experiments have been left for the future due to lack of time. The present system is just an interactive UI with user database but Future work concerns with developing a Admin panel and a data base to store users detail with user information &amp; data.</a:t>
            </a:r>
            <a:endParaRPr lang="en-IN" sz="1125" dirty="0">
              <a:effectLst/>
              <a:latin typeface="Helvetica" pitchFamily="2" charset="0"/>
            </a:endParaRPr>
          </a:p>
          <a:p>
            <a:pPr>
              <a:lnSpc>
                <a:spcPct val="200000"/>
              </a:lnSpc>
            </a:pPr>
            <a:endParaRPr lang="en-US" sz="1125" dirty="0"/>
          </a:p>
        </p:txBody>
      </p:sp>
    </p:spTree>
    <p:extLst>
      <p:ext uri="{BB962C8B-B14F-4D97-AF65-F5344CB8AC3E}">
        <p14:creationId xmlns:p14="http://schemas.microsoft.com/office/powerpoint/2010/main" val="249281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49D1B7-C4FA-FE2B-BCBA-B30798226578}"/>
              </a:ext>
            </a:extLst>
          </p:cNvPr>
          <p:cNvSpPr txBox="1"/>
          <p:nvPr/>
        </p:nvSpPr>
        <p:spPr>
          <a:xfrm>
            <a:off x="2518601" y="3056785"/>
            <a:ext cx="4106798" cy="1477328"/>
          </a:xfrm>
          <a:prstGeom prst="rect">
            <a:avLst/>
          </a:prstGeom>
          <a:noFill/>
        </p:spPr>
        <p:txBody>
          <a:bodyPr wrap="square" rtlCol="0">
            <a:spAutoFit/>
          </a:bodyPr>
          <a:lstStyle/>
          <a:p>
            <a:pPr algn="l"/>
            <a:r>
              <a:rPr lang="en-IN" sz="4500" b="1" dirty="0">
                <a:solidFill>
                  <a:schemeClr val="bg2">
                    <a:lumMod val="50000"/>
                  </a:schemeClr>
                </a:solidFill>
              </a:rPr>
              <a:t>- THANK YOU ! -</a:t>
            </a:r>
            <a:endParaRPr lang="en-US" sz="4500" b="1" dirty="0">
              <a:solidFill>
                <a:schemeClr val="bg2">
                  <a:lumMod val="50000"/>
                </a:schemeClr>
              </a:solidFill>
            </a:endParaRPr>
          </a:p>
        </p:txBody>
      </p:sp>
    </p:spTree>
    <p:extLst>
      <p:ext uri="{BB962C8B-B14F-4D97-AF65-F5344CB8AC3E}">
        <p14:creationId xmlns:p14="http://schemas.microsoft.com/office/powerpoint/2010/main" val="294394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2F3549-13DC-C9B1-D36F-3C040E5FA892}"/>
              </a:ext>
            </a:extLst>
          </p:cNvPr>
          <p:cNvSpPr txBox="1"/>
          <p:nvPr/>
        </p:nvSpPr>
        <p:spPr>
          <a:xfrm>
            <a:off x="3817292" y="1629520"/>
            <a:ext cx="2043560" cy="473206"/>
          </a:xfrm>
          <a:prstGeom prst="rect">
            <a:avLst/>
          </a:prstGeom>
          <a:noFill/>
        </p:spPr>
        <p:txBody>
          <a:bodyPr wrap="square" rtlCol="0">
            <a:spAutoFit/>
          </a:bodyPr>
          <a:lstStyle/>
          <a:p>
            <a:pPr algn="l"/>
            <a:r>
              <a:rPr lang="en-IN" sz="2475" u="sng" dirty="0">
                <a:solidFill>
                  <a:schemeClr val="bg2">
                    <a:lumMod val="50000"/>
                  </a:schemeClr>
                </a:solidFill>
                <a:latin typeface="+mj-lt"/>
              </a:rPr>
              <a:t>CONTENTS</a:t>
            </a:r>
            <a:endParaRPr lang="en-US" sz="2475" u="sng" dirty="0">
              <a:solidFill>
                <a:schemeClr val="bg2">
                  <a:lumMod val="50000"/>
                </a:schemeClr>
              </a:solidFill>
              <a:latin typeface="+mj-lt"/>
            </a:endParaRPr>
          </a:p>
        </p:txBody>
      </p:sp>
      <p:sp>
        <p:nvSpPr>
          <p:cNvPr id="9" name="TextBox 8">
            <a:extLst>
              <a:ext uri="{FF2B5EF4-FFF2-40B4-BE49-F238E27FC236}">
                <a16:creationId xmlns:a16="http://schemas.microsoft.com/office/drawing/2014/main" id="{1D4D956E-4FDD-424E-A8EA-F5EB6A61F840}"/>
              </a:ext>
            </a:extLst>
          </p:cNvPr>
          <p:cNvSpPr txBox="1"/>
          <p:nvPr/>
        </p:nvSpPr>
        <p:spPr>
          <a:xfrm>
            <a:off x="2142271" y="2162474"/>
            <a:ext cx="5393606" cy="2896947"/>
          </a:xfrm>
          <a:prstGeom prst="rect">
            <a:avLst/>
          </a:prstGeom>
          <a:noFill/>
        </p:spPr>
        <p:txBody>
          <a:bodyPr wrap="square" rtlCol="0">
            <a:spAutoFit/>
          </a:bodyPr>
          <a:lstStyle/>
          <a:p>
            <a:pPr algn="l"/>
            <a:r>
              <a:rPr lang="en-IN" sz="2025" dirty="0"/>
              <a:t>-   INTRODUCTION :  What is </a:t>
            </a:r>
            <a:r>
              <a:rPr lang="en-IN" sz="2025" dirty="0" err="1"/>
              <a:t>Friendshub</a:t>
            </a:r>
            <a:r>
              <a:rPr lang="en-IN" sz="2025" dirty="0"/>
              <a:t> </a:t>
            </a:r>
            <a:r>
              <a:rPr lang="en-IN" sz="2025" dirty="0">
                <a:latin typeface="BrowalliaUPC" panose="020B0604020202020204" pitchFamily="34" charset="0"/>
                <a:cs typeface="BrowalliaUPC" panose="020B0604020202020204" pitchFamily="34" charset="0"/>
              </a:rPr>
              <a:t>?</a:t>
            </a:r>
          </a:p>
          <a:p>
            <a:pPr algn="l"/>
            <a:r>
              <a:rPr lang="en-IN" sz="2025" dirty="0">
                <a:cs typeface="BrowalliaUPC" panose="020B0604020202020204" pitchFamily="34" charset="0"/>
              </a:rPr>
              <a:t>-   PROBLEM STATEMENT : Why This Application </a:t>
            </a:r>
            <a:r>
              <a:rPr lang="en-IN" sz="2025" dirty="0">
                <a:latin typeface="BrowalliaUPC" panose="020B0604020202020204" pitchFamily="34" charset="0"/>
                <a:cs typeface="BrowalliaUPC" panose="020B0604020202020204" pitchFamily="34" charset="0"/>
              </a:rPr>
              <a:t>?</a:t>
            </a:r>
            <a:endParaRPr lang="en-IN" sz="2025" dirty="0">
              <a:cs typeface="BrowalliaUPC" panose="020B0604020202020204" pitchFamily="34" charset="0"/>
            </a:endParaRPr>
          </a:p>
          <a:p>
            <a:pPr algn="l"/>
            <a:r>
              <a:rPr lang="en-IN" sz="2025" dirty="0">
                <a:cs typeface="BrowalliaUPC" panose="020B0604020202020204" pitchFamily="34" charset="0"/>
              </a:rPr>
              <a:t>-   All about </a:t>
            </a:r>
            <a:r>
              <a:rPr lang="en-IN" sz="2025" dirty="0" err="1">
                <a:cs typeface="BrowalliaUPC" panose="020B0604020202020204" pitchFamily="34" charset="0"/>
              </a:rPr>
              <a:t>Friendshub</a:t>
            </a:r>
            <a:endParaRPr lang="en-IN" sz="2025" dirty="0">
              <a:cs typeface="BrowalliaUPC" panose="020B0604020202020204" pitchFamily="34" charset="0"/>
            </a:endParaRPr>
          </a:p>
          <a:p>
            <a:pPr algn="l"/>
            <a:r>
              <a:rPr lang="en-IN" sz="2025" dirty="0">
                <a:cs typeface="BrowalliaUPC" panose="020B0604020202020204" pitchFamily="34" charset="0"/>
              </a:rPr>
              <a:t>-   Tool used</a:t>
            </a:r>
          </a:p>
          <a:p>
            <a:pPr algn="l"/>
            <a:r>
              <a:rPr lang="en-IN" sz="2025" dirty="0">
                <a:cs typeface="BrowalliaUPC" panose="020B0604020202020204" pitchFamily="34" charset="0"/>
              </a:rPr>
              <a:t>-   Outputs images</a:t>
            </a:r>
          </a:p>
          <a:p>
            <a:pPr algn="l"/>
            <a:r>
              <a:rPr lang="en-IN" sz="2025" dirty="0">
                <a:cs typeface="BrowalliaUPC" panose="020B0604020202020204" pitchFamily="34" charset="0"/>
              </a:rPr>
              <a:t>-   References</a:t>
            </a:r>
          </a:p>
          <a:p>
            <a:pPr marL="321469" indent="-321469" algn="l">
              <a:buFontTx/>
              <a:buChar char="-"/>
            </a:pPr>
            <a:r>
              <a:rPr lang="en-IN" sz="2025" dirty="0">
                <a:cs typeface="BrowalliaUPC" panose="020B0604020202020204" pitchFamily="34" charset="0"/>
              </a:rPr>
              <a:t>Conclusion</a:t>
            </a:r>
          </a:p>
          <a:p>
            <a:pPr marL="321469" indent="-321469" algn="l">
              <a:buFontTx/>
              <a:buChar char="-"/>
            </a:pPr>
            <a:r>
              <a:rPr lang="en-IN" sz="2025" dirty="0">
                <a:cs typeface="BrowalliaUPC" panose="020B0604020202020204" pitchFamily="34" charset="0"/>
              </a:rPr>
              <a:t>Future work</a:t>
            </a:r>
          </a:p>
          <a:p>
            <a:pPr algn="l"/>
            <a:r>
              <a:rPr lang="en-IN" sz="2025" dirty="0">
                <a:solidFill>
                  <a:schemeClr val="bg2">
                    <a:lumMod val="60000"/>
                    <a:lumOff val="40000"/>
                  </a:schemeClr>
                </a:solidFill>
                <a:cs typeface="BrowalliaUPC" panose="020B0604020202020204" pitchFamily="34" charset="0"/>
              </a:rPr>
              <a:t>-   Thank you   -</a:t>
            </a:r>
            <a:endParaRPr lang="en-IN" sz="2025" dirty="0">
              <a:solidFill>
                <a:schemeClr val="bg2">
                  <a:lumMod val="60000"/>
                  <a:lumOff val="40000"/>
                </a:schemeClr>
              </a:solidFill>
            </a:endParaRPr>
          </a:p>
        </p:txBody>
      </p:sp>
    </p:spTree>
    <p:extLst>
      <p:ext uri="{BB962C8B-B14F-4D97-AF65-F5344CB8AC3E}">
        <p14:creationId xmlns:p14="http://schemas.microsoft.com/office/powerpoint/2010/main" val="346461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132F7-6EE9-1EA7-62A6-0AC5E30DF65A}"/>
              </a:ext>
            </a:extLst>
          </p:cNvPr>
          <p:cNvSpPr txBox="1"/>
          <p:nvPr/>
        </p:nvSpPr>
        <p:spPr>
          <a:xfrm>
            <a:off x="3262313" y="1500187"/>
            <a:ext cx="2619375" cy="438582"/>
          </a:xfrm>
          <a:prstGeom prst="rect">
            <a:avLst/>
          </a:prstGeom>
          <a:noFill/>
        </p:spPr>
        <p:txBody>
          <a:bodyPr wrap="square" rtlCol="0">
            <a:spAutoFit/>
          </a:bodyPr>
          <a:lstStyle/>
          <a:p>
            <a:pPr algn="l"/>
            <a:r>
              <a:rPr lang="en-IN" sz="2250" u="sng" dirty="0">
                <a:solidFill>
                  <a:schemeClr val="bg2">
                    <a:lumMod val="75000"/>
                  </a:schemeClr>
                </a:solidFill>
              </a:rPr>
              <a:t>What is </a:t>
            </a:r>
            <a:r>
              <a:rPr lang="en-IN" sz="2250" u="sng" dirty="0" err="1">
                <a:solidFill>
                  <a:schemeClr val="bg2">
                    <a:lumMod val="75000"/>
                  </a:schemeClr>
                </a:solidFill>
              </a:rPr>
              <a:t>Friendshub</a:t>
            </a:r>
            <a:r>
              <a:rPr lang="en-IN" sz="2250" u="sng" dirty="0">
                <a:solidFill>
                  <a:schemeClr val="bg2">
                    <a:lumMod val="75000"/>
                  </a:schemeClr>
                </a:solidFill>
              </a:rPr>
              <a:t> </a:t>
            </a:r>
            <a:r>
              <a:rPr lang="en-IN" sz="2250" u="sng" dirty="0">
                <a:solidFill>
                  <a:schemeClr val="bg2">
                    <a:lumMod val="75000"/>
                  </a:schemeClr>
                </a:solidFill>
                <a:latin typeface="BrowalliaUPC" panose="020B0604020202020204" pitchFamily="34" charset="-34"/>
                <a:cs typeface="BrowalliaUPC" panose="020B0604020202020204" pitchFamily="34" charset="-34"/>
              </a:rPr>
              <a:t>?</a:t>
            </a:r>
            <a:endParaRPr lang="en-IN" sz="2250" u="sng" dirty="0">
              <a:solidFill>
                <a:schemeClr val="bg2">
                  <a:lumMod val="75000"/>
                </a:schemeClr>
              </a:solidFill>
            </a:endParaRPr>
          </a:p>
        </p:txBody>
      </p:sp>
      <p:sp>
        <p:nvSpPr>
          <p:cNvPr id="6" name="TextBox 5">
            <a:extLst>
              <a:ext uri="{FF2B5EF4-FFF2-40B4-BE49-F238E27FC236}">
                <a16:creationId xmlns:a16="http://schemas.microsoft.com/office/drawing/2014/main" id="{58F3176C-70F6-F13D-DEEE-BB144E7EBF0A}"/>
              </a:ext>
            </a:extLst>
          </p:cNvPr>
          <p:cNvSpPr txBox="1"/>
          <p:nvPr/>
        </p:nvSpPr>
        <p:spPr>
          <a:xfrm>
            <a:off x="1914675" y="2002411"/>
            <a:ext cx="5686722" cy="681790"/>
          </a:xfrm>
          <a:prstGeom prst="rect">
            <a:avLst/>
          </a:prstGeom>
          <a:noFill/>
        </p:spPr>
        <p:txBody>
          <a:bodyPr wrap="square" rtlCol="0">
            <a:spAutoFit/>
          </a:bodyPr>
          <a:lstStyle/>
          <a:p>
            <a:pPr algn="l">
              <a:lnSpc>
                <a:spcPct val="150000"/>
              </a:lnSpc>
            </a:pPr>
            <a:r>
              <a:rPr lang="en-IN" sz="1350" dirty="0">
                <a:latin typeface="Roboto" panose="020F0502020204030204" pitchFamily="34" charset="0"/>
              </a:rPr>
              <a:t>W</a:t>
            </a:r>
            <a:r>
              <a:rPr lang="en-IN" sz="1350" b="0" i="0" u="none" strike="noStrike" dirty="0">
                <a:effectLst/>
                <a:latin typeface="Roboto" panose="020F0502020204030204" pitchFamily="34" charset="0"/>
              </a:rPr>
              <a:t>ebsites and applications that enable users to create and share content or to participate in social networking.</a:t>
            </a:r>
            <a:endParaRPr lang="en-US" sz="1350" dirty="0"/>
          </a:p>
        </p:txBody>
      </p:sp>
      <p:sp>
        <p:nvSpPr>
          <p:cNvPr id="7" name="TextBox 6">
            <a:extLst>
              <a:ext uri="{FF2B5EF4-FFF2-40B4-BE49-F238E27FC236}">
                <a16:creationId xmlns:a16="http://schemas.microsoft.com/office/drawing/2014/main" id="{15B6912D-A544-21B2-09A3-765005AB96BB}"/>
              </a:ext>
            </a:extLst>
          </p:cNvPr>
          <p:cNvSpPr txBox="1"/>
          <p:nvPr/>
        </p:nvSpPr>
        <p:spPr>
          <a:xfrm>
            <a:off x="3496720" y="3100065"/>
            <a:ext cx="2835176" cy="369332"/>
          </a:xfrm>
          <a:prstGeom prst="rect">
            <a:avLst/>
          </a:prstGeom>
          <a:noFill/>
        </p:spPr>
        <p:txBody>
          <a:bodyPr wrap="square" rtlCol="0">
            <a:spAutoFit/>
          </a:bodyPr>
          <a:lstStyle/>
          <a:p>
            <a:pPr algn="l"/>
            <a:r>
              <a:rPr lang="en-IN" sz="1800" u="sng" dirty="0">
                <a:solidFill>
                  <a:schemeClr val="bg2">
                    <a:lumMod val="75000"/>
                  </a:schemeClr>
                </a:solidFill>
              </a:rPr>
              <a:t>Benefits of </a:t>
            </a:r>
            <a:r>
              <a:rPr lang="en-IN" sz="1800" u="sng" dirty="0" err="1">
                <a:solidFill>
                  <a:schemeClr val="bg2">
                    <a:lumMod val="75000"/>
                  </a:schemeClr>
                </a:solidFill>
              </a:rPr>
              <a:t>Friendshub</a:t>
            </a:r>
            <a:endParaRPr lang="en-US" sz="1800" u="sng" dirty="0">
              <a:solidFill>
                <a:schemeClr val="bg2">
                  <a:lumMod val="75000"/>
                </a:schemeClr>
              </a:solidFill>
            </a:endParaRPr>
          </a:p>
        </p:txBody>
      </p:sp>
      <p:sp>
        <p:nvSpPr>
          <p:cNvPr id="9" name="TextBox 8">
            <a:extLst>
              <a:ext uri="{FF2B5EF4-FFF2-40B4-BE49-F238E27FC236}">
                <a16:creationId xmlns:a16="http://schemas.microsoft.com/office/drawing/2014/main" id="{506AFAD5-3A4A-EFF6-64B7-F7630FFA81E4}"/>
              </a:ext>
            </a:extLst>
          </p:cNvPr>
          <p:cNvSpPr txBox="1"/>
          <p:nvPr/>
        </p:nvSpPr>
        <p:spPr>
          <a:xfrm>
            <a:off x="1914676" y="3429001"/>
            <a:ext cx="5601518" cy="1616661"/>
          </a:xfrm>
          <a:prstGeom prst="rect">
            <a:avLst/>
          </a:prstGeom>
          <a:noFill/>
        </p:spPr>
        <p:txBody>
          <a:bodyPr wrap="square" rtlCol="0">
            <a:spAutoFit/>
          </a:bodyPr>
          <a:lstStyle/>
          <a:p>
            <a:pPr algn="l">
              <a:lnSpc>
                <a:spcPct val="150000"/>
              </a:lnSpc>
            </a:pPr>
            <a:r>
              <a:rPr lang="en-IN" sz="1350" b="0" i="0" u="none" strike="noStrike" dirty="0">
                <a:effectLst/>
                <a:latin typeface="Roboto" panose="020F0502020204030204" pitchFamily="34" charset="0"/>
              </a:rPr>
              <a:t>Social networking services can </a:t>
            </a:r>
            <a:r>
              <a:rPr lang="en-IN" sz="1350" b="1" i="0" u="none" strike="noStrike" dirty="0">
                <a:effectLst/>
                <a:latin typeface="Roboto" panose="020F0502020204030204" pitchFamily="34" charset="0"/>
              </a:rPr>
              <a:t>provide an accessible and powerful toolkit for highlighting and acting on issues and causes that affect and interest young people</a:t>
            </a:r>
            <a:r>
              <a:rPr lang="en-IN" sz="1350" b="0" i="0" u="none" strike="noStrike" dirty="0">
                <a:effectLst/>
                <a:latin typeface="Roboto" panose="020F0502020204030204" pitchFamily="34" charset="0"/>
              </a:rPr>
              <a:t>. Social networking services can be used for organising activities, events, or groups to showcase issues and opinions and make a wider audience aware of them. </a:t>
            </a:r>
            <a:endParaRPr lang="en-US" sz="1350" dirty="0"/>
          </a:p>
        </p:txBody>
      </p:sp>
    </p:spTree>
    <p:extLst>
      <p:ext uri="{BB962C8B-B14F-4D97-AF65-F5344CB8AC3E}">
        <p14:creationId xmlns:p14="http://schemas.microsoft.com/office/powerpoint/2010/main" val="106699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3E237-1365-5C8D-23F4-99A84BBBB93F}"/>
              </a:ext>
            </a:extLst>
          </p:cNvPr>
          <p:cNvSpPr txBox="1"/>
          <p:nvPr/>
        </p:nvSpPr>
        <p:spPr>
          <a:xfrm>
            <a:off x="2906614" y="1916908"/>
            <a:ext cx="103911" cy="398186"/>
          </a:xfrm>
          <a:prstGeom prst="rect">
            <a:avLst/>
          </a:prstGeom>
          <a:noFill/>
        </p:spPr>
        <p:txBody>
          <a:bodyPr wrap="square" rtlCol="0">
            <a:spAutoFit/>
          </a:bodyPr>
          <a:lstStyle/>
          <a:p>
            <a:pPr algn="l"/>
            <a:endParaRPr lang="en-US" sz="2250" dirty="0"/>
          </a:p>
        </p:txBody>
      </p:sp>
      <p:sp>
        <p:nvSpPr>
          <p:cNvPr id="3" name="TextBox 2">
            <a:extLst>
              <a:ext uri="{FF2B5EF4-FFF2-40B4-BE49-F238E27FC236}">
                <a16:creationId xmlns:a16="http://schemas.microsoft.com/office/drawing/2014/main" id="{169AB99B-80F2-3B38-E987-3B31406A70BC}"/>
              </a:ext>
            </a:extLst>
          </p:cNvPr>
          <p:cNvSpPr txBox="1"/>
          <p:nvPr/>
        </p:nvSpPr>
        <p:spPr>
          <a:xfrm>
            <a:off x="3171560" y="1792228"/>
            <a:ext cx="2890635" cy="784830"/>
          </a:xfrm>
          <a:prstGeom prst="rect">
            <a:avLst/>
          </a:prstGeom>
          <a:noFill/>
        </p:spPr>
        <p:txBody>
          <a:bodyPr wrap="square" rtlCol="0">
            <a:spAutoFit/>
          </a:bodyPr>
          <a:lstStyle/>
          <a:p>
            <a:pPr algn="l"/>
            <a:r>
              <a:rPr lang="en-IN" sz="2250" u="sng" dirty="0">
                <a:solidFill>
                  <a:schemeClr val="bg2">
                    <a:lumMod val="75000"/>
                  </a:schemeClr>
                </a:solidFill>
              </a:rPr>
              <a:t>Why is this application </a:t>
            </a:r>
            <a:r>
              <a:rPr lang="en-IN" sz="2250" u="sng" dirty="0">
                <a:solidFill>
                  <a:schemeClr val="bg2">
                    <a:lumMod val="75000"/>
                  </a:schemeClr>
                </a:solidFill>
                <a:latin typeface="BrowalliaUPC" panose="020B0604020202020204" pitchFamily="34" charset="-34"/>
                <a:cs typeface="BrowalliaUPC" panose="020B0604020202020204" pitchFamily="34" charset="-34"/>
              </a:rPr>
              <a:t>?</a:t>
            </a:r>
            <a:endParaRPr lang="en-US" sz="2250" u="sng" dirty="0">
              <a:solidFill>
                <a:schemeClr val="bg2">
                  <a:lumMod val="75000"/>
                </a:schemeClr>
              </a:solidFill>
            </a:endParaRPr>
          </a:p>
        </p:txBody>
      </p:sp>
      <p:sp>
        <p:nvSpPr>
          <p:cNvPr id="4" name="TextBox 3">
            <a:extLst>
              <a:ext uri="{FF2B5EF4-FFF2-40B4-BE49-F238E27FC236}">
                <a16:creationId xmlns:a16="http://schemas.microsoft.com/office/drawing/2014/main" id="{89974B6E-8C13-8EF7-E798-32B19DB474CA}"/>
              </a:ext>
            </a:extLst>
          </p:cNvPr>
          <p:cNvSpPr txBox="1"/>
          <p:nvPr/>
        </p:nvSpPr>
        <p:spPr>
          <a:xfrm rot="10800000" flipV="1">
            <a:off x="1682064" y="2408471"/>
            <a:ext cx="5779876" cy="2552815"/>
          </a:xfrm>
          <a:prstGeom prst="rect">
            <a:avLst/>
          </a:prstGeom>
          <a:noFill/>
        </p:spPr>
        <p:txBody>
          <a:bodyPr wrap="square" rtlCol="0">
            <a:spAutoFit/>
          </a:bodyPr>
          <a:lstStyle/>
          <a:p>
            <a:pPr algn="l">
              <a:lnSpc>
                <a:spcPct val="150000"/>
              </a:lnSpc>
            </a:pPr>
            <a:r>
              <a:rPr lang="en-IN" sz="1350" b="0" i="0" u="none" strike="noStrike" dirty="0">
                <a:effectLst/>
                <a:latin typeface="Open Sans" panose="020F0502020204030204" pitchFamily="34" charset="0"/>
              </a:rPr>
              <a:t>Billions of people around the world use social media to share information and make connections. On a personal level, social media allows you to communicate with friends and family, learn new things, develop your interests, and be entertained. On a professional level, you can use social media to broaden your knowledge in a particular field and build your professional network by connecting with other professionals in your industry. At the company level, social media allows you to have a conversation with your audience, gain customer feedback, and elevate your brand. </a:t>
            </a:r>
            <a:endParaRPr lang="en-US" sz="1350" dirty="0"/>
          </a:p>
        </p:txBody>
      </p:sp>
    </p:spTree>
    <p:extLst>
      <p:ext uri="{BB962C8B-B14F-4D97-AF65-F5344CB8AC3E}">
        <p14:creationId xmlns:p14="http://schemas.microsoft.com/office/powerpoint/2010/main" val="329978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CE7FB-43B4-262A-8F8B-096CF04CB01F}"/>
              </a:ext>
            </a:extLst>
          </p:cNvPr>
          <p:cNvSpPr txBox="1"/>
          <p:nvPr/>
        </p:nvSpPr>
        <p:spPr>
          <a:xfrm>
            <a:off x="3062717" y="1596927"/>
            <a:ext cx="3018567" cy="784830"/>
          </a:xfrm>
          <a:prstGeom prst="rect">
            <a:avLst/>
          </a:prstGeom>
          <a:noFill/>
        </p:spPr>
        <p:txBody>
          <a:bodyPr wrap="square" rtlCol="0">
            <a:spAutoFit/>
          </a:bodyPr>
          <a:lstStyle/>
          <a:p>
            <a:pPr algn="l"/>
            <a:r>
              <a:rPr lang="en-IN" sz="2250" u="sng" dirty="0">
                <a:solidFill>
                  <a:schemeClr val="bg2">
                    <a:lumMod val="75000"/>
                  </a:schemeClr>
                </a:solidFill>
              </a:rPr>
              <a:t>Introduction to </a:t>
            </a:r>
            <a:r>
              <a:rPr lang="en-IN" sz="2250" u="sng" dirty="0" err="1">
                <a:solidFill>
                  <a:schemeClr val="bg2">
                    <a:lumMod val="75000"/>
                  </a:schemeClr>
                </a:solidFill>
              </a:rPr>
              <a:t>Friendshub</a:t>
            </a:r>
            <a:endParaRPr lang="en-US" sz="2250" u="sng" dirty="0">
              <a:solidFill>
                <a:schemeClr val="bg2">
                  <a:lumMod val="75000"/>
                </a:schemeClr>
              </a:solidFill>
            </a:endParaRPr>
          </a:p>
        </p:txBody>
      </p:sp>
      <p:sp>
        <p:nvSpPr>
          <p:cNvPr id="4" name="TextBox 3">
            <a:extLst>
              <a:ext uri="{FF2B5EF4-FFF2-40B4-BE49-F238E27FC236}">
                <a16:creationId xmlns:a16="http://schemas.microsoft.com/office/drawing/2014/main" id="{19520546-5220-A9BF-1378-7E21A97789C2}"/>
              </a:ext>
            </a:extLst>
          </p:cNvPr>
          <p:cNvSpPr txBox="1"/>
          <p:nvPr/>
        </p:nvSpPr>
        <p:spPr>
          <a:xfrm>
            <a:off x="1752782" y="2640221"/>
            <a:ext cx="5638438" cy="1929567"/>
          </a:xfrm>
          <a:prstGeom prst="rect">
            <a:avLst/>
          </a:prstGeom>
          <a:noFill/>
        </p:spPr>
        <p:txBody>
          <a:bodyPr wrap="square" rtlCol="0">
            <a:spAutoFit/>
          </a:bodyPr>
          <a:lstStyle/>
          <a:p>
            <a:pPr algn="l">
              <a:lnSpc>
                <a:spcPct val="150000"/>
              </a:lnSpc>
            </a:pPr>
            <a:r>
              <a:rPr lang="en-IN" sz="1350" b="0" i="0" u="none" strike="noStrike" dirty="0">
                <a:effectLst/>
                <a:latin typeface="Open Sans" panose="020F0502020204030204" pitchFamily="34" charset="0"/>
              </a:rPr>
              <a:t>When used properly, social media can be a valuable addition to a department's communications strategy. Because many employees have expressed an interest in developing and maintaining a social media presence in personal and professional capacities, the Office of University Communications and Marketing has crafted the following introduction to social media.</a:t>
            </a:r>
            <a:endParaRPr lang="en-US" sz="1350" dirty="0"/>
          </a:p>
        </p:txBody>
      </p:sp>
    </p:spTree>
    <p:extLst>
      <p:ext uri="{BB962C8B-B14F-4D97-AF65-F5344CB8AC3E}">
        <p14:creationId xmlns:p14="http://schemas.microsoft.com/office/powerpoint/2010/main" val="348868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5549E1-AFAD-4D7B-CC28-BFBE79EAED65}"/>
              </a:ext>
            </a:extLst>
          </p:cNvPr>
          <p:cNvSpPr txBox="1"/>
          <p:nvPr/>
        </p:nvSpPr>
        <p:spPr>
          <a:xfrm>
            <a:off x="3723680" y="1596925"/>
            <a:ext cx="1696641" cy="438582"/>
          </a:xfrm>
          <a:prstGeom prst="rect">
            <a:avLst/>
          </a:prstGeom>
          <a:noFill/>
        </p:spPr>
        <p:txBody>
          <a:bodyPr wrap="square" rtlCol="0">
            <a:spAutoFit/>
          </a:bodyPr>
          <a:lstStyle/>
          <a:p>
            <a:pPr algn="l"/>
            <a:r>
              <a:rPr lang="en-IN" sz="2250" u="sng" dirty="0">
                <a:solidFill>
                  <a:schemeClr val="bg2">
                    <a:lumMod val="75000"/>
                  </a:schemeClr>
                </a:solidFill>
              </a:rPr>
              <a:t>TOOLS USED</a:t>
            </a:r>
            <a:endParaRPr lang="en-US" sz="2250" u="sng" dirty="0">
              <a:solidFill>
                <a:schemeClr val="bg2">
                  <a:lumMod val="75000"/>
                </a:schemeClr>
              </a:solidFill>
            </a:endParaRPr>
          </a:p>
        </p:txBody>
      </p:sp>
      <p:sp>
        <p:nvSpPr>
          <p:cNvPr id="7" name="TextBox 6">
            <a:extLst>
              <a:ext uri="{FF2B5EF4-FFF2-40B4-BE49-F238E27FC236}">
                <a16:creationId xmlns:a16="http://schemas.microsoft.com/office/drawing/2014/main" id="{6A279B3A-E607-5C31-9B20-E23157243F7A}"/>
              </a:ext>
            </a:extLst>
          </p:cNvPr>
          <p:cNvSpPr txBox="1"/>
          <p:nvPr/>
        </p:nvSpPr>
        <p:spPr>
          <a:xfrm>
            <a:off x="1589487" y="2203471"/>
            <a:ext cx="6307334" cy="2637710"/>
          </a:xfrm>
          <a:prstGeom prst="rect">
            <a:avLst/>
          </a:prstGeom>
          <a:noFill/>
        </p:spPr>
        <p:txBody>
          <a:bodyPr wrap="square" rtlCol="0">
            <a:spAutoFit/>
          </a:bodyPr>
          <a:lstStyle/>
          <a:p>
            <a:pPr algn="l"/>
            <a:r>
              <a:rPr lang="en-IN" sz="1575" u="sng" dirty="0"/>
              <a:t>HTML</a:t>
            </a:r>
            <a:r>
              <a:rPr lang="en-IN" sz="1575" dirty="0"/>
              <a:t> : </a:t>
            </a:r>
            <a:r>
              <a:rPr lang="en-IN" sz="1013" b="0" i="0" u="none" strike="noStrike" dirty="0">
                <a:effectLst/>
                <a:latin typeface="Roboto" panose="020F0502020204030204" pitchFamily="34" charset="0"/>
              </a:rPr>
              <a:t>HTML stands for </a:t>
            </a:r>
            <a:r>
              <a:rPr lang="en-IN" sz="1013" b="1" i="0" u="none" strike="noStrike" dirty="0">
                <a:effectLst/>
                <a:latin typeface="Roboto" panose="020F0502020204030204" pitchFamily="34" charset="0"/>
              </a:rPr>
              <a:t>Hyper Text Markup Language</a:t>
            </a:r>
            <a:r>
              <a:rPr lang="en-IN" sz="1013" b="0" i="0" u="none" strike="noStrike" dirty="0">
                <a:effectLst/>
                <a:latin typeface="Roboto" panose="020F0502020204030204" pitchFamily="34" charset="0"/>
              </a:rPr>
              <a:t>. HTML is the standard markup language for creating Web pages. HTML describes the structure of a Web page. HTML consists of a series of elements. HTML elements tell the browser how to display the content</a:t>
            </a:r>
            <a:r>
              <a:rPr lang="en-IN" sz="1575" b="0" i="0" u="none" strike="noStrike" dirty="0">
                <a:effectLst/>
                <a:latin typeface="Roboto" panose="020F0502020204030204" pitchFamily="34" charset="0"/>
              </a:rPr>
              <a:t>.</a:t>
            </a:r>
            <a:endParaRPr lang="en-IN" sz="1575" u="sng" dirty="0">
              <a:latin typeface="Roboto" panose="020F0502020204030204" pitchFamily="34" charset="0"/>
            </a:endParaRPr>
          </a:p>
          <a:p>
            <a:pPr algn="l"/>
            <a:r>
              <a:rPr lang="en-IN" sz="1575" i="0" u="sng" strike="noStrike" dirty="0">
                <a:effectLst/>
                <a:latin typeface="Roboto" panose="020F0502020204030204" pitchFamily="34" charset="0"/>
              </a:rPr>
              <a:t>CSS</a:t>
            </a:r>
            <a:r>
              <a:rPr lang="en-IN" sz="1575" dirty="0">
                <a:latin typeface="Roboto" panose="020F0502020204030204" pitchFamily="34" charset="0"/>
              </a:rPr>
              <a:t> : </a:t>
            </a:r>
            <a:r>
              <a:rPr lang="en-IN" sz="1013" b="0" i="0" u="none" strike="noStrike" dirty="0">
                <a:effectLst/>
                <a:latin typeface="Roboto" panose="020F0502020204030204" pitchFamily="34" charset="0"/>
              </a:rPr>
              <a:t>Cascading Style Sheets (CSS) is </a:t>
            </a:r>
            <a:r>
              <a:rPr lang="en-IN" sz="1013" b="1" i="0" u="none" strike="noStrike" dirty="0">
                <a:effectLst/>
                <a:latin typeface="Roboto" panose="020F0502020204030204" pitchFamily="34" charset="0"/>
              </a:rPr>
              <a:t>a stylesheet language used to describe the presentation of a document written in HTML or XML</a:t>
            </a:r>
            <a:r>
              <a:rPr lang="en-IN" sz="1013" b="0" i="0" u="none" strike="noStrike" dirty="0">
                <a:effectLst/>
                <a:latin typeface="Roboto" panose="020F0502020204030204" pitchFamily="34" charset="0"/>
              </a:rPr>
              <a:t> (including XML dialects such as SVG, MathML or XHTML). CSS describes how elements should be rendered on screen, on paper, in speech, or on other media.</a:t>
            </a:r>
          </a:p>
          <a:p>
            <a:pPr algn="l"/>
            <a:r>
              <a:rPr lang="en-IN" sz="1575" i="0" u="sng" strike="noStrike" dirty="0">
                <a:effectLst/>
                <a:latin typeface="Roboto" panose="020F0502020204030204" pitchFamily="34" charset="0"/>
              </a:rPr>
              <a:t>JS</a:t>
            </a:r>
            <a:r>
              <a:rPr lang="en-IN" sz="1575" dirty="0">
                <a:latin typeface="Roboto" panose="020F0502020204030204" pitchFamily="34" charset="0"/>
              </a:rPr>
              <a:t> : </a:t>
            </a:r>
            <a:r>
              <a:rPr lang="en-IN" sz="1013" b="0" i="0" u="none" strike="noStrike" dirty="0">
                <a:effectLst/>
                <a:latin typeface="Roboto" panose="020F0502020204030204" pitchFamily="34" charset="0"/>
              </a:rPr>
              <a:t>JavaScript, often abbreviated as JS, is a programming language that is one of the core technologies of the World Wide Web, alongside HTML and CSS.</a:t>
            </a:r>
          </a:p>
          <a:p>
            <a:pPr algn="l"/>
            <a:r>
              <a:rPr lang="en-IN" sz="1575" i="0" u="sng" strike="noStrike" dirty="0">
                <a:effectLst/>
                <a:latin typeface="Roboto" panose="020F0502020204030204" pitchFamily="34" charset="0"/>
              </a:rPr>
              <a:t>BOOTSTRAP</a:t>
            </a:r>
            <a:r>
              <a:rPr lang="en-IN" sz="1575" i="0" strike="noStrike" dirty="0">
                <a:effectLst/>
                <a:latin typeface="Roboto" panose="020F0502020204030204" pitchFamily="34" charset="0"/>
              </a:rPr>
              <a:t> : </a:t>
            </a:r>
            <a:r>
              <a:rPr lang="en-IN" sz="1013" b="0" i="0" u="none" strike="noStrike" dirty="0">
                <a:effectLst/>
                <a:latin typeface="Roboto" panose="020F0502020204030204" pitchFamily="34" charset="0"/>
              </a:rPr>
              <a:t>Bootstrap is </a:t>
            </a:r>
            <a:r>
              <a:rPr lang="en-IN" sz="1013" b="1" i="0" u="none" strike="noStrike" dirty="0">
                <a:effectLst/>
                <a:latin typeface="Roboto" panose="020F0502020204030204" pitchFamily="34" charset="0"/>
              </a:rPr>
              <a:t>a free, open source front-end development framework for the creation of websites and web apps</a:t>
            </a:r>
            <a:r>
              <a:rPr lang="en-IN" sz="1013" b="0" i="0" u="none" strike="noStrike" dirty="0">
                <a:effectLst/>
                <a:latin typeface="Roboto" panose="020F0502020204030204" pitchFamily="34" charset="0"/>
              </a:rPr>
              <a:t>.</a:t>
            </a:r>
          </a:p>
          <a:p>
            <a:pPr algn="l"/>
            <a:r>
              <a:rPr lang="en-IN" sz="1575" u="sng" dirty="0">
                <a:latin typeface="Roboto" panose="020F0502020204030204" pitchFamily="34" charset="0"/>
              </a:rPr>
              <a:t>PHP</a:t>
            </a:r>
            <a:r>
              <a:rPr lang="en-IN" sz="1575" dirty="0">
                <a:latin typeface="Roboto" panose="020F0502020204030204" pitchFamily="34" charset="0"/>
              </a:rPr>
              <a:t> : </a:t>
            </a:r>
            <a:r>
              <a:rPr lang="en-IN" sz="1013" b="0" i="0" u="none" strike="noStrike" dirty="0">
                <a:effectLst/>
                <a:latin typeface="Roboto" panose="020F0502020204030204" pitchFamily="34" charset="0"/>
              </a:rPr>
              <a:t>PHP is </a:t>
            </a:r>
            <a:r>
              <a:rPr lang="en-IN" sz="1013" b="1" i="0" u="none" strike="noStrike" dirty="0">
                <a:effectLst/>
                <a:latin typeface="Roboto" panose="020F0502020204030204" pitchFamily="34" charset="0"/>
              </a:rPr>
              <a:t>a script language and interpreter that is freely available and used primarily on Linux Web servers</a:t>
            </a:r>
            <a:r>
              <a:rPr lang="en-IN" sz="1013" b="0" i="0" u="none" strike="noStrike" dirty="0">
                <a:effectLst/>
                <a:latin typeface="Roboto" panose="020F0502020204030204" pitchFamily="34" charset="0"/>
              </a:rPr>
              <a:t>. PHP, originally derived from Personal Home Page Tools, now stands for PHP: Hypertext Preprocessor, which the PHP FAQ describes as a "recursive acronym."</a:t>
            </a:r>
            <a:endParaRPr lang="en-IN" sz="1013" i="0" u="sng" strike="noStrike" dirty="0">
              <a:effectLst/>
              <a:latin typeface="Roboto" panose="020F0502020204030204" pitchFamily="34" charset="0"/>
            </a:endParaRPr>
          </a:p>
        </p:txBody>
      </p:sp>
    </p:spTree>
    <p:extLst>
      <p:ext uri="{BB962C8B-B14F-4D97-AF65-F5344CB8AC3E}">
        <p14:creationId xmlns:p14="http://schemas.microsoft.com/office/powerpoint/2010/main" val="294609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9DDE8-6C48-E1BD-B3ED-7C540D95DC85}"/>
              </a:ext>
            </a:extLst>
          </p:cNvPr>
          <p:cNvSpPr txBox="1"/>
          <p:nvPr/>
        </p:nvSpPr>
        <p:spPr>
          <a:xfrm>
            <a:off x="3524381" y="1567162"/>
            <a:ext cx="2095238" cy="784830"/>
          </a:xfrm>
          <a:prstGeom prst="rect">
            <a:avLst/>
          </a:prstGeom>
          <a:noFill/>
        </p:spPr>
        <p:txBody>
          <a:bodyPr wrap="square" rtlCol="0">
            <a:spAutoFit/>
          </a:bodyPr>
          <a:lstStyle/>
          <a:p>
            <a:pPr algn="l"/>
            <a:r>
              <a:rPr lang="en-IN" sz="2250" u="sng" dirty="0">
                <a:solidFill>
                  <a:schemeClr val="bg2">
                    <a:lumMod val="75000"/>
                  </a:schemeClr>
                </a:solidFill>
              </a:rPr>
              <a:t>OUTPUT IMAGES</a:t>
            </a:r>
            <a:endParaRPr lang="en-US" sz="2250" u="sng" dirty="0">
              <a:solidFill>
                <a:schemeClr val="bg2">
                  <a:lumMod val="75000"/>
                </a:schemeClr>
              </a:solidFill>
            </a:endParaRPr>
          </a:p>
        </p:txBody>
      </p:sp>
      <p:pic>
        <p:nvPicPr>
          <p:cNvPr id="8" name="Picture 7">
            <a:extLst>
              <a:ext uri="{FF2B5EF4-FFF2-40B4-BE49-F238E27FC236}">
                <a16:creationId xmlns:a16="http://schemas.microsoft.com/office/drawing/2014/main" id="{859F090F-7A92-08D2-70CA-3AD07EFA61DF}"/>
              </a:ext>
            </a:extLst>
          </p:cNvPr>
          <p:cNvPicPr>
            <a:picLocks noChangeAspect="1"/>
          </p:cNvPicPr>
          <p:nvPr/>
        </p:nvPicPr>
        <p:blipFill>
          <a:blip r:embed="rId2"/>
          <a:stretch>
            <a:fillRect/>
          </a:stretch>
        </p:blipFill>
        <p:spPr>
          <a:xfrm>
            <a:off x="3046169" y="1965348"/>
            <a:ext cx="3051665" cy="1430468"/>
          </a:xfrm>
          <a:prstGeom prst="rect">
            <a:avLst/>
          </a:prstGeom>
        </p:spPr>
      </p:pic>
      <p:pic>
        <p:nvPicPr>
          <p:cNvPr id="11" name="Picture 10">
            <a:extLst>
              <a:ext uri="{FF2B5EF4-FFF2-40B4-BE49-F238E27FC236}">
                <a16:creationId xmlns:a16="http://schemas.microsoft.com/office/drawing/2014/main" id="{E08B16CC-3583-4868-123D-11360C1E740F}"/>
              </a:ext>
            </a:extLst>
          </p:cNvPr>
          <p:cNvPicPr>
            <a:picLocks noChangeAspect="1"/>
          </p:cNvPicPr>
          <p:nvPr/>
        </p:nvPicPr>
        <p:blipFill>
          <a:blip r:embed="rId3"/>
          <a:stretch>
            <a:fillRect/>
          </a:stretch>
        </p:blipFill>
        <p:spPr>
          <a:xfrm>
            <a:off x="3046169" y="3603677"/>
            <a:ext cx="3051665" cy="1420932"/>
          </a:xfrm>
          <a:prstGeom prst="rect">
            <a:avLst/>
          </a:prstGeom>
        </p:spPr>
      </p:pic>
    </p:spTree>
    <p:extLst>
      <p:ext uri="{BB962C8B-B14F-4D97-AF65-F5344CB8AC3E}">
        <p14:creationId xmlns:p14="http://schemas.microsoft.com/office/powerpoint/2010/main" val="320012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52143B-5141-7170-D8AE-54E826985281}"/>
              </a:ext>
            </a:extLst>
          </p:cNvPr>
          <p:cNvPicPr>
            <a:picLocks noChangeAspect="1"/>
          </p:cNvPicPr>
          <p:nvPr/>
        </p:nvPicPr>
        <p:blipFill>
          <a:blip r:embed="rId2"/>
          <a:stretch>
            <a:fillRect/>
          </a:stretch>
        </p:blipFill>
        <p:spPr>
          <a:xfrm>
            <a:off x="3008796" y="1749042"/>
            <a:ext cx="3632342" cy="1679958"/>
          </a:xfrm>
          <a:prstGeom prst="rect">
            <a:avLst/>
          </a:prstGeom>
        </p:spPr>
      </p:pic>
      <p:pic>
        <p:nvPicPr>
          <p:cNvPr id="7" name="Picture 6">
            <a:extLst>
              <a:ext uri="{FF2B5EF4-FFF2-40B4-BE49-F238E27FC236}">
                <a16:creationId xmlns:a16="http://schemas.microsoft.com/office/drawing/2014/main" id="{B88BF903-23D5-A658-CC14-6159EF850C65}"/>
              </a:ext>
            </a:extLst>
          </p:cNvPr>
          <p:cNvPicPr>
            <a:picLocks noChangeAspect="1"/>
          </p:cNvPicPr>
          <p:nvPr/>
        </p:nvPicPr>
        <p:blipFill>
          <a:blip r:embed="rId3"/>
          <a:stretch>
            <a:fillRect/>
          </a:stretch>
        </p:blipFill>
        <p:spPr>
          <a:xfrm>
            <a:off x="3008796" y="3558950"/>
            <a:ext cx="3632342" cy="1679959"/>
          </a:xfrm>
          <a:prstGeom prst="rect">
            <a:avLst/>
          </a:prstGeom>
        </p:spPr>
      </p:pic>
    </p:spTree>
    <p:extLst>
      <p:ext uri="{BB962C8B-B14F-4D97-AF65-F5344CB8AC3E}">
        <p14:creationId xmlns:p14="http://schemas.microsoft.com/office/powerpoint/2010/main" val="88856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405F04-DFB6-3A0B-9E3C-CE8DFD88DF04}"/>
              </a:ext>
            </a:extLst>
          </p:cNvPr>
          <p:cNvPicPr>
            <a:picLocks noChangeAspect="1"/>
          </p:cNvPicPr>
          <p:nvPr/>
        </p:nvPicPr>
        <p:blipFill>
          <a:blip r:embed="rId2"/>
          <a:stretch>
            <a:fillRect/>
          </a:stretch>
        </p:blipFill>
        <p:spPr>
          <a:xfrm>
            <a:off x="2842702" y="1564027"/>
            <a:ext cx="3811191" cy="1762676"/>
          </a:xfrm>
          <a:prstGeom prst="rect">
            <a:avLst/>
          </a:prstGeom>
        </p:spPr>
      </p:pic>
      <p:pic>
        <p:nvPicPr>
          <p:cNvPr id="7" name="Picture 6">
            <a:extLst>
              <a:ext uri="{FF2B5EF4-FFF2-40B4-BE49-F238E27FC236}">
                <a16:creationId xmlns:a16="http://schemas.microsoft.com/office/drawing/2014/main" id="{8EFAEC4B-A9B2-1D71-DBCE-D4A95EF23CC1}"/>
              </a:ext>
            </a:extLst>
          </p:cNvPr>
          <p:cNvPicPr>
            <a:picLocks noChangeAspect="1"/>
          </p:cNvPicPr>
          <p:nvPr/>
        </p:nvPicPr>
        <p:blipFill>
          <a:blip r:embed="rId3"/>
          <a:stretch>
            <a:fillRect/>
          </a:stretch>
        </p:blipFill>
        <p:spPr>
          <a:xfrm>
            <a:off x="2842702" y="3429002"/>
            <a:ext cx="3949218" cy="1826513"/>
          </a:xfrm>
          <a:prstGeom prst="rect">
            <a:avLst/>
          </a:prstGeom>
        </p:spPr>
      </p:pic>
    </p:spTree>
    <p:extLst>
      <p:ext uri="{BB962C8B-B14F-4D97-AF65-F5344CB8AC3E}">
        <p14:creationId xmlns:p14="http://schemas.microsoft.com/office/powerpoint/2010/main" val="2459813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FRIENDSHUB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FRIENDSHUB</dc:title>
  <dc:creator>Ripunjay Yadav</dc:creator>
  <cp:lastModifiedBy>Ripunjay Yadav</cp:lastModifiedBy>
  <cp:revision>3</cp:revision>
  <dcterms:created xsi:type="dcterms:W3CDTF">2022-11-25T18:04:45Z</dcterms:created>
  <dcterms:modified xsi:type="dcterms:W3CDTF">2022-11-26T07:47:56Z</dcterms:modified>
</cp:coreProperties>
</file>