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2442-BBAE-684D-B26B-86665A37D51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4D00C-F6D3-4D46-9855-E47334114BA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FRIENDSHUB</a:t>
            </a:r>
            <a:r>
              <a:rPr lang="en-IN" dirty="0"/>
              <a:t> </a:t>
            </a:r>
            <a:endParaRPr lang="en-US" dirty="0"/>
          </a:p>
        </p:txBody>
      </p:sp>
      <p:sp>
        <p:nvSpPr>
          <p:cNvPr id="4" name="Slide Number Placeholder 3"/>
          <p:cNvSpPr>
            <a:spLocks noGrp="1"/>
          </p:cNvSpPr>
          <p:nvPr>
            <p:ph type="sldNum" sz="quarter" idx="5"/>
          </p:nvPr>
        </p:nvSpPr>
        <p:spPr/>
        <p:txBody>
          <a:bodyPr/>
          <a:lstStyle/>
          <a:p>
            <a:fld id="{D984D00C-F6D3-4D46-9855-E47334114BA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A87A34-81AB-432B-8DAE-1953F412C126}" type="datetimeFigureOut">
              <a:rPr lang="en-US" dirty="0"/>
            </a:fld>
            <a:endParaRPr lang="en-US" dirty="0"/>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D22F896-40B5-4ADD-8801-0D06FADFA09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D22F896-40B5-4ADD-8801-0D06FADFA09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A87A34-81AB-432B-8DAE-1953F412C126}" type="datetimeFigureOut">
              <a:rPr lang="en-US" dirty="0"/>
            </a:fld>
            <a:endParaRPr lang="en-US" dirty="0"/>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D22F896-40B5-4ADD-8801-0D06FADFA095}" type="slidenum">
              <a:rPr lang="en-US" dirty="0"/>
            </a:fld>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6042" y="685495"/>
            <a:ext cx="4665076" cy="1191007"/>
          </a:xfrm>
        </p:spPr>
        <p:txBody>
          <a:bodyPr>
            <a:noAutofit/>
          </a:bodyPr>
          <a:lstStyle/>
          <a:p>
            <a:r>
              <a:rPr lang="en-US" altLang="en-IN" sz="4800" b="1" u="sng" dirty="0" err="1">
                <a:solidFill>
                  <a:schemeClr val="bg2">
                    <a:lumMod val="50000"/>
                  </a:schemeClr>
                </a:solidFill>
                <a:latin typeface="+mn-lt"/>
              </a:rPr>
              <a:t>Shoot OR Die</a:t>
            </a:r>
            <a:endParaRPr lang="en-US" altLang="en-IN" sz="4800" b="1" u="sng" dirty="0" err="1">
              <a:solidFill>
                <a:schemeClr val="bg2">
                  <a:lumMod val="50000"/>
                </a:schemeClr>
              </a:solidFill>
              <a:latin typeface="+mn-lt"/>
            </a:endParaRPr>
          </a:p>
        </p:txBody>
      </p:sp>
      <p:sp>
        <p:nvSpPr>
          <p:cNvPr id="3" name="Subtitle 2"/>
          <p:cNvSpPr>
            <a:spLocks noGrp="1"/>
          </p:cNvSpPr>
          <p:nvPr>
            <p:ph type="body" sz="half" idx="2"/>
          </p:nvPr>
        </p:nvSpPr>
        <p:spPr>
          <a:xfrm>
            <a:off x="533400" y="2286000"/>
            <a:ext cx="4732020" cy="2656205"/>
          </a:xfrm>
        </p:spPr>
        <p:txBody>
          <a:bodyPr>
            <a:normAutofit/>
          </a:bodyPr>
          <a:lstStyle/>
          <a:p>
            <a:r>
              <a:rPr lang="en-IN" sz="2250" dirty="0"/>
              <a:t>         MINI PROJECT-</a:t>
            </a:r>
            <a:r>
              <a:rPr lang="en-US" altLang="en-IN" sz="2250" dirty="0"/>
              <a:t>2</a:t>
            </a:r>
            <a:endParaRPr lang="en-US" altLang="en-IN" sz="2250" dirty="0"/>
          </a:p>
          <a:p>
            <a:endParaRPr lang="en-IN" sz="2250" dirty="0"/>
          </a:p>
          <a:p>
            <a:r>
              <a:rPr lang="en-IN" sz="2160" b="1" u="sng" dirty="0"/>
              <a:t>Submitted By:</a:t>
            </a:r>
            <a:r>
              <a:rPr lang="en-IN" sz="2160" b="1" dirty="0"/>
              <a:t> </a:t>
            </a:r>
            <a:r>
              <a:rPr lang="en-US" altLang="en-IN" sz="2160" b="1" dirty="0"/>
              <a:t>         </a:t>
            </a:r>
            <a:r>
              <a:rPr lang="en-IN" sz="2160" b="1" u="sng" dirty="0">
                <a:sym typeface="+mn-ea"/>
              </a:rPr>
              <a:t>Submitted To:</a:t>
            </a:r>
            <a:r>
              <a:rPr lang="en-IN" sz="2160" b="1" dirty="0"/>
              <a:t>                        </a:t>
            </a:r>
            <a:endParaRPr lang="en-IN" sz="2160" b="1" u="sng" dirty="0"/>
          </a:p>
          <a:p>
            <a:endParaRPr lang="en-IN" sz="1400" dirty="0" err="1"/>
          </a:p>
          <a:p>
            <a:r>
              <a:rPr lang="en-IN" sz="1400" dirty="0" err="1"/>
              <a:t>Suryansh</a:t>
            </a:r>
            <a:r>
              <a:rPr lang="en-IN" sz="1400" dirty="0"/>
              <a:t> Verma </a:t>
            </a:r>
            <a:r>
              <a:rPr lang="en-IN" sz="1400"/>
              <a:t>(201500726)        </a:t>
            </a:r>
            <a:r>
              <a:rPr lang="en-IN" sz="1400" dirty="0">
                <a:sym typeface="+mn-ea"/>
              </a:rPr>
              <a:t>Dr. Manoj Varshney</a:t>
            </a:r>
            <a:endParaRPr lang="en-IN" sz="1400" dirty="0"/>
          </a:p>
          <a:p>
            <a:r>
              <a:rPr lang="en-IN" sz="1400" dirty="0"/>
              <a:t>Ripunjay Yadav (201500562)</a:t>
            </a:r>
            <a:endParaRPr lang="en-IN" sz="1400" dirty="0"/>
          </a:p>
          <a:p>
            <a:r>
              <a:rPr lang="en-IN" sz="1400" dirty="0"/>
              <a:t>Umang Gupta </a:t>
            </a:r>
            <a:r>
              <a:rPr lang="en-IN" sz="1400"/>
              <a:t>(201500752)</a:t>
            </a:r>
            <a:endParaRPr lang="en-IN" sz="1400" dirty="0"/>
          </a:p>
          <a:p>
            <a:r>
              <a:rPr lang="en-IN" sz="1400" dirty="0"/>
              <a:t>Aryan Choudhary (201500147)</a:t>
            </a:r>
            <a:endParaRPr lang="en-US" sz="1400" dirty="0"/>
          </a:p>
        </p:txBody>
      </p:sp>
      <p:pic>
        <p:nvPicPr>
          <p:cNvPr id="126" name="Picture 125" descr="C:\Users\user\OneDrive\Desktop\shoot_1052.PNGshoot_1052"/>
          <p:cNvPicPr>
            <a:picLocks noChangeAspect="1"/>
          </p:cNvPicPr>
          <p:nvPr/>
        </p:nvPicPr>
        <p:blipFill rotWithShape="1">
          <a:blip r:embed="rId1"/>
          <a:srcRect/>
          <a:stretch>
            <a:fillRect/>
          </a:stretch>
        </p:blipFill>
        <p:spPr>
          <a:xfrm>
            <a:off x="5562600" y="1524000"/>
            <a:ext cx="3136265" cy="31153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400425" y="1447800"/>
            <a:ext cx="2342515" cy="437515"/>
          </a:xfrm>
          <a:prstGeom prst="rect">
            <a:avLst/>
          </a:prstGeom>
          <a:noFill/>
        </p:spPr>
        <p:txBody>
          <a:bodyPr wrap="square" rtlCol="0">
            <a:spAutoFit/>
          </a:bodyPr>
          <a:lstStyle/>
          <a:p>
            <a:pPr algn="l"/>
            <a:r>
              <a:rPr lang="en-IN" sz="2250" u="sng" dirty="0">
                <a:solidFill>
                  <a:schemeClr val="bg2">
                    <a:lumMod val="75000"/>
                  </a:schemeClr>
                </a:solidFill>
                <a:cs typeface="BrowalliaUPC" panose="020B0604020202020204" pitchFamily="34" charset="0"/>
              </a:rPr>
              <a:t>CONCLUSION</a:t>
            </a:r>
            <a:endParaRPr lang="en-US" sz="2250" u="sng" dirty="0">
              <a:solidFill>
                <a:schemeClr val="bg2">
                  <a:lumMod val="75000"/>
                </a:schemeClr>
              </a:solidFill>
            </a:endParaRPr>
          </a:p>
        </p:txBody>
      </p:sp>
      <p:sp>
        <p:nvSpPr>
          <p:cNvPr id="3" name="TextBox 2"/>
          <p:cNvSpPr txBox="1"/>
          <p:nvPr/>
        </p:nvSpPr>
        <p:spPr>
          <a:xfrm>
            <a:off x="1553765" y="2361980"/>
            <a:ext cx="6036470" cy="3046095"/>
          </a:xfrm>
          <a:prstGeom prst="rect">
            <a:avLst/>
          </a:prstGeom>
          <a:noFill/>
        </p:spPr>
        <p:txBody>
          <a:bodyPr wrap="square" rtlCol="0">
            <a:spAutoFit/>
          </a:bodyPr>
          <a:lstStyle/>
          <a:p>
            <a:pPr>
              <a:lnSpc>
                <a:spcPct val="150000"/>
              </a:lnSpc>
            </a:pPr>
            <a:r>
              <a:rPr lang="en-US" altLang="en-IN" sz="1600" b="0" i="0" dirty="0">
                <a:effectLst/>
                <a:latin typeface="Helvetica" pitchFamily="2" charset="0"/>
              </a:rPr>
              <a:t>I</a:t>
            </a:r>
            <a:r>
              <a:rPr lang="en-IN" sz="1600" b="0" i="0" dirty="0">
                <a:effectLst/>
                <a:latin typeface="Helvetica" pitchFamily="2" charset="0"/>
              </a:rPr>
              <a:t>n conclusion, the simple dot shooting game is a fun and addictive game that challenges players to test their aim and reflexes. The game involves shooting dots that move across the screen and trying to score as many points as possible. The game can be played by people of all ages and skill levels, and can be a great way to pass the time or to compete against friends. With its simple yet engaging gameplay, the simple dot shooting game is sure to provide hours of entertainment.</a:t>
            </a:r>
            <a:endParaRPr lang="en-IN" sz="1600" b="0" i="0" dirty="0">
              <a:effectLst/>
              <a:latin typeface="Helvetica"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3276600" y="990600"/>
            <a:ext cx="2544445" cy="437515"/>
          </a:xfrm>
          <a:prstGeom prst="rect">
            <a:avLst/>
          </a:prstGeom>
          <a:noFill/>
        </p:spPr>
        <p:txBody>
          <a:bodyPr wrap="square" rtlCol="0">
            <a:spAutoFit/>
          </a:bodyPr>
          <a:lstStyle/>
          <a:p>
            <a:pPr algn="l"/>
            <a:r>
              <a:rPr lang="en-IN" sz="2250" u="sng" dirty="0">
                <a:solidFill>
                  <a:schemeClr val="bg2">
                    <a:lumMod val="75000"/>
                  </a:schemeClr>
                </a:solidFill>
              </a:rPr>
              <a:t>FUTURE</a:t>
            </a:r>
            <a:r>
              <a:rPr lang="en-US" altLang="en-IN" sz="2250" u="sng" dirty="0">
                <a:solidFill>
                  <a:schemeClr val="bg2">
                    <a:lumMod val="75000"/>
                  </a:schemeClr>
                </a:solidFill>
              </a:rPr>
              <a:t> </a:t>
            </a:r>
            <a:r>
              <a:rPr lang="en-IN" sz="2250" u="sng" dirty="0">
                <a:solidFill>
                  <a:schemeClr val="bg2">
                    <a:lumMod val="75000"/>
                  </a:schemeClr>
                </a:solidFill>
              </a:rPr>
              <a:t>WORK</a:t>
            </a:r>
            <a:endParaRPr lang="en-US" sz="2250" u="sng" dirty="0">
              <a:solidFill>
                <a:schemeClr val="bg2">
                  <a:lumMod val="75000"/>
                </a:schemeClr>
              </a:solidFill>
            </a:endParaRPr>
          </a:p>
        </p:txBody>
      </p:sp>
      <p:sp>
        <p:nvSpPr>
          <p:cNvPr id="8" name="TextBox 7"/>
          <p:cNvSpPr txBox="1"/>
          <p:nvPr/>
        </p:nvSpPr>
        <p:spPr>
          <a:xfrm>
            <a:off x="1342390" y="1828800"/>
            <a:ext cx="6458585" cy="3969385"/>
          </a:xfrm>
          <a:prstGeom prst="rect">
            <a:avLst/>
          </a:prstGeom>
          <a:noFill/>
        </p:spPr>
        <p:txBody>
          <a:bodyPr wrap="square">
            <a:spAutoFit/>
          </a:bodyPr>
          <a:lstStyle/>
          <a:p>
            <a:pPr>
              <a:lnSpc>
                <a:spcPct val="200000"/>
              </a:lnSpc>
            </a:pPr>
            <a:r>
              <a:rPr lang="en-IN" sz="1400" b="0" i="0" dirty="0">
                <a:latin typeface="Helvetica" pitchFamily="2" charset="0"/>
              </a:rPr>
              <a:t>The future goal of the simple shooting shooting game could be to add more features and levels to make the game more challenging and engaging for players. The game could also be adapted to different platforms, such as mobile devices or gaming consoles, to reach a wider audience. Additionally, the game could be integrated with social media platforms to allow players to compete and share their scores with friends. Another potential goal could be to explore virtual and augmented reality technologies to create an even more immersive gaming experience. Overall, the future of the simple dot shooting game holds many possibilities for further development and growth.</a:t>
            </a:r>
            <a:endParaRPr lang="en-IN" sz="1400" b="0" i="0" dirty="0">
              <a:latin typeface="Helvetica"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518410" y="3056890"/>
            <a:ext cx="5083175" cy="783590"/>
          </a:xfrm>
          <a:prstGeom prst="rect">
            <a:avLst/>
          </a:prstGeom>
          <a:noFill/>
        </p:spPr>
        <p:txBody>
          <a:bodyPr wrap="square" rtlCol="0">
            <a:spAutoFit/>
          </a:bodyPr>
          <a:lstStyle/>
          <a:p>
            <a:pPr algn="l"/>
            <a:r>
              <a:rPr lang="en-IN" sz="4500" b="1" dirty="0">
                <a:solidFill>
                  <a:schemeClr val="bg2">
                    <a:lumMod val="50000"/>
                  </a:schemeClr>
                </a:solidFill>
              </a:rPr>
              <a:t>- THANK YOU ! -</a:t>
            </a:r>
            <a:endParaRPr lang="en-US" sz="4500" b="1"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6" name="TextBox 5"/>
          <p:cNvSpPr txBox="1"/>
          <p:nvPr/>
        </p:nvSpPr>
        <p:spPr>
          <a:xfrm>
            <a:off x="3817292" y="1629520"/>
            <a:ext cx="2043560" cy="473206"/>
          </a:xfrm>
          <a:prstGeom prst="rect">
            <a:avLst/>
          </a:prstGeom>
          <a:noFill/>
        </p:spPr>
        <p:txBody>
          <a:bodyPr wrap="square" rtlCol="0">
            <a:spAutoFit/>
          </a:bodyPr>
          <a:lstStyle/>
          <a:p>
            <a:pPr algn="l"/>
            <a:r>
              <a:rPr lang="en-IN" sz="2475" u="sng" dirty="0">
                <a:solidFill>
                  <a:schemeClr val="bg2">
                    <a:lumMod val="50000"/>
                  </a:schemeClr>
                </a:solidFill>
                <a:latin typeface="+mj-lt"/>
              </a:rPr>
              <a:t>CONTENTS</a:t>
            </a:r>
            <a:endParaRPr lang="en-US" sz="2475" u="sng" dirty="0">
              <a:solidFill>
                <a:schemeClr val="bg2">
                  <a:lumMod val="50000"/>
                </a:schemeClr>
              </a:solidFill>
              <a:latin typeface="+mj-lt"/>
            </a:endParaRPr>
          </a:p>
        </p:txBody>
      </p:sp>
      <p:sp>
        <p:nvSpPr>
          <p:cNvPr id="9" name="TextBox 8"/>
          <p:cNvSpPr txBox="1"/>
          <p:nvPr/>
        </p:nvSpPr>
        <p:spPr>
          <a:xfrm>
            <a:off x="2142271" y="2162474"/>
            <a:ext cx="5393606" cy="3213735"/>
          </a:xfrm>
          <a:prstGeom prst="rect">
            <a:avLst/>
          </a:prstGeom>
          <a:noFill/>
        </p:spPr>
        <p:txBody>
          <a:bodyPr wrap="square" rtlCol="0">
            <a:spAutoFit/>
          </a:bodyPr>
          <a:lstStyle/>
          <a:p>
            <a:pPr algn="l"/>
            <a:r>
              <a:rPr lang="en-IN" sz="2025" dirty="0"/>
              <a:t>-   INTRODUCTION :  What is </a:t>
            </a:r>
            <a:r>
              <a:rPr lang="en-US" altLang="en-IN" sz="2025" dirty="0"/>
              <a:t>Shoot OR DIe</a:t>
            </a:r>
            <a:r>
              <a:rPr lang="en-IN" sz="2025" dirty="0"/>
              <a:t> </a:t>
            </a:r>
            <a:r>
              <a:rPr lang="en-IN" sz="2025" dirty="0">
                <a:latin typeface="BrowalliaUPC" panose="020B0604020202020204" pitchFamily="34" charset="0"/>
                <a:cs typeface="BrowalliaUPC" panose="020B0604020202020204" pitchFamily="34" charset="0"/>
              </a:rPr>
              <a:t>?</a:t>
            </a:r>
            <a:endParaRPr lang="en-IN" sz="2025" dirty="0">
              <a:latin typeface="BrowalliaUPC" panose="020B0604020202020204" pitchFamily="34" charset="0"/>
              <a:cs typeface="BrowalliaUPC" panose="020B0604020202020204" pitchFamily="34" charset="0"/>
            </a:endParaRPr>
          </a:p>
          <a:p>
            <a:pPr algn="l"/>
            <a:r>
              <a:rPr lang="en-IN" sz="2025" dirty="0">
                <a:cs typeface="BrowalliaUPC" panose="020B0604020202020204" pitchFamily="34" charset="0"/>
              </a:rPr>
              <a:t>-   PROBLEM STATEMENT : Why This </a:t>
            </a:r>
            <a:r>
              <a:rPr lang="en-US" altLang="en-IN" sz="2025" dirty="0">
                <a:cs typeface="BrowalliaUPC" panose="020B0604020202020204" pitchFamily="34" charset="0"/>
              </a:rPr>
              <a:t>     </a:t>
            </a:r>
            <a:r>
              <a:rPr lang="en-IN" sz="2025" dirty="0">
                <a:cs typeface="BrowalliaUPC" panose="020B0604020202020204" pitchFamily="34" charset="0"/>
              </a:rPr>
              <a:t>Application </a:t>
            </a:r>
            <a:r>
              <a:rPr lang="en-IN" sz="2025" dirty="0">
                <a:latin typeface="BrowalliaUPC" panose="020B0604020202020204" pitchFamily="34" charset="0"/>
                <a:cs typeface="BrowalliaUPC" panose="020B0604020202020204" pitchFamily="34" charset="0"/>
              </a:rPr>
              <a:t>?</a:t>
            </a:r>
            <a:endParaRPr lang="en-IN" sz="2025" dirty="0">
              <a:cs typeface="BrowalliaUPC" panose="020B0604020202020204" pitchFamily="34" charset="0"/>
            </a:endParaRPr>
          </a:p>
          <a:p>
            <a:pPr algn="l"/>
            <a:r>
              <a:rPr lang="en-IN" sz="2025" dirty="0">
                <a:cs typeface="BrowalliaUPC" panose="020B0604020202020204" pitchFamily="34" charset="0"/>
              </a:rPr>
              <a:t>-   All about </a:t>
            </a:r>
            <a:r>
              <a:rPr lang="en-US" altLang="en-IN" sz="2025" dirty="0">
                <a:cs typeface="BrowalliaUPC" panose="020B0604020202020204" pitchFamily="34" charset="0"/>
              </a:rPr>
              <a:t>Shoot OR Die</a:t>
            </a:r>
            <a:endParaRPr lang="en-IN" sz="2025" dirty="0">
              <a:cs typeface="BrowalliaUPC" panose="020B0604020202020204" pitchFamily="34" charset="0"/>
            </a:endParaRPr>
          </a:p>
          <a:p>
            <a:pPr algn="l"/>
            <a:r>
              <a:rPr lang="en-IN" sz="2025" dirty="0">
                <a:cs typeface="BrowalliaUPC" panose="020B0604020202020204" pitchFamily="34" charset="0"/>
              </a:rPr>
              <a:t>-   Tool used</a:t>
            </a:r>
            <a:endParaRPr lang="en-IN" sz="2025" dirty="0">
              <a:cs typeface="BrowalliaUPC" panose="020B0604020202020204" pitchFamily="34" charset="0"/>
            </a:endParaRPr>
          </a:p>
          <a:p>
            <a:pPr algn="l"/>
            <a:r>
              <a:rPr lang="en-IN" sz="2025" dirty="0">
                <a:cs typeface="BrowalliaUPC" panose="020B0604020202020204" pitchFamily="34" charset="0"/>
              </a:rPr>
              <a:t>-   Outputs images</a:t>
            </a:r>
            <a:endParaRPr lang="en-IN" sz="2025" dirty="0">
              <a:cs typeface="BrowalliaUPC" panose="020B0604020202020204" pitchFamily="34" charset="0"/>
            </a:endParaRPr>
          </a:p>
          <a:p>
            <a:pPr algn="l"/>
            <a:r>
              <a:rPr lang="en-IN" sz="2025" dirty="0">
                <a:cs typeface="BrowalliaUPC" panose="020B0604020202020204" pitchFamily="34" charset="0"/>
              </a:rPr>
              <a:t>-   References</a:t>
            </a:r>
            <a:endParaRPr lang="en-IN" sz="2025" dirty="0">
              <a:cs typeface="BrowalliaUPC" panose="020B0604020202020204" pitchFamily="34" charset="0"/>
            </a:endParaRPr>
          </a:p>
          <a:p>
            <a:pPr marL="321310" indent="-321310" algn="l">
              <a:buFontTx/>
              <a:buChar char="-"/>
            </a:pPr>
            <a:r>
              <a:rPr lang="en-IN" sz="2025" dirty="0">
                <a:cs typeface="BrowalliaUPC" panose="020B0604020202020204" pitchFamily="34" charset="0"/>
              </a:rPr>
              <a:t>Conclusion</a:t>
            </a:r>
            <a:endParaRPr lang="en-IN" sz="2025" dirty="0">
              <a:cs typeface="BrowalliaUPC" panose="020B0604020202020204" pitchFamily="34" charset="0"/>
            </a:endParaRPr>
          </a:p>
          <a:p>
            <a:pPr marL="321310" indent="-321310" algn="l">
              <a:buFontTx/>
              <a:buChar char="-"/>
            </a:pPr>
            <a:r>
              <a:rPr lang="en-IN" sz="2025" dirty="0">
                <a:cs typeface="BrowalliaUPC" panose="020B0604020202020204" pitchFamily="34" charset="0"/>
              </a:rPr>
              <a:t>Future work</a:t>
            </a:r>
            <a:endParaRPr lang="en-IN" sz="2025" dirty="0">
              <a:cs typeface="BrowalliaUPC" panose="020B0604020202020204" pitchFamily="34" charset="0"/>
            </a:endParaRPr>
          </a:p>
          <a:p>
            <a:pPr algn="l"/>
            <a:r>
              <a:rPr lang="en-IN" sz="2025" dirty="0">
                <a:ln/>
                <a:solidFill>
                  <a:schemeClr val="tx1"/>
                </a:solidFill>
                <a:effectLst>
                  <a:outerShdw blurRad="38100" dist="19050" dir="2700000" algn="tl" rotWithShape="0">
                    <a:schemeClr val="dk1">
                      <a:alpha val="40000"/>
                    </a:schemeClr>
                  </a:outerShdw>
                </a:effectLst>
                <a:cs typeface="BrowalliaUPC" panose="020B0604020202020204" pitchFamily="34" charset="0"/>
              </a:rPr>
              <a:t>-   Thank you </a:t>
            </a:r>
            <a:r>
              <a:rPr lang="en-IN" sz="2025" dirty="0">
                <a:solidFill>
                  <a:schemeClr val="bg2">
                    <a:lumMod val="60000"/>
                    <a:lumOff val="40000"/>
                  </a:schemeClr>
                </a:solidFill>
                <a:cs typeface="BrowalliaUPC" panose="020B0604020202020204" pitchFamily="34" charset="0"/>
              </a:rPr>
              <a:t>  -</a:t>
            </a:r>
            <a:endParaRPr lang="en-IN" sz="2025" dirty="0">
              <a:solidFill>
                <a:schemeClr val="bg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BFB11"/>
            </a:gs>
            <a:gs pos="100000">
              <a:srgbClr val="838309"/>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2895600" y="990600"/>
            <a:ext cx="3268345" cy="437515"/>
          </a:xfrm>
          <a:prstGeom prst="rect">
            <a:avLst/>
          </a:prstGeom>
          <a:noFill/>
        </p:spPr>
        <p:txBody>
          <a:bodyPr wrap="square" rtlCol="0">
            <a:spAutoFit/>
          </a:bodyPr>
          <a:lstStyle/>
          <a:p>
            <a:pPr algn="l"/>
            <a:r>
              <a:rPr lang="en-IN" sz="2250" u="sng" dirty="0">
                <a:solidFill>
                  <a:schemeClr val="bg2">
                    <a:lumMod val="75000"/>
                  </a:schemeClr>
                </a:solidFill>
              </a:rPr>
              <a:t>What i</a:t>
            </a:r>
            <a:r>
              <a:rPr lang="en-US" altLang="en-IN" sz="2250" u="sng" dirty="0">
                <a:solidFill>
                  <a:schemeClr val="bg2">
                    <a:lumMod val="75000"/>
                  </a:schemeClr>
                </a:solidFill>
              </a:rPr>
              <a:t>s Shoot OR Die</a:t>
            </a:r>
            <a:r>
              <a:rPr lang="en-IN" sz="2250" u="sng" dirty="0">
                <a:solidFill>
                  <a:schemeClr val="bg2">
                    <a:lumMod val="75000"/>
                  </a:schemeClr>
                </a:solidFill>
              </a:rPr>
              <a:t> </a:t>
            </a:r>
            <a:r>
              <a:rPr lang="en-IN" sz="2250" u="sng" dirty="0">
                <a:solidFill>
                  <a:schemeClr val="bg2">
                    <a:lumMod val="75000"/>
                  </a:schemeClr>
                </a:solidFill>
                <a:latin typeface="BrowalliaUPC" panose="020B0604020202020204" pitchFamily="34" charset="-34"/>
                <a:cs typeface="BrowalliaUPC" panose="020B0604020202020204" pitchFamily="34" charset="-34"/>
              </a:rPr>
              <a:t>?</a:t>
            </a:r>
            <a:endParaRPr lang="en-IN" sz="2250" u="sng" dirty="0">
              <a:solidFill>
                <a:schemeClr val="bg2">
                  <a:lumMod val="75000"/>
                </a:schemeClr>
              </a:solidFill>
            </a:endParaRPr>
          </a:p>
        </p:txBody>
      </p:sp>
      <p:sp>
        <p:nvSpPr>
          <p:cNvPr id="6" name="TextBox 5"/>
          <p:cNvSpPr txBox="1"/>
          <p:nvPr/>
        </p:nvSpPr>
        <p:spPr>
          <a:xfrm>
            <a:off x="1371600" y="1676400"/>
            <a:ext cx="6344920" cy="1026160"/>
          </a:xfrm>
          <a:prstGeom prst="rect">
            <a:avLst/>
          </a:prstGeom>
          <a:noFill/>
        </p:spPr>
        <p:txBody>
          <a:bodyPr wrap="square" rtlCol="0">
            <a:spAutoFit/>
          </a:bodyPr>
          <a:lstStyle/>
          <a:p>
            <a:pPr algn="l">
              <a:lnSpc>
                <a:spcPct val="150000"/>
              </a:lnSpc>
            </a:pPr>
            <a:r>
              <a:rPr lang="en-IN" sz="1350" dirty="0">
                <a:latin typeface="Roboto" panose="020F0502020204030204" pitchFamily="34" charset="0"/>
              </a:rPr>
              <a:t>Welcome to the world of shooting! In this simple yet addictive game, your goal is to shoot as many dots as possible while avoiding obstacles and trying to beat your high score.</a:t>
            </a:r>
            <a:endParaRPr lang="en-IN" sz="1350" dirty="0">
              <a:latin typeface="Roboto" panose="020F0502020204030204" pitchFamily="34" charset="0"/>
            </a:endParaRPr>
          </a:p>
        </p:txBody>
      </p:sp>
      <p:sp>
        <p:nvSpPr>
          <p:cNvPr id="7" name="TextBox 6"/>
          <p:cNvSpPr txBox="1"/>
          <p:nvPr/>
        </p:nvSpPr>
        <p:spPr>
          <a:xfrm>
            <a:off x="3047775" y="2710810"/>
            <a:ext cx="2835176" cy="368300"/>
          </a:xfrm>
          <a:prstGeom prst="rect">
            <a:avLst/>
          </a:prstGeom>
          <a:noFill/>
        </p:spPr>
        <p:txBody>
          <a:bodyPr wrap="square" rtlCol="0">
            <a:spAutoFit/>
          </a:bodyPr>
          <a:lstStyle/>
          <a:p>
            <a:pPr algn="l"/>
            <a:r>
              <a:rPr lang="en-IN" sz="1800" u="sng" dirty="0">
                <a:solidFill>
                  <a:schemeClr val="bg2">
                    <a:lumMod val="75000"/>
                  </a:schemeClr>
                </a:solidFill>
              </a:rPr>
              <a:t>Benefits of </a:t>
            </a:r>
            <a:r>
              <a:rPr lang="en-US" altLang="en-IN" sz="1800" u="sng" dirty="0">
                <a:solidFill>
                  <a:schemeClr val="bg2">
                    <a:lumMod val="75000"/>
                  </a:schemeClr>
                </a:solidFill>
              </a:rPr>
              <a:t>Shoot OR Die</a:t>
            </a:r>
            <a:endParaRPr lang="en-US" altLang="en-IN" sz="1800" u="sng" dirty="0">
              <a:solidFill>
                <a:schemeClr val="bg2">
                  <a:lumMod val="75000"/>
                </a:schemeClr>
              </a:solidFill>
            </a:endParaRPr>
          </a:p>
        </p:txBody>
      </p:sp>
      <p:sp>
        <p:nvSpPr>
          <p:cNvPr id="9" name="TextBox 8"/>
          <p:cNvSpPr txBox="1"/>
          <p:nvPr/>
        </p:nvSpPr>
        <p:spPr>
          <a:xfrm>
            <a:off x="794385" y="3124200"/>
            <a:ext cx="7521575" cy="3519170"/>
          </a:xfrm>
          <a:prstGeom prst="rect">
            <a:avLst/>
          </a:prstGeom>
          <a:noFill/>
        </p:spPr>
        <p:txBody>
          <a:bodyPr wrap="square" rtlCol="0">
            <a:spAutoFit/>
          </a:bodyPr>
          <a:lstStyle/>
          <a:p>
            <a:pPr algn="l">
              <a:lnSpc>
                <a:spcPct val="150000"/>
              </a:lnSpc>
            </a:pPr>
            <a:r>
              <a:rPr lang="en-IN" sz="1350" i="0" u="none" strike="noStrike" dirty="0">
                <a:effectLst/>
                <a:latin typeface="Roboto" panose="020F0502020204030204" pitchFamily="34" charset="0"/>
              </a:rPr>
              <a:t>Dot shooting games can provide a range of benefits, including:</a:t>
            </a:r>
            <a:endParaRPr lang="en-IN" sz="1350" i="0" u="none" strike="noStrike" dirty="0">
              <a:effectLst/>
              <a:latin typeface="Roboto" panose="020F0502020204030204" pitchFamily="34" charset="0"/>
            </a:endParaRPr>
          </a:p>
          <a:p>
            <a:pPr algn="l">
              <a:lnSpc>
                <a:spcPct val="150000"/>
              </a:lnSpc>
            </a:pPr>
            <a:r>
              <a:rPr lang="en-US" altLang="en-IN" sz="1350" i="0" u="none" strike="noStrike" dirty="0">
                <a:effectLst/>
                <a:latin typeface="Roboto" panose="020F0502020204030204" pitchFamily="34" charset="0"/>
              </a:rPr>
              <a:t>1.</a:t>
            </a:r>
            <a:r>
              <a:rPr lang="en-IN" sz="1350" i="0" u="none" strike="noStrike" dirty="0">
                <a:effectLst/>
                <a:latin typeface="Roboto" panose="020F0502020204030204" pitchFamily="34" charset="0"/>
              </a:rPr>
              <a:t>Hand-eye coordination: Dot shooting games require players to aim and shoot at moving targets, which can help improve their hand-eye coordination and reaction time.</a:t>
            </a:r>
            <a:endParaRPr lang="en-IN" sz="1350" i="0" u="none" strike="noStrike" dirty="0">
              <a:effectLst/>
              <a:latin typeface="Roboto" panose="020F0502020204030204" pitchFamily="34" charset="0"/>
            </a:endParaRPr>
          </a:p>
          <a:p>
            <a:pPr algn="l">
              <a:lnSpc>
                <a:spcPct val="150000"/>
              </a:lnSpc>
            </a:pPr>
            <a:r>
              <a:rPr lang="en-US" altLang="en-IN" sz="1350" i="0" u="none" strike="noStrike" dirty="0">
                <a:effectLst/>
                <a:latin typeface="Roboto" panose="020F0502020204030204" pitchFamily="34" charset="0"/>
              </a:rPr>
              <a:t>2.</a:t>
            </a:r>
            <a:r>
              <a:rPr lang="en-IN" sz="1350" i="0" u="none" strike="noStrike" dirty="0">
                <a:effectLst/>
                <a:latin typeface="Roboto" panose="020F0502020204030204" pitchFamily="34" charset="0"/>
              </a:rPr>
              <a:t>Focus and concentration: These games often involve fast-paced action and require players to stay focused and alert, improving their ability to concentrate and stay focused under pressure.</a:t>
            </a:r>
            <a:endParaRPr lang="en-IN" sz="1350" i="0" u="none" strike="noStrike" dirty="0">
              <a:effectLst/>
              <a:latin typeface="Roboto" panose="020F0502020204030204" pitchFamily="34" charset="0"/>
            </a:endParaRPr>
          </a:p>
          <a:p>
            <a:pPr algn="l">
              <a:lnSpc>
                <a:spcPct val="150000"/>
              </a:lnSpc>
            </a:pPr>
            <a:r>
              <a:rPr lang="en-US" altLang="en-IN" sz="1350" i="0" u="none" strike="noStrike" dirty="0">
                <a:effectLst/>
                <a:latin typeface="Roboto" panose="020F0502020204030204" pitchFamily="34" charset="0"/>
              </a:rPr>
              <a:t>3.</a:t>
            </a:r>
            <a:r>
              <a:rPr lang="en-IN" sz="1350" i="0" u="none" strike="noStrike" dirty="0">
                <a:effectLst/>
                <a:latin typeface="Roboto" panose="020F0502020204030204" pitchFamily="34" charset="0"/>
              </a:rPr>
              <a:t>Strategic thinking: Many dot shooting games require players to think strategically about their shots and movements, helping to improve their problem-solving and decision-making skills.</a:t>
            </a:r>
            <a:endParaRPr lang="en-IN" sz="1350" i="0" u="none" strike="noStrike" dirty="0">
              <a:effectLst/>
              <a:latin typeface="Roboto" panose="020F0502020204030204" pitchFamily="34" charset="0"/>
            </a:endParaRPr>
          </a:p>
          <a:p>
            <a:pPr algn="l">
              <a:lnSpc>
                <a:spcPct val="150000"/>
              </a:lnSpc>
            </a:pPr>
            <a:r>
              <a:rPr lang="en-US" altLang="en-IN" sz="1350" i="0" u="none" strike="noStrike" dirty="0">
                <a:effectLst/>
                <a:latin typeface="Roboto" panose="020F0502020204030204" pitchFamily="34" charset="0"/>
              </a:rPr>
              <a:t>4.</a:t>
            </a:r>
            <a:r>
              <a:rPr lang="en-IN" sz="1350" i="0" u="none" strike="noStrike" dirty="0">
                <a:effectLst/>
                <a:latin typeface="Roboto" panose="020F0502020204030204" pitchFamily="34" charset="0"/>
              </a:rPr>
              <a:t>Stress relief: Playing dot shooting games can be a fun and engaging way to blow off steam and reduce stress, which can have a positive impact on mental health.</a:t>
            </a:r>
            <a:endParaRPr lang="en-IN" sz="1350" i="0" u="none" strike="noStrike" dirty="0">
              <a:effectLst/>
              <a:latin typeface="Roboto" panose="020F0502020204030204" pitchFamily="34" charset="0"/>
            </a:endParaRPr>
          </a:p>
          <a:p>
            <a:pPr algn="l">
              <a:lnSpc>
                <a:spcPct val="150000"/>
              </a:lnSpc>
            </a:pPr>
            <a:r>
              <a:rPr lang="en-IN" sz="1350" i="0" u="none" strike="noStrike" dirty="0">
                <a:effectLst/>
                <a:latin typeface="Roboto" panose="020F0502020204030204" pitchFamily="34" charset="0"/>
              </a:rPr>
              <a:t>E</a:t>
            </a:r>
            <a:r>
              <a:rPr lang="en-US" altLang="en-IN" sz="1350" i="0" u="none" strike="noStrike" dirty="0">
                <a:effectLst/>
                <a:latin typeface="Roboto" panose="020F0502020204030204" pitchFamily="34" charset="0"/>
              </a:rPr>
              <a:t>5.</a:t>
            </a:r>
            <a:r>
              <a:rPr lang="en-IN" sz="1350" i="0" u="none" strike="noStrike" dirty="0">
                <a:effectLst/>
                <a:latin typeface="Roboto" panose="020F0502020204030204" pitchFamily="34" charset="0"/>
              </a:rPr>
              <a:t>ntertainment: Dot shooting games can provide hours of entertainment and are often easy to pick up and play, making them a popular choice for gamers of all ages and skill levels.</a:t>
            </a:r>
            <a:endParaRPr lang="en-IN" sz="1350" i="0" u="none" strike="noStrike" dirty="0">
              <a:effectLst/>
              <a:latin typeface="Roboto"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906614" y="1916908"/>
            <a:ext cx="103911" cy="398186"/>
          </a:xfrm>
          <a:prstGeom prst="rect">
            <a:avLst/>
          </a:prstGeom>
          <a:noFill/>
        </p:spPr>
        <p:txBody>
          <a:bodyPr wrap="square" rtlCol="0">
            <a:spAutoFit/>
          </a:bodyPr>
          <a:lstStyle/>
          <a:p>
            <a:pPr algn="l"/>
            <a:endParaRPr lang="en-US" sz="2250" dirty="0"/>
          </a:p>
        </p:txBody>
      </p:sp>
      <p:sp>
        <p:nvSpPr>
          <p:cNvPr id="3" name="TextBox 2"/>
          <p:cNvSpPr txBox="1"/>
          <p:nvPr/>
        </p:nvSpPr>
        <p:spPr>
          <a:xfrm>
            <a:off x="2743200" y="762000"/>
            <a:ext cx="3490595" cy="437515"/>
          </a:xfrm>
          <a:prstGeom prst="rect">
            <a:avLst/>
          </a:prstGeom>
          <a:noFill/>
        </p:spPr>
        <p:txBody>
          <a:bodyPr wrap="square" rtlCol="0">
            <a:spAutoFit/>
          </a:bodyPr>
          <a:lstStyle/>
          <a:p>
            <a:pPr algn="l"/>
            <a:r>
              <a:rPr lang="en-IN" sz="2250" u="sng" dirty="0">
                <a:solidFill>
                  <a:schemeClr val="bg2">
                    <a:lumMod val="75000"/>
                  </a:schemeClr>
                </a:solidFill>
              </a:rPr>
              <a:t>Why is this</a:t>
            </a:r>
            <a:r>
              <a:rPr lang="en-US" altLang="en-IN" sz="2250" u="sng" dirty="0">
                <a:solidFill>
                  <a:schemeClr val="bg2">
                    <a:lumMod val="75000"/>
                  </a:schemeClr>
                </a:solidFill>
              </a:rPr>
              <a:t> </a:t>
            </a:r>
            <a:r>
              <a:rPr lang="en-IN" sz="2250" u="sng" dirty="0">
                <a:solidFill>
                  <a:schemeClr val="bg2">
                    <a:lumMod val="75000"/>
                  </a:schemeClr>
                </a:solidFill>
              </a:rPr>
              <a:t>application </a:t>
            </a:r>
            <a:r>
              <a:rPr lang="en-IN" sz="2250" u="sng" dirty="0">
                <a:solidFill>
                  <a:schemeClr val="bg2">
                    <a:lumMod val="75000"/>
                  </a:schemeClr>
                </a:solidFill>
                <a:latin typeface="BrowalliaUPC" panose="020B0604020202020204" pitchFamily="34" charset="-34"/>
                <a:cs typeface="BrowalliaUPC" panose="020B0604020202020204" pitchFamily="34" charset="-34"/>
              </a:rPr>
              <a:t>?</a:t>
            </a:r>
            <a:endParaRPr lang="en-US" sz="2250" u="sng" dirty="0">
              <a:solidFill>
                <a:schemeClr val="bg2">
                  <a:lumMod val="75000"/>
                </a:schemeClr>
              </a:solidFill>
            </a:endParaRPr>
          </a:p>
        </p:txBody>
      </p:sp>
      <p:sp>
        <p:nvSpPr>
          <p:cNvPr id="4" name="TextBox 3"/>
          <p:cNvSpPr txBox="1"/>
          <p:nvPr/>
        </p:nvSpPr>
        <p:spPr>
          <a:xfrm rot="10800000" flipV="1">
            <a:off x="990600" y="1676400"/>
            <a:ext cx="7324725" cy="4453890"/>
          </a:xfrm>
          <a:prstGeom prst="rect">
            <a:avLst/>
          </a:prstGeom>
          <a:noFill/>
        </p:spPr>
        <p:txBody>
          <a:bodyPr wrap="square" rtlCol="0">
            <a:spAutoFit/>
          </a:bodyPr>
          <a:lstStyle/>
          <a:p>
            <a:pPr algn="l">
              <a:lnSpc>
                <a:spcPct val="150000"/>
              </a:lnSpc>
            </a:pPr>
            <a:r>
              <a:rPr lang="en-IN" sz="1350" b="0" i="0" u="none" strike="noStrike" dirty="0">
                <a:effectLst/>
                <a:latin typeface="Open Sans" panose="020F0502020204030204" pitchFamily="34" charset="0"/>
              </a:rPr>
              <a:t>Dot shooting games are created for a variety of reasons. Some game developers create these games purely for entertainment and to provide players with a fun and engaging gameplay experience. These games can be a great way to pass the time, relax, and escape from the stresses of everyday life.</a:t>
            </a:r>
            <a:endParaRPr lang="en-IN" sz="1350" b="0" i="0" u="none" strike="noStrike" dirty="0">
              <a:effectLst/>
              <a:latin typeface="Open Sans" panose="020F0502020204030204" pitchFamily="34" charset="0"/>
            </a:endParaRPr>
          </a:p>
          <a:p>
            <a:pPr algn="l">
              <a:lnSpc>
                <a:spcPct val="150000"/>
              </a:lnSpc>
            </a:pPr>
            <a:endParaRPr lang="en-IN" sz="1350" b="0" i="0" u="none" strike="noStrike" dirty="0">
              <a:effectLst/>
              <a:latin typeface="Open Sans" panose="020F0502020204030204" pitchFamily="34" charset="0"/>
            </a:endParaRPr>
          </a:p>
          <a:p>
            <a:pPr algn="l">
              <a:lnSpc>
                <a:spcPct val="150000"/>
              </a:lnSpc>
            </a:pPr>
            <a:r>
              <a:rPr lang="en-IN" sz="1350" b="0" i="0" u="none" strike="noStrike" dirty="0">
                <a:effectLst/>
                <a:latin typeface="Open Sans" panose="020F0502020204030204" pitchFamily="34" charset="0"/>
              </a:rPr>
              <a:t>In addition to their entertainment value, dot shooting games can also be used for educational or training purposes. For example, some educational games use the dot shooting format to teach skills such as problem-solving, critical thinking, and pattern recognition.</a:t>
            </a:r>
            <a:endParaRPr lang="en-IN" sz="1350" b="0" i="0" u="none" strike="noStrike" dirty="0">
              <a:effectLst/>
              <a:latin typeface="Open Sans" panose="020F0502020204030204" pitchFamily="34" charset="0"/>
            </a:endParaRPr>
          </a:p>
          <a:p>
            <a:pPr algn="l">
              <a:lnSpc>
                <a:spcPct val="150000"/>
              </a:lnSpc>
            </a:pPr>
            <a:r>
              <a:rPr lang="en-IN" sz="1350" b="0" i="0" u="none" strike="noStrike" dirty="0">
                <a:effectLst/>
                <a:latin typeface="Open Sans" panose="020F0502020204030204" pitchFamily="34" charset="0"/>
              </a:rPr>
              <a:t>From a game development perspective, dot shooting games can be relatively simple and inexpensive to create, which makes them a popular choice for indie game developers or smaller studios. These games often have straightforward gameplay mechanics and simple graphics, which can make them appealing to a broad range of players.</a:t>
            </a:r>
            <a:endParaRPr lang="en-IN" sz="1350" b="0" i="0" u="none" strike="noStrike" dirty="0">
              <a:effectLst/>
              <a:latin typeface="Open Sans" panose="020F0502020204030204" pitchFamily="34" charset="0"/>
            </a:endParaRPr>
          </a:p>
          <a:p>
            <a:pPr algn="l">
              <a:lnSpc>
                <a:spcPct val="150000"/>
              </a:lnSpc>
            </a:pPr>
            <a:r>
              <a:rPr lang="en-IN" sz="1350" b="0" i="0" u="none" strike="noStrike" dirty="0">
                <a:effectLst/>
                <a:latin typeface="Open Sans" panose="020F0502020204030204" pitchFamily="34" charset="0"/>
              </a:rPr>
              <a:t>Overall, the reasons why developers create dot shooting games can vary widely. Whether it's for entertainment, education, or simply as a fun and engaging hobby, dot shooting games continue to be a popular and enduring genre in the world of gaming.</a:t>
            </a:r>
            <a:endParaRPr lang="en-IN" sz="1350" b="0" i="0" u="none" strike="noStrike" dirty="0">
              <a:effectLst/>
              <a:latin typeface="Open Sans"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514600" y="838200"/>
            <a:ext cx="4397375" cy="437515"/>
          </a:xfrm>
          <a:prstGeom prst="rect">
            <a:avLst/>
          </a:prstGeom>
          <a:noFill/>
        </p:spPr>
        <p:txBody>
          <a:bodyPr wrap="square" rtlCol="0">
            <a:spAutoFit/>
          </a:bodyPr>
          <a:lstStyle/>
          <a:p>
            <a:pPr algn="l"/>
            <a:r>
              <a:rPr lang="en-IN" sz="2250" u="sng" dirty="0">
                <a:solidFill>
                  <a:schemeClr val="bg2">
                    <a:lumMod val="75000"/>
                  </a:schemeClr>
                </a:solidFill>
              </a:rPr>
              <a:t>Introduction to </a:t>
            </a:r>
            <a:r>
              <a:rPr lang="en-US" altLang="en-IN" sz="2250" u="sng" dirty="0">
                <a:solidFill>
                  <a:schemeClr val="bg2">
                    <a:lumMod val="75000"/>
                  </a:schemeClr>
                </a:solidFill>
              </a:rPr>
              <a:t>Shoot OR Die</a:t>
            </a:r>
            <a:endParaRPr lang="en-US" altLang="en-IN" sz="2250" u="sng" dirty="0">
              <a:solidFill>
                <a:schemeClr val="bg2">
                  <a:lumMod val="75000"/>
                </a:schemeClr>
              </a:solidFill>
            </a:endParaRPr>
          </a:p>
        </p:txBody>
      </p:sp>
      <p:sp>
        <p:nvSpPr>
          <p:cNvPr id="4" name="TextBox 3"/>
          <p:cNvSpPr txBox="1"/>
          <p:nvPr/>
        </p:nvSpPr>
        <p:spPr>
          <a:xfrm>
            <a:off x="1509395" y="1752600"/>
            <a:ext cx="6407785" cy="3784600"/>
          </a:xfrm>
          <a:prstGeom prst="rect">
            <a:avLst/>
          </a:prstGeom>
          <a:noFill/>
        </p:spPr>
        <p:txBody>
          <a:bodyPr wrap="square" rtlCol="0">
            <a:spAutoFit/>
          </a:bodyPr>
          <a:lstStyle/>
          <a:p>
            <a:pPr algn="l">
              <a:lnSpc>
                <a:spcPct val="150000"/>
              </a:lnSpc>
            </a:pPr>
            <a:r>
              <a:rPr lang="en-IN" sz="1600" b="0" i="0" u="none" strike="noStrike" dirty="0">
                <a:effectLst/>
                <a:latin typeface="Open Sans" panose="020F0502020204030204" pitchFamily="34" charset="0"/>
              </a:rPr>
              <a:t>The gameplay is easy to understand - you control a small dot shooter that moves back and forth at the bottom of the screen. Your objective is to shoot the dots that are moving across the screen from the top. Every time you successfully hit a dot, your score increases, and the game becomes more challenging as the dots move faster and obstacles appear on the screen. As you progress through the levels, you'll encounter various power-ups that can help you in your quest to beat your high score. With its simple and intuitive gameplay, this dot shooting game is perfect for players of all ages and skill levels. So, grab your dot shooter and get ready for some addictive fun!</a:t>
            </a:r>
            <a:endParaRPr lang="en-IN" sz="1600" b="0" i="0" u="none" strike="noStrike" dirty="0">
              <a:effectLst/>
              <a:latin typeface="Open Sans"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124200" y="762000"/>
            <a:ext cx="3449955" cy="437515"/>
          </a:xfrm>
          <a:prstGeom prst="rect">
            <a:avLst/>
          </a:prstGeom>
          <a:noFill/>
        </p:spPr>
        <p:txBody>
          <a:bodyPr wrap="square" rtlCol="0">
            <a:spAutoFit/>
          </a:bodyPr>
          <a:lstStyle/>
          <a:p>
            <a:pPr algn="l"/>
            <a:r>
              <a:rPr lang="en-IN" sz="2250" u="sng" dirty="0">
                <a:solidFill>
                  <a:schemeClr val="bg2">
                    <a:lumMod val="75000"/>
                  </a:schemeClr>
                </a:solidFill>
              </a:rPr>
              <a:t>TOOLS </a:t>
            </a:r>
            <a:r>
              <a:rPr lang="en-US" altLang="en-IN" sz="2250" u="sng" dirty="0">
                <a:solidFill>
                  <a:schemeClr val="bg2">
                    <a:lumMod val="75000"/>
                  </a:schemeClr>
                </a:solidFill>
              </a:rPr>
              <a:t> </a:t>
            </a:r>
            <a:r>
              <a:rPr lang="en-IN" sz="2250" u="sng" dirty="0">
                <a:solidFill>
                  <a:schemeClr val="bg2">
                    <a:lumMod val="75000"/>
                  </a:schemeClr>
                </a:solidFill>
              </a:rPr>
              <a:t>USED</a:t>
            </a:r>
            <a:endParaRPr lang="en-US" sz="2250" u="sng" dirty="0">
              <a:solidFill>
                <a:schemeClr val="bg2">
                  <a:lumMod val="75000"/>
                </a:schemeClr>
              </a:solidFill>
            </a:endParaRPr>
          </a:p>
        </p:txBody>
      </p:sp>
      <p:sp>
        <p:nvSpPr>
          <p:cNvPr id="7" name="TextBox 6"/>
          <p:cNvSpPr txBox="1"/>
          <p:nvPr/>
        </p:nvSpPr>
        <p:spPr>
          <a:xfrm>
            <a:off x="1447882" y="1676421"/>
            <a:ext cx="6307334" cy="4246245"/>
          </a:xfrm>
          <a:prstGeom prst="rect">
            <a:avLst/>
          </a:prstGeom>
          <a:noFill/>
        </p:spPr>
        <p:txBody>
          <a:bodyPr wrap="square" rtlCol="0">
            <a:spAutoFit/>
          </a:bodyPr>
          <a:lstStyle/>
          <a:p>
            <a:pPr algn="l"/>
            <a:r>
              <a:rPr lang="en-IN" b="1" u="sng" dirty="0">
                <a:latin typeface="Arial" panose="020B0604020202020204" pitchFamily="34" charset="0"/>
                <a:cs typeface="Arial" panose="020B0604020202020204" pitchFamily="34" charset="0"/>
              </a:rPr>
              <a:t>HTML</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b="0" i="0" u="none" strike="noStrike" dirty="0">
                <a:effectLst/>
                <a:latin typeface="Arial" panose="020B0604020202020204" pitchFamily="34" charset="0"/>
                <a:cs typeface="Arial" panose="020B0604020202020204" pitchFamily="34" charset="0"/>
              </a:rPr>
              <a:t>HTML stands for </a:t>
            </a:r>
            <a:r>
              <a:rPr lang="en-IN" b="1" i="0" u="none" strike="noStrike" dirty="0">
                <a:effectLst/>
                <a:latin typeface="Arial" panose="020B0604020202020204" pitchFamily="34" charset="0"/>
                <a:cs typeface="Arial" panose="020B0604020202020204" pitchFamily="34" charset="0"/>
              </a:rPr>
              <a:t>Hyper Text Markup Language</a:t>
            </a:r>
            <a:r>
              <a:rPr lang="en-IN" b="0" i="0" u="none" strike="noStrike" dirty="0">
                <a:effectLst/>
                <a:latin typeface="Arial" panose="020B0604020202020204" pitchFamily="34" charset="0"/>
                <a:cs typeface="Arial" panose="020B0604020202020204" pitchFamily="34" charset="0"/>
              </a:rPr>
              <a:t>. HTML is the standard markup language for creating Web pages. HTML describes the structure of a Web page. HTML consists of a series of elements. HTML elements tell the browser how to display the content.</a:t>
            </a:r>
            <a:endParaRPr lang="en-IN" u="sng" dirty="0">
              <a:latin typeface="Arial" panose="020B0604020202020204" pitchFamily="34" charset="0"/>
              <a:cs typeface="Arial" panose="020B0604020202020204" pitchFamily="34" charset="0"/>
            </a:endParaRPr>
          </a:p>
          <a:p>
            <a:pPr algn="l"/>
            <a:r>
              <a:rPr lang="en-IN" b="1" i="0" u="sng" strike="noStrike" dirty="0">
                <a:effectLst/>
                <a:latin typeface="Arial" panose="020B0604020202020204" pitchFamily="34" charset="0"/>
                <a:cs typeface="Arial" panose="020B0604020202020204" pitchFamily="34" charset="0"/>
              </a:rPr>
              <a:t>CSS</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b="0" i="0" u="none" strike="noStrike" dirty="0">
                <a:effectLst/>
                <a:latin typeface="Arial" panose="020B0604020202020204" pitchFamily="34" charset="0"/>
                <a:cs typeface="Arial" panose="020B0604020202020204" pitchFamily="34" charset="0"/>
              </a:rPr>
              <a:t>Cascading Style Sheets (CSS) is </a:t>
            </a:r>
            <a:r>
              <a:rPr lang="en-IN" b="1" i="0" u="none" strike="noStrike" dirty="0">
                <a:effectLst/>
                <a:latin typeface="Arial" panose="020B0604020202020204" pitchFamily="34" charset="0"/>
                <a:cs typeface="Arial" panose="020B0604020202020204" pitchFamily="34" charset="0"/>
              </a:rPr>
              <a:t>a stylesheet language used to describe the presentation of a document written in HTML or XML</a:t>
            </a:r>
            <a:r>
              <a:rPr lang="en-IN" b="0" i="0" u="none" strike="noStrike" dirty="0">
                <a:effectLst/>
                <a:latin typeface="Arial" panose="020B0604020202020204" pitchFamily="34" charset="0"/>
                <a:cs typeface="Arial" panose="020B0604020202020204" pitchFamily="34" charset="0"/>
              </a:rPr>
              <a:t> (including XML dialects such as SVG, MathML or XHTML). CSS describes how elements should be rendered on screen, on paper, in speech, or on other media.</a:t>
            </a:r>
            <a:endParaRPr lang="en-IN" b="0" i="0" u="none" strike="noStrike" dirty="0">
              <a:effectLst/>
              <a:latin typeface="Arial" panose="020B0604020202020204" pitchFamily="34" charset="0"/>
              <a:cs typeface="Arial" panose="020B0604020202020204" pitchFamily="34" charset="0"/>
            </a:endParaRPr>
          </a:p>
          <a:p>
            <a:pPr algn="l"/>
            <a:r>
              <a:rPr lang="en-IN" b="1" i="0" u="sng" strike="noStrike" dirty="0">
                <a:effectLst/>
                <a:latin typeface="Arial" panose="020B0604020202020204" pitchFamily="34" charset="0"/>
                <a:cs typeface="Arial" panose="020B0604020202020204" pitchFamily="34" charset="0"/>
              </a:rPr>
              <a:t>JS</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b="0" i="0" u="none" strike="noStrike" dirty="0">
                <a:effectLst/>
                <a:latin typeface="Arial" panose="020B0604020202020204" pitchFamily="34" charset="0"/>
                <a:cs typeface="Arial" panose="020B0604020202020204" pitchFamily="34" charset="0"/>
              </a:rPr>
              <a:t>JavaScript, often abbreviated as JS, is a programming language that is one of the core technologies of the World Wide Web, alongside HTML and CSS.</a:t>
            </a:r>
            <a:endParaRPr lang="en-IN" b="0" i="0" u="none" strike="noStrike" dirty="0">
              <a:effectLst/>
              <a:latin typeface="Arial" panose="020B0604020202020204" pitchFamily="34" charset="0"/>
              <a:cs typeface="Arial" panose="020B0604020202020204" pitchFamily="34" charset="0"/>
            </a:endParaRPr>
          </a:p>
          <a:p>
            <a:pPr algn="l"/>
            <a:endParaRPr lang="en-IN" i="0" u="sng" strike="noStrike" dirty="0">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200400" y="685800"/>
            <a:ext cx="2705100" cy="437515"/>
          </a:xfrm>
          <a:prstGeom prst="rect">
            <a:avLst/>
          </a:prstGeom>
          <a:noFill/>
        </p:spPr>
        <p:txBody>
          <a:bodyPr wrap="square" rtlCol="0">
            <a:spAutoFit/>
          </a:bodyPr>
          <a:lstStyle/>
          <a:p>
            <a:pPr algn="l"/>
            <a:r>
              <a:rPr lang="en-IN" sz="2250" u="sng" dirty="0">
                <a:solidFill>
                  <a:schemeClr val="bg2">
                    <a:lumMod val="75000"/>
                  </a:schemeClr>
                </a:solidFill>
              </a:rPr>
              <a:t>OUTPUT IMAGES</a:t>
            </a:r>
            <a:endParaRPr lang="en-US" sz="2250" u="sng" dirty="0">
              <a:solidFill>
                <a:schemeClr val="bg2">
                  <a:lumMod val="75000"/>
                </a:schemeClr>
              </a:solidFill>
            </a:endParaRPr>
          </a:p>
        </p:txBody>
      </p:sp>
      <p:pic>
        <p:nvPicPr>
          <p:cNvPr id="8" name="Picture 7" descr="C:\Users\user\OneDrive\Pictures\Screenshots\Screenshot (16).pngScreenshot (16)"/>
          <p:cNvPicPr>
            <a:picLocks noChangeAspect="1"/>
          </p:cNvPicPr>
          <p:nvPr/>
        </p:nvPicPr>
        <p:blipFill>
          <a:blip r:embed="rId1"/>
          <a:srcRect/>
          <a:stretch>
            <a:fillRect/>
          </a:stretch>
        </p:blipFill>
        <p:spPr>
          <a:xfrm>
            <a:off x="1717040" y="1371600"/>
            <a:ext cx="5670550" cy="2435225"/>
          </a:xfrm>
          <a:prstGeom prst="rect">
            <a:avLst/>
          </a:prstGeom>
        </p:spPr>
      </p:pic>
      <p:pic>
        <p:nvPicPr>
          <p:cNvPr id="11" name="Picture 10" descr="C:\Users\user\OneDrive\Pictures\Screenshots\Screenshot (15).pngScreenshot (15)"/>
          <p:cNvPicPr>
            <a:picLocks noChangeAspect="1"/>
          </p:cNvPicPr>
          <p:nvPr/>
        </p:nvPicPr>
        <p:blipFill>
          <a:blip r:embed="rId2"/>
          <a:srcRect/>
          <a:stretch>
            <a:fillRect/>
          </a:stretch>
        </p:blipFill>
        <p:spPr>
          <a:xfrm>
            <a:off x="1735455" y="4055110"/>
            <a:ext cx="5634990" cy="24460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CF40"/>
            </a:gs>
            <a:gs pos="100000">
              <a:srgbClr val="846C21"/>
            </a:gs>
          </a:gsLst>
          <a:lin ang="5400000" scaled="0"/>
        </a:gradFill>
        <a:effectLst/>
      </p:bgPr>
    </p:bg>
    <p:spTree>
      <p:nvGrpSpPr>
        <p:cNvPr id="1" name=""/>
        <p:cNvGrpSpPr/>
        <p:nvPr/>
      </p:nvGrpSpPr>
      <p:grpSpPr>
        <a:xfrm>
          <a:off x="0" y="0"/>
          <a:ext cx="0" cy="0"/>
          <a:chOff x="0" y="0"/>
          <a:chExt cx="0" cy="0"/>
        </a:xfrm>
      </p:grpSpPr>
      <p:pic>
        <p:nvPicPr>
          <p:cNvPr id="4" name="Picture 3" descr="C:\Users\user\OneDrive\Pictures\Screenshots\Screenshot (18).pngScreenshot (18)"/>
          <p:cNvPicPr>
            <a:picLocks noChangeAspect="1"/>
          </p:cNvPicPr>
          <p:nvPr/>
        </p:nvPicPr>
        <p:blipFill>
          <a:blip r:embed="rId1"/>
          <a:srcRect/>
          <a:stretch>
            <a:fillRect/>
          </a:stretch>
        </p:blipFill>
        <p:spPr>
          <a:xfrm>
            <a:off x="1754505" y="678180"/>
            <a:ext cx="5713095" cy="2750820"/>
          </a:xfrm>
          <a:prstGeom prst="rect">
            <a:avLst/>
          </a:prstGeom>
        </p:spPr>
      </p:pic>
      <p:pic>
        <p:nvPicPr>
          <p:cNvPr id="7" name="Picture 6" descr="C:\Users\user\OneDrive\Pictures\Screenshots\Screenshot (11).pngScreenshot (11)"/>
          <p:cNvPicPr>
            <a:picLocks noChangeAspect="1"/>
          </p:cNvPicPr>
          <p:nvPr/>
        </p:nvPicPr>
        <p:blipFill>
          <a:blip r:embed="rId2"/>
          <a:srcRect/>
          <a:stretch>
            <a:fillRect/>
          </a:stretch>
        </p:blipFill>
        <p:spPr>
          <a:xfrm>
            <a:off x="1769745" y="3635375"/>
            <a:ext cx="5702300" cy="2987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3657600" y="990600"/>
            <a:ext cx="2458720" cy="437515"/>
          </a:xfrm>
          <a:prstGeom prst="rect">
            <a:avLst/>
          </a:prstGeom>
          <a:noFill/>
        </p:spPr>
        <p:txBody>
          <a:bodyPr wrap="square" rtlCol="0">
            <a:spAutoFit/>
          </a:bodyPr>
          <a:lstStyle/>
          <a:p>
            <a:pPr algn="l"/>
            <a:r>
              <a:rPr lang="en-IN" sz="2250" u="sng" dirty="0">
                <a:solidFill>
                  <a:schemeClr val="bg2">
                    <a:lumMod val="75000"/>
                  </a:schemeClr>
                </a:solidFill>
              </a:rPr>
              <a:t>REFERENCES</a:t>
            </a:r>
            <a:endParaRPr lang="en-US" sz="2250" u="sng" dirty="0">
              <a:solidFill>
                <a:schemeClr val="bg2">
                  <a:lumMod val="75000"/>
                </a:schemeClr>
              </a:solidFill>
            </a:endParaRPr>
          </a:p>
        </p:txBody>
      </p:sp>
      <p:sp>
        <p:nvSpPr>
          <p:cNvPr id="3" name="TextBox 2"/>
          <p:cNvSpPr txBox="1"/>
          <p:nvPr/>
        </p:nvSpPr>
        <p:spPr>
          <a:xfrm>
            <a:off x="2514600" y="1828800"/>
            <a:ext cx="4388485" cy="3846195"/>
          </a:xfrm>
          <a:prstGeom prst="rect">
            <a:avLst/>
          </a:prstGeom>
          <a:noFill/>
        </p:spPr>
        <p:txBody>
          <a:bodyPr wrap="square" rtlCol="0">
            <a:spAutoFit/>
          </a:bodyPr>
          <a:lstStyle/>
          <a:p>
            <a:r>
              <a:rPr lang="en-IN" sz="2000" b="0" i="0" u="sng" dirty="0">
                <a:effectLst/>
                <a:latin typeface="Helvetica" pitchFamily="2" charset="0"/>
              </a:rPr>
              <a:t>Books</a:t>
            </a:r>
            <a:r>
              <a:rPr lang="en-IN" sz="2000" b="0" i="0" dirty="0">
                <a:effectLst/>
                <a:latin typeface="Helvetica" pitchFamily="2" charset="0"/>
              </a:rPr>
              <a:t>:</a:t>
            </a:r>
            <a:endParaRPr lang="en-IN" sz="2000" b="0" i="0" dirty="0">
              <a:effectLst/>
              <a:latin typeface="Helvetica" pitchFamily="2" charset="0"/>
            </a:endParaRPr>
          </a:p>
          <a:p>
            <a:endParaRPr lang="en-IN" sz="1600" dirty="0">
              <a:effectLst/>
              <a:latin typeface="Helvetica" pitchFamily="2" charset="0"/>
            </a:endParaRPr>
          </a:p>
          <a:p>
            <a:r>
              <a:rPr lang="en-IN" sz="1600" dirty="0">
                <a:latin typeface="Helvetica" pitchFamily="2" charset="0"/>
              </a:rPr>
              <a:t>- </a:t>
            </a:r>
            <a:r>
              <a:rPr lang="en-IN" sz="1600" b="0" i="0" dirty="0">
                <a:effectLst/>
                <a:latin typeface="Helvetica" pitchFamily="2" charset="0"/>
              </a:rPr>
              <a:t>Head First HTML and CSS</a:t>
            </a:r>
            <a:endParaRPr lang="en-IN" sz="1600" dirty="0">
              <a:effectLst/>
              <a:latin typeface="Helvetica" pitchFamily="2" charset="0"/>
            </a:endParaRPr>
          </a:p>
          <a:p>
            <a:r>
              <a:rPr lang="en-IN" sz="1600" b="0" i="0" dirty="0">
                <a:effectLst/>
                <a:latin typeface="Helvetica" pitchFamily="2" charset="0"/>
              </a:rPr>
              <a:t>A Learner's Guide to Creating Standards- Based Web Pages</a:t>
            </a:r>
            <a:endParaRPr lang="en-IN" sz="1600" b="0" i="0" dirty="0">
              <a:effectLst/>
              <a:latin typeface="Helvetica" pitchFamily="2" charset="0"/>
            </a:endParaRPr>
          </a:p>
          <a:p>
            <a:endParaRPr lang="en-IN" sz="1600" dirty="0">
              <a:effectLst/>
              <a:latin typeface="Helvetica" pitchFamily="2" charset="0"/>
            </a:endParaRPr>
          </a:p>
          <a:p>
            <a:r>
              <a:rPr lang="en-IN" sz="1600" b="0" i="0" dirty="0">
                <a:effectLst/>
                <a:latin typeface="Helvetica" pitchFamily="2" charset="0"/>
              </a:rPr>
              <a:t>Elisabeth Robin</a:t>
            </a:r>
            <a:endParaRPr lang="en-IN" sz="1600" b="0" i="0" dirty="0">
              <a:effectLst/>
              <a:latin typeface="Helvetica" pitchFamily="2" charset="0"/>
            </a:endParaRPr>
          </a:p>
          <a:p>
            <a:endParaRPr lang="en-IN" sz="1600" dirty="0">
              <a:effectLst/>
              <a:latin typeface="Helvetica" pitchFamily="2" charset="0"/>
            </a:endParaRPr>
          </a:p>
          <a:p>
            <a:r>
              <a:rPr lang="en-IN" sz="1600" b="0" i="0" dirty="0">
                <a:effectLst/>
                <a:latin typeface="Helvetica" pitchFamily="2" charset="0"/>
              </a:rPr>
              <a:t>Eric Freeman</a:t>
            </a:r>
            <a:endParaRPr lang="en-IN" sz="1600" b="0" i="0" dirty="0">
              <a:effectLst/>
              <a:latin typeface="Helvetica" pitchFamily="2" charset="0"/>
            </a:endParaRPr>
          </a:p>
          <a:p>
            <a:endParaRPr lang="en-IN" sz="1600" dirty="0">
              <a:effectLst/>
              <a:latin typeface="Helvetica" pitchFamily="2" charset="0"/>
            </a:endParaRPr>
          </a:p>
          <a:p>
            <a:r>
              <a:rPr lang="en-IN" sz="1600" b="0" i="0" dirty="0">
                <a:effectLst/>
                <a:latin typeface="Helvetica" pitchFamily="2" charset="0"/>
              </a:rPr>
              <a:t>﻿﻿- HTML &amp; CSS : design and Build websites</a:t>
            </a:r>
            <a:endParaRPr lang="en-IN" sz="1600" dirty="0">
              <a:effectLst/>
              <a:latin typeface="Helvetica" pitchFamily="2" charset="0"/>
            </a:endParaRPr>
          </a:p>
          <a:p>
            <a:r>
              <a:rPr lang="en-IN" sz="1600" b="0" i="0" dirty="0">
                <a:effectLst/>
                <a:latin typeface="Helvetica" pitchFamily="2" charset="0"/>
              </a:rPr>
              <a:t>﻿﻿- Learning Web design</a:t>
            </a:r>
            <a:endParaRPr lang="en-IN" sz="1600" b="0" i="0" dirty="0">
              <a:effectLst/>
              <a:latin typeface="Helvetica" pitchFamily="2" charset="0"/>
            </a:endParaRPr>
          </a:p>
          <a:p>
            <a:endParaRPr lang="en-IN" sz="1600" dirty="0">
              <a:latin typeface="Helvetica" pitchFamily="2" charset="0"/>
            </a:endParaRPr>
          </a:p>
          <a:p>
            <a:r>
              <a:rPr lang="en-IN" sz="1600" dirty="0">
                <a:effectLst/>
                <a:latin typeface="Helvetica" pitchFamily="2" charset="0"/>
              </a:rPr>
              <a:t>- JAVAScript</a:t>
            </a:r>
            <a:endParaRPr lang="en-IN" sz="1600" dirty="0">
              <a:effectLst/>
              <a:latin typeface="Helvetica" pitchFamily="2" charset="0"/>
            </a:endParaRPr>
          </a:p>
          <a:p>
            <a:pPr algn="l"/>
            <a:endParaRPr lang="en-US" sz="1600" dirty="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5545</Words>
  <Application>WPS Presentation</Application>
  <PresentationFormat>On-screen Show (4:3)</PresentationFormat>
  <Paragraphs>84</Paragraphs>
  <Slides>12</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SimSun</vt:lpstr>
      <vt:lpstr>Wingdings</vt:lpstr>
      <vt:lpstr>Trebuchet MS</vt:lpstr>
      <vt:lpstr>BrowalliaUPC</vt:lpstr>
      <vt:lpstr>Segoe Print</vt:lpstr>
      <vt:lpstr>BrowalliaUPC</vt:lpstr>
      <vt:lpstr>Microsoft Sans Serif</vt:lpstr>
      <vt:lpstr>Roboto</vt:lpstr>
      <vt:lpstr>Open Sans</vt:lpstr>
      <vt:lpstr>Calibri</vt:lpstr>
      <vt:lpstr>Helvetica</vt:lpstr>
      <vt:lpstr>Tw Cen MT</vt:lpstr>
      <vt:lpstr>Microsoft YaHei</vt:lpstr>
      <vt:lpstr>Arial Unicode MS</vt:lpstr>
      <vt:lpstr>Arial Black</vt:lpstr>
      <vt:lpstr>Algerian</vt:lpstr>
      <vt:lpstr>Art_mountaineering</vt:lpstr>
      <vt:lpstr>FRIENDSHUB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FRIENDSHUB</dc:title>
  <dc:creator>Ripunjay Yadav</dc:creator>
  <cp:lastModifiedBy>user</cp:lastModifiedBy>
  <cp:revision>4</cp:revision>
  <dcterms:created xsi:type="dcterms:W3CDTF">2022-11-25T18:04:00Z</dcterms:created>
  <dcterms:modified xsi:type="dcterms:W3CDTF">2023-04-24T06:50:08Z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8169D8E0307F44CF93F87D31E0FA8E5A</vt:lpwstr>
  </property>
  <property fmtid="{D5CDD505-2E9C-101B-9397-08002B2CF9AE}" pid="3" name="KSOProductBuildVer">
    <vt:lpwstr>1033-11.2.0.11536</vt:lpwstr>
  </property>
</Properties>
</file>