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TT Rounds Condensed" charset="1" panose="02000506030000020003"/>
      <p:regular r:id="rId14"/>
    </p:embeddedFont>
    <p:embeddedFont>
      <p:font typeface="TT Rounds Condensed Bold" charset="1" panose="02000806030000020003"/>
      <p:regular r:id="rId15"/>
    </p:embeddedFont>
    <p:embeddedFont>
      <p:font typeface="TT Rounds Condensed Italics" charset="1" panose="02000506030000090003"/>
      <p:regular r:id="rId16"/>
    </p:embeddedFont>
    <p:embeddedFont>
      <p:font typeface="TT Rounds Condensed Bold Italics" charset="1" panose="02000806030000090003"/>
      <p:regular r:id="rId17"/>
    </p:embeddedFont>
    <p:embeddedFont>
      <p:font typeface="TT Rounds Condensed Thin" charset="1" panose="02000503020000020003"/>
      <p:regular r:id="rId18"/>
    </p:embeddedFont>
    <p:embeddedFont>
      <p:font typeface="TT Rounds Condensed Thin Italics" charset="1" panose="02000503020000090003"/>
      <p:regular r:id="rId19"/>
    </p:embeddedFont>
    <p:embeddedFont>
      <p:font typeface="TT Rounds Condensed Heavy" charset="1" panose="02000506030000020003"/>
      <p:regular r:id="rId20"/>
    </p:embeddedFont>
    <p:embeddedFont>
      <p:font typeface="TT Rounds Condensed Heavy Italics" charset="1" panose="02000506000000090003"/>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
      <p:font typeface="Canva Sans Medium" charset="1" panose="020B0603030501040103"/>
      <p:regular r:id="rId26"/>
    </p:embeddedFont>
    <p:embeddedFont>
      <p:font typeface="Canva Sans Medium Italics" charset="1" panose="020B06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564442" y="4969001"/>
            <a:ext cx="7648750" cy="2882519"/>
          </a:xfrm>
          <a:prstGeom prst="rect">
            <a:avLst/>
          </a:prstGeom>
        </p:spPr>
        <p:txBody>
          <a:bodyPr anchor="t" rtlCol="false" tIns="0" lIns="0" bIns="0" rIns="0">
            <a:spAutoFit/>
          </a:bodyPr>
          <a:lstStyle/>
          <a:p>
            <a:pPr algn="l">
              <a:lnSpc>
                <a:spcPts val="5638"/>
              </a:lnSpc>
            </a:pPr>
            <a:r>
              <a:rPr lang="en-US" sz="4800">
                <a:solidFill>
                  <a:srgbClr val="223669"/>
                </a:solidFill>
                <a:latin typeface="Arimo Bold"/>
              </a:rPr>
              <a:t>“Application For Grocery Delivery”</a:t>
            </a:r>
          </a:p>
          <a:p>
            <a:pPr algn="l">
              <a:lnSpc>
                <a:spcPts val="5635"/>
              </a:lnSpc>
            </a:pPr>
          </a:p>
          <a:p>
            <a:pPr algn="l">
              <a:lnSpc>
                <a:spcPts val="5638"/>
              </a:lnSpc>
            </a:pPr>
            <a:r>
              <a:rPr lang="en-US" sz="4800">
                <a:solidFill>
                  <a:srgbClr val="223669"/>
                </a:solidFill>
                <a:latin typeface="Arimo Bold"/>
              </a:rPr>
              <a:t>Task - 1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2366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903126" y="5010289"/>
          <a:ext cx="9836839" cy="3352800"/>
        </p:xfrm>
        <a:graphic>
          <a:graphicData uri="http://schemas.openxmlformats.org/drawingml/2006/table">
            <a:tbl>
              <a:tblPr/>
              <a:tblGrid>
                <a:gridCol w="3278946"/>
                <a:gridCol w="3690547"/>
                <a:gridCol w="2867346"/>
              </a:tblGrid>
              <a:tr h="838200">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838200">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38200">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38200">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Freeform 3" id="3"/>
          <p:cNvSpPr/>
          <p:nvPr/>
        </p:nvSpPr>
        <p:spPr>
          <a:xfrm flipH="false" flipV="false" rot="0">
            <a:off x="11530540" y="1758699"/>
            <a:ext cx="6282724" cy="6282724"/>
          </a:xfrm>
          <a:custGeom>
            <a:avLst/>
            <a:gdLst/>
            <a:ahLst/>
            <a:cxnLst/>
            <a:rect r="r" b="b" t="t" l="l"/>
            <a:pathLst>
              <a:path h="6282724" w="6282724">
                <a:moveTo>
                  <a:pt x="0" y="0"/>
                </a:moveTo>
                <a:lnTo>
                  <a:pt x="6282725" y="0"/>
                </a:lnTo>
                <a:lnTo>
                  <a:pt x="6282725" y="6282724"/>
                </a:lnTo>
                <a:lnTo>
                  <a:pt x="0" y="6282724"/>
                </a:lnTo>
                <a:lnTo>
                  <a:pt x="0" y="0"/>
                </a:lnTo>
                <a:close/>
              </a:path>
            </a:pathLst>
          </a:custGeom>
          <a:blipFill>
            <a:blip r:embed="rId2"/>
            <a:stretch>
              <a:fillRect l="0" t="0" r="0" b="0"/>
            </a:stretch>
          </a:blipFill>
        </p:spPr>
      </p:sp>
      <p:sp>
        <p:nvSpPr>
          <p:cNvPr name="TextBox 4" id="4"/>
          <p:cNvSpPr txBox="true"/>
          <p:nvPr/>
        </p:nvSpPr>
        <p:spPr>
          <a:xfrm rot="0">
            <a:off x="860096" y="412877"/>
            <a:ext cx="7572656" cy="615823"/>
          </a:xfrm>
          <a:prstGeom prst="rect">
            <a:avLst/>
          </a:prstGeom>
        </p:spPr>
        <p:txBody>
          <a:bodyPr anchor="t" rtlCol="false" tIns="0" lIns="0" bIns="0" rIns="0">
            <a:spAutoFit/>
          </a:bodyPr>
          <a:lstStyle/>
          <a:p>
            <a:pPr algn="l">
              <a:lnSpc>
                <a:spcPts val="4766"/>
              </a:lnSpc>
            </a:pPr>
            <a:r>
              <a:rPr lang="en-US" sz="3700" spc="-20">
                <a:solidFill>
                  <a:srgbClr val="C88C32"/>
                </a:solidFill>
                <a:latin typeface="Arimo Bold"/>
              </a:rPr>
              <a:t>Application For Grocery Delivery</a:t>
            </a:r>
          </a:p>
        </p:txBody>
      </p:sp>
      <p:sp>
        <p:nvSpPr>
          <p:cNvPr name="TextBox 5" id="5"/>
          <p:cNvSpPr txBox="true"/>
          <p:nvPr/>
        </p:nvSpPr>
        <p:spPr>
          <a:xfrm rot="0">
            <a:off x="472270" y="2709128"/>
            <a:ext cx="430856" cy="454420"/>
          </a:xfrm>
          <a:prstGeom prst="rect">
            <a:avLst/>
          </a:prstGeom>
        </p:spPr>
        <p:txBody>
          <a:bodyPr anchor="t" rtlCol="false" tIns="0" lIns="0" bIns="0" rIns="0">
            <a:spAutoFit/>
          </a:bodyPr>
          <a:lstStyle/>
          <a:p>
            <a:pPr algn="l">
              <a:lnSpc>
                <a:spcPts val="3127"/>
              </a:lnSpc>
            </a:pPr>
            <a:r>
              <a:rPr lang="en-US" sz="2799" spc="26">
                <a:solidFill>
                  <a:srgbClr val="FFFFFF"/>
                </a:solidFill>
                <a:ea typeface="TT Rounds Condensed"/>
              </a:rPr>
              <a:t>▪</a:t>
            </a:r>
          </a:p>
        </p:txBody>
      </p:sp>
      <p:sp>
        <p:nvSpPr>
          <p:cNvPr name="TextBox 6" id="6"/>
          <p:cNvSpPr txBox="true"/>
          <p:nvPr/>
        </p:nvSpPr>
        <p:spPr>
          <a:xfrm rot="0">
            <a:off x="1028700" y="5419720"/>
            <a:ext cx="2872286" cy="473470"/>
          </a:xfrm>
          <a:prstGeom prst="rect">
            <a:avLst/>
          </a:prstGeom>
        </p:spPr>
        <p:txBody>
          <a:bodyPr anchor="t" rtlCol="false" tIns="0" lIns="0" bIns="0" rIns="0">
            <a:spAutoFit/>
          </a:bodyPr>
          <a:lstStyle/>
          <a:p>
            <a:pPr algn="l">
              <a:lnSpc>
                <a:spcPts val="3127"/>
              </a:lnSpc>
            </a:pPr>
            <a:r>
              <a:rPr lang="en-US" sz="2799">
                <a:solidFill>
                  <a:srgbClr val="C88C32"/>
                </a:solidFill>
                <a:latin typeface="Arimo Bold"/>
              </a:rPr>
              <a:t>LMS Username</a:t>
            </a:r>
          </a:p>
        </p:txBody>
      </p:sp>
      <p:sp>
        <p:nvSpPr>
          <p:cNvPr name="TextBox 7" id="7"/>
          <p:cNvSpPr txBox="true"/>
          <p:nvPr/>
        </p:nvSpPr>
        <p:spPr>
          <a:xfrm rot="0">
            <a:off x="4991273" y="5419720"/>
            <a:ext cx="1273322" cy="473470"/>
          </a:xfrm>
          <a:prstGeom prst="rect">
            <a:avLst/>
          </a:prstGeom>
        </p:spPr>
        <p:txBody>
          <a:bodyPr anchor="t" rtlCol="false" tIns="0" lIns="0" bIns="0" rIns="0">
            <a:spAutoFit/>
          </a:bodyPr>
          <a:lstStyle/>
          <a:p>
            <a:pPr algn="l">
              <a:lnSpc>
                <a:spcPts val="3127"/>
              </a:lnSpc>
            </a:pPr>
            <a:r>
              <a:rPr lang="en-US" sz="2799">
                <a:solidFill>
                  <a:srgbClr val="C88C32"/>
                </a:solidFill>
                <a:latin typeface="Arimo Bold"/>
              </a:rPr>
              <a:t>Name</a:t>
            </a:r>
          </a:p>
        </p:txBody>
      </p:sp>
      <p:sp>
        <p:nvSpPr>
          <p:cNvPr name="TextBox 8" id="8"/>
          <p:cNvSpPr txBox="true"/>
          <p:nvPr/>
        </p:nvSpPr>
        <p:spPr>
          <a:xfrm rot="0">
            <a:off x="8260354" y="5419720"/>
            <a:ext cx="1292770" cy="419989"/>
          </a:xfrm>
          <a:prstGeom prst="rect">
            <a:avLst/>
          </a:prstGeom>
        </p:spPr>
        <p:txBody>
          <a:bodyPr anchor="t" rtlCol="false" tIns="0" lIns="0" bIns="0" rIns="0">
            <a:spAutoFit/>
          </a:bodyPr>
          <a:lstStyle/>
          <a:p>
            <a:pPr algn="l">
              <a:lnSpc>
                <a:spcPts val="3127"/>
              </a:lnSpc>
            </a:pPr>
            <a:r>
              <a:rPr lang="en-US" sz="2799">
                <a:solidFill>
                  <a:srgbClr val="C88C32"/>
                </a:solidFill>
                <a:latin typeface="Arimo Bold"/>
              </a:rPr>
              <a:t>Batch</a:t>
            </a:r>
          </a:p>
        </p:txBody>
      </p:sp>
      <p:sp>
        <p:nvSpPr>
          <p:cNvPr name="TextBox 9" id="9"/>
          <p:cNvSpPr txBox="true"/>
          <p:nvPr/>
        </p:nvSpPr>
        <p:spPr>
          <a:xfrm rot="0">
            <a:off x="4694700" y="6208327"/>
            <a:ext cx="1890496" cy="3529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al"/>
              </a:rPr>
              <a:t>AKSHAYA G</a:t>
            </a:r>
          </a:p>
        </p:txBody>
      </p:sp>
      <p:sp>
        <p:nvSpPr>
          <p:cNvPr name="TextBox 10" id="10"/>
          <p:cNvSpPr txBox="true"/>
          <p:nvPr/>
        </p:nvSpPr>
        <p:spPr>
          <a:xfrm rot="0">
            <a:off x="4670671" y="6914497"/>
            <a:ext cx="1914525"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RAJASURIYA M</a:t>
            </a:r>
          </a:p>
        </p:txBody>
      </p:sp>
      <p:sp>
        <p:nvSpPr>
          <p:cNvPr name="TextBox 11" id="11"/>
          <p:cNvSpPr txBox="true"/>
          <p:nvPr/>
        </p:nvSpPr>
        <p:spPr>
          <a:xfrm rot="0">
            <a:off x="903126" y="-187306"/>
            <a:ext cx="9173113" cy="5197595"/>
          </a:xfrm>
          <a:prstGeom prst="rect">
            <a:avLst/>
          </a:prstGeom>
        </p:spPr>
        <p:txBody>
          <a:bodyPr anchor="t" rtlCol="false" tIns="0" lIns="0" bIns="0" rIns="0">
            <a:spAutoFit/>
          </a:bodyPr>
          <a:lstStyle/>
          <a:p>
            <a:pPr algn="just">
              <a:lnSpc>
                <a:spcPts val="2555"/>
              </a:lnSpc>
            </a:pPr>
          </a:p>
          <a:p>
            <a:pPr algn="just">
              <a:lnSpc>
                <a:spcPts val="3365"/>
              </a:lnSpc>
            </a:pPr>
          </a:p>
          <a:p>
            <a:pPr algn="just">
              <a:lnSpc>
                <a:spcPts val="2555"/>
              </a:lnSpc>
            </a:pPr>
          </a:p>
          <a:p>
            <a:pPr algn="just">
              <a:lnSpc>
                <a:spcPts val="2555"/>
              </a:lnSpc>
            </a:pPr>
          </a:p>
          <a:p>
            <a:pPr algn="just">
              <a:lnSpc>
                <a:spcPts val="3366"/>
              </a:lnSpc>
              <a:spcBef>
                <a:spcPct val="0"/>
              </a:spcBef>
            </a:pPr>
            <a:r>
              <a:rPr lang="en-US" sz="2644">
                <a:solidFill>
                  <a:srgbClr val="FFFFFF"/>
                </a:solidFill>
                <a:latin typeface="Arial"/>
              </a:rPr>
              <a:t>Our project introduces an innovative Grocery System, combining cutting-edge technology with industry best practices to enhance the grocery shopping experience. With a focus on operational efficiency, customer satisfaction, and inventory optimization, our system aims to modernize the grocery retail sector. By embracing the trends in online and offline shopping, we empower customers and store owners alike, creating a more sustainable and profitable grocery  ecosystem.</a:t>
            </a:r>
          </a:p>
        </p:txBody>
      </p:sp>
      <p:sp>
        <p:nvSpPr>
          <p:cNvPr name="TextBox 12" id="12"/>
          <p:cNvSpPr txBox="true"/>
          <p:nvPr/>
        </p:nvSpPr>
        <p:spPr>
          <a:xfrm rot="0">
            <a:off x="5001476" y="7688998"/>
            <a:ext cx="962025" cy="3529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al"/>
              </a:rPr>
              <a:t>ARUN 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3369"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74408" y="472362"/>
            <a:ext cx="2837574" cy="600687"/>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TASK - 1</a:t>
            </a:r>
          </a:p>
        </p:txBody>
      </p:sp>
      <p:sp>
        <p:nvSpPr>
          <p:cNvPr name="TextBox 5" id="5"/>
          <p:cNvSpPr txBox="true"/>
          <p:nvPr/>
        </p:nvSpPr>
        <p:spPr>
          <a:xfrm rot="0">
            <a:off x="1146598" y="1212190"/>
            <a:ext cx="6335840" cy="539369"/>
          </a:xfrm>
          <a:prstGeom prst="rect">
            <a:avLst/>
          </a:prstGeom>
        </p:spPr>
        <p:txBody>
          <a:bodyPr anchor="t" rtlCol="false" tIns="0" lIns="0" bIns="0" rIns="0">
            <a:spAutoFit/>
          </a:bodyPr>
          <a:lstStyle/>
          <a:p>
            <a:pPr algn="l">
              <a:lnSpc>
                <a:spcPts val="4168"/>
              </a:lnSpc>
            </a:pPr>
            <a:r>
              <a:rPr lang="en-US" sz="3200">
                <a:solidFill>
                  <a:srgbClr val="0B5394"/>
                </a:solidFill>
                <a:latin typeface="Arimo Bold"/>
              </a:rPr>
              <a:t>Merits </a:t>
            </a:r>
          </a:p>
        </p:txBody>
      </p:sp>
      <p:sp>
        <p:nvSpPr>
          <p:cNvPr name="TextBox 6" id="6"/>
          <p:cNvSpPr txBox="true"/>
          <p:nvPr/>
        </p:nvSpPr>
        <p:spPr>
          <a:xfrm rot="0">
            <a:off x="1074408" y="1269340"/>
            <a:ext cx="17213592" cy="3908809"/>
          </a:xfrm>
          <a:prstGeom prst="rect">
            <a:avLst/>
          </a:prstGeom>
        </p:spPr>
        <p:txBody>
          <a:bodyPr anchor="t" rtlCol="false" tIns="0" lIns="0" bIns="0" rIns="0">
            <a:spAutoFit/>
          </a:bodyPr>
          <a:lstStyle/>
          <a:p>
            <a:pPr>
              <a:lnSpc>
                <a:spcPts val="2554"/>
              </a:lnSpc>
            </a:pPr>
          </a:p>
          <a:p>
            <a:pPr>
              <a:lnSpc>
                <a:spcPts val="2554"/>
              </a:lnSpc>
            </a:pPr>
          </a:p>
          <a:p>
            <a:pPr>
              <a:lnSpc>
                <a:spcPts val="2554"/>
              </a:lnSpc>
            </a:pPr>
            <a:r>
              <a:rPr lang="en-US" sz="2280">
                <a:solidFill>
                  <a:srgbClr val="000000"/>
                </a:solidFill>
                <a:latin typeface="Arimo"/>
              </a:rPr>
              <a:t>1.  Grocery apps offer the convenience of shopping from home, saving customers time and effort.</a:t>
            </a:r>
          </a:p>
          <a:p>
            <a:pPr>
              <a:lnSpc>
                <a:spcPts val="2554"/>
              </a:lnSpc>
            </a:pPr>
          </a:p>
          <a:p>
            <a:pPr>
              <a:lnSpc>
                <a:spcPts val="2554"/>
              </a:lnSpc>
            </a:pPr>
            <a:r>
              <a:rPr lang="en-US" sz="2280">
                <a:solidFill>
                  <a:srgbClr val="000000"/>
                </a:solidFill>
                <a:latin typeface="Arimo"/>
              </a:rPr>
              <a:t>2. Users can access a broad range of products, including specialty items, enhancing their shopping experience.</a:t>
            </a:r>
          </a:p>
          <a:p>
            <a:pPr>
              <a:lnSpc>
                <a:spcPts val="2554"/>
              </a:lnSpc>
            </a:pPr>
          </a:p>
          <a:p>
            <a:pPr>
              <a:lnSpc>
                <a:spcPts val="2554"/>
              </a:lnSpc>
            </a:pPr>
            <a:r>
              <a:rPr lang="en-US" sz="2280">
                <a:solidFill>
                  <a:srgbClr val="000000"/>
                </a:solidFill>
                <a:latin typeface="Arimo"/>
              </a:rPr>
              <a:t>3. Apps can tailor recommendations and discounts to individual preferences, creating a personalized shopping experience.</a:t>
            </a:r>
          </a:p>
          <a:p>
            <a:pPr>
              <a:lnSpc>
                <a:spcPts val="2554"/>
              </a:lnSpc>
            </a:pPr>
          </a:p>
          <a:p>
            <a:pPr>
              <a:lnSpc>
                <a:spcPts val="2554"/>
              </a:lnSpc>
            </a:pPr>
            <a:r>
              <a:rPr lang="en-US" sz="2280">
                <a:solidFill>
                  <a:srgbClr val="000000"/>
                </a:solidFill>
                <a:latin typeface="Arimo"/>
              </a:rPr>
              <a:t>4. Grocery apps often provide various delivery choices, including same-day or scheduled deliveries, accommodating diverse customer needs.</a:t>
            </a:r>
          </a:p>
          <a:p>
            <a:pPr>
              <a:lnSpc>
                <a:spcPts val="2554"/>
              </a:lnSpc>
            </a:pPr>
          </a:p>
          <a:p>
            <a:pPr>
              <a:lnSpc>
                <a:spcPts val="2554"/>
              </a:lnSpc>
            </a:pPr>
            <a:r>
              <a:rPr lang="en-US" sz="2280">
                <a:solidFill>
                  <a:srgbClr val="000000"/>
                </a:solidFill>
                <a:latin typeface="Arimo"/>
              </a:rPr>
              <a:t>5. Retailers can gather valuable data on customer behavior, helping them make informed decisions and improve their services.</a:t>
            </a:r>
          </a:p>
        </p:txBody>
      </p:sp>
      <p:sp>
        <p:nvSpPr>
          <p:cNvPr name="TextBox 7" id="7"/>
          <p:cNvSpPr txBox="true"/>
          <p:nvPr/>
        </p:nvSpPr>
        <p:spPr>
          <a:xfrm rot="0">
            <a:off x="-1200904" y="5715003"/>
            <a:ext cx="8100641" cy="662917"/>
          </a:xfrm>
          <a:prstGeom prst="rect">
            <a:avLst/>
          </a:prstGeom>
        </p:spPr>
        <p:txBody>
          <a:bodyPr anchor="t" rtlCol="false" tIns="0" lIns="0" bIns="0" rIns="0">
            <a:spAutoFit/>
          </a:bodyPr>
          <a:lstStyle/>
          <a:p>
            <a:pPr algn="ctr">
              <a:lnSpc>
                <a:spcPts val="5459"/>
              </a:lnSpc>
            </a:pPr>
            <a:r>
              <a:rPr lang="en-US" sz="3900">
                <a:solidFill>
                  <a:srgbClr val="0B5394"/>
                </a:solidFill>
                <a:latin typeface="Canva Sans Bold"/>
              </a:rPr>
              <a:t>Project Goals</a:t>
            </a:r>
          </a:p>
        </p:txBody>
      </p:sp>
      <p:sp>
        <p:nvSpPr>
          <p:cNvPr name="TextBox 8" id="8"/>
          <p:cNvSpPr txBox="true"/>
          <p:nvPr/>
        </p:nvSpPr>
        <p:spPr>
          <a:xfrm rot="0">
            <a:off x="1146598" y="6549370"/>
            <a:ext cx="17141402" cy="1965267"/>
          </a:xfrm>
          <a:prstGeom prst="rect">
            <a:avLst/>
          </a:prstGeom>
        </p:spPr>
        <p:txBody>
          <a:bodyPr anchor="t" rtlCol="false" tIns="0" lIns="0" bIns="0" rIns="0">
            <a:spAutoFit/>
          </a:bodyPr>
          <a:lstStyle/>
          <a:p>
            <a:pPr>
              <a:lnSpc>
                <a:spcPts val="3124"/>
              </a:lnSpc>
            </a:pPr>
            <a:r>
              <a:rPr lang="en-US" sz="2499">
                <a:solidFill>
                  <a:srgbClr val="000000"/>
                </a:solidFill>
                <a:latin typeface="Arimo"/>
              </a:rPr>
              <a:t>Project goal for grocery application development involve creating a user-centric platform that prioritizes convenience and ease of use for online shopping. This platform should feature an efficient ordering system, providing customers with a streamlined process for selecting and purchasing items.  Reliable and timely delivery services must be established to build trust and meet customer expectations. </a:t>
            </a:r>
          </a:p>
          <a:p>
            <a:pPr>
              <a:lnSpc>
                <a:spcPts val="312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684"/>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74408" y="628937"/>
            <a:ext cx="5448331" cy="600710"/>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Step-Wise Description</a:t>
            </a:r>
          </a:p>
        </p:txBody>
      </p:sp>
      <p:sp>
        <p:nvSpPr>
          <p:cNvPr name="TextBox 5" id="5"/>
          <p:cNvSpPr txBox="true"/>
          <p:nvPr/>
        </p:nvSpPr>
        <p:spPr>
          <a:xfrm rot="0">
            <a:off x="1198170" y="6134198"/>
            <a:ext cx="5967077" cy="600710"/>
          </a:xfrm>
          <a:prstGeom prst="rect">
            <a:avLst/>
          </a:prstGeom>
        </p:spPr>
        <p:txBody>
          <a:bodyPr anchor="t" rtlCol="false" tIns="0" lIns="0" bIns="0" rIns="0">
            <a:spAutoFit/>
          </a:bodyPr>
          <a:lstStyle/>
          <a:p>
            <a:pPr algn="l">
              <a:lnSpc>
                <a:spcPts val="4689"/>
              </a:lnSpc>
            </a:pPr>
            <a:r>
              <a:rPr lang="en-US" sz="3600">
                <a:solidFill>
                  <a:srgbClr val="C88C32"/>
                </a:solidFill>
                <a:latin typeface="Arimo Bold"/>
              </a:rPr>
              <a:t>Summary of your task</a:t>
            </a:r>
          </a:p>
        </p:txBody>
      </p:sp>
      <p:sp>
        <p:nvSpPr>
          <p:cNvPr name="TextBox 6" id="6"/>
          <p:cNvSpPr txBox="true"/>
          <p:nvPr/>
        </p:nvSpPr>
        <p:spPr>
          <a:xfrm rot="0">
            <a:off x="1074408" y="1418906"/>
            <a:ext cx="12726739" cy="2584818"/>
          </a:xfrm>
          <a:prstGeom prst="rect">
            <a:avLst/>
          </a:prstGeom>
        </p:spPr>
        <p:txBody>
          <a:bodyPr anchor="t" rtlCol="false" tIns="0" lIns="0" bIns="0" rIns="0">
            <a:spAutoFit/>
          </a:bodyPr>
          <a:lstStyle/>
          <a:p>
            <a:pPr>
              <a:lnSpc>
                <a:spcPts val="3437"/>
              </a:lnSpc>
            </a:pPr>
          </a:p>
          <a:p>
            <a:pPr algn="just">
              <a:lnSpc>
                <a:spcPts val="3437"/>
              </a:lnSpc>
            </a:pPr>
            <a:r>
              <a:rPr lang="en-US" sz="2699">
                <a:solidFill>
                  <a:srgbClr val="000000"/>
                </a:solidFill>
                <a:latin typeface="Arimo"/>
              </a:rPr>
              <a:t>1. </a:t>
            </a:r>
            <a:r>
              <a:rPr lang="en-US" sz="2699">
                <a:solidFill>
                  <a:srgbClr val="000000"/>
                </a:solidFill>
                <a:latin typeface="Arimo Bold"/>
              </a:rPr>
              <a:t>Initiation :</a:t>
            </a:r>
            <a:r>
              <a:rPr lang="en-US" sz="2699">
                <a:solidFill>
                  <a:srgbClr val="000000"/>
                </a:solidFill>
                <a:latin typeface="Arimo"/>
              </a:rPr>
              <a:t> Define objectives, scope, and form a team.</a:t>
            </a:r>
          </a:p>
          <a:p>
            <a:pPr algn="just">
              <a:lnSpc>
                <a:spcPts val="3437"/>
              </a:lnSpc>
            </a:pPr>
            <a:r>
              <a:rPr lang="en-US" sz="2699">
                <a:solidFill>
                  <a:srgbClr val="000000"/>
                </a:solidFill>
                <a:latin typeface="Arimo"/>
              </a:rPr>
              <a:t>2. </a:t>
            </a:r>
            <a:r>
              <a:rPr lang="en-US" sz="2699">
                <a:solidFill>
                  <a:srgbClr val="000000"/>
                </a:solidFill>
                <a:latin typeface="Arimo Bold"/>
              </a:rPr>
              <a:t>Requirements :</a:t>
            </a:r>
            <a:r>
              <a:rPr lang="en-US" sz="2699">
                <a:solidFill>
                  <a:srgbClr val="000000"/>
                </a:solidFill>
                <a:latin typeface="Arimo"/>
              </a:rPr>
              <a:t> Gather input from customers and store owners.</a:t>
            </a:r>
          </a:p>
          <a:p>
            <a:pPr algn="just">
              <a:lnSpc>
                <a:spcPts val="3437"/>
              </a:lnSpc>
            </a:pPr>
            <a:r>
              <a:rPr lang="en-US" sz="2699">
                <a:solidFill>
                  <a:srgbClr val="000000"/>
                </a:solidFill>
                <a:latin typeface="Arimo"/>
              </a:rPr>
              <a:t>3.</a:t>
            </a:r>
            <a:r>
              <a:rPr lang="en-US" sz="2699">
                <a:solidFill>
                  <a:srgbClr val="000000"/>
                </a:solidFill>
                <a:latin typeface="Arimo Bold"/>
              </a:rPr>
              <a:t> Design &amp; Development </a:t>
            </a:r>
            <a:r>
              <a:rPr lang="en-US" sz="2699">
                <a:solidFill>
                  <a:srgbClr val="000000"/>
                </a:solidFill>
                <a:latin typeface="Arimo"/>
              </a:rPr>
              <a:t>: Create the system, develop features, and test.</a:t>
            </a:r>
          </a:p>
          <a:p>
            <a:pPr algn="just">
              <a:lnSpc>
                <a:spcPts val="3437"/>
              </a:lnSpc>
            </a:pPr>
            <a:r>
              <a:rPr lang="en-US" sz="2699">
                <a:solidFill>
                  <a:srgbClr val="000000"/>
                </a:solidFill>
                <a:latin typeface="Arimo"/>
              </a:rPr>
              <a:t>4. </a:t>
            </a:r>
            <a:r>
              <a:rPr lang="en-US" sz="2699">
                <a:solidFill>
                  <a:srgbClr val="000000"/>
                </a:solidFill>
                <a:latin typeface="Arimo Bold"/>
              </a:rPr>
              <a:t>Deployment &amp; Feedback : </a:t>
            </a:r>
            <a:r>
              <a:rPr lang="en-US" sz="2699">
                <a:solidFill>
                  <a:srgbClr val="000000"/>
                </a:solidFill>
                <a:latin typeface="Arimo"/>
              </a:rPr>
              <a:t>Roll out gradually, gather user input.</a:t>
            </a:r>
          </a:p>
          <a:p>
            <a:pPr algn="just">
              <a:lnSpc>
                <a:spcPts val="3437"/>
              </a:lnSpc>
              <a:spcBef>
                <a:spcPct val="0"/>
              </a:spcBef>
            </a:pPr>
            <a:r>
              <a:rPr lang="en-US" sz="2699">
                <a:solidFill>
                  <a:srgbClr val="000000"/>
                </a:solidFill>
                <a:latin typeface="Arimo"/>
              </a:rPr>
              <a:t>5. </a:t>
            </a:r>
            <a:r>
              <a:rPr lang="en-US" sz="2699">
                <a:solidFill>
                  <a:srgbClr val="000000"/>
                </a:solidFill>
                <a:latin typeface="Arimo Bold"/>
              </a:rPr>
              <a:t>Marketing, Maintenance &amp; Growth :</a:t>
            </a:r>
            <a:r>
              <a:rPr lang="en-US" sz="2699">
                <a:solidFill>
                  <a:srgbClr val="000000"/>
                </a:solidFill>
                <a:latin typeface="Arimo"/>
              </a:rPr>
              <a:t> Promote, maintain, and explore expansion.</a:t>
            </a:r>
          </a:p>
        </p:txBody>
      </p:sp>
      <p:sp>
        <p:nvSpPr>
          <p:cNvPr name="TextBox 7" id="7"/>
          <p:cNvSpPr txBox="true"/>
          <p:nvPr/>
        </p:nvSpPr>
        <p:spPr>
          <a:xfrm rot="0">
            <a:off x="1028700" y="6925408"/>
            <a:ext cx="17259300" cy="2156193"/>
          </a:xfrm>
          <a:prstGeom prst="rect">
            <a:avLst/>
          </a:prstGeom>
        </p:spPr>
        <p:txBody>
          <a:bodyPr anchor="t" rtlCol="false" tIns="0" lIns="0" bIns="0" rIns="0">
            <a:spAutoFit/>
          </a:bodyPr>
          <a:lstStyle/>
          <a:p>
            <a:pPr algn="just">
              <a:lnSpc>
                <a:spcPts val="3437"/>
              </a:lnSpc>
            </a:pPr>
            <a:r>
              <a:rPr lang="en-US" sz="2700">
                <a:solidFill>
                  <a:srgbClr val="000000"/>
                </a:solidFill>
                <a:latin typeface="Arimo"/>
              </a:rPr>
              <a:t>This project introduces an advanced Grocery System, optimizing the grocery shopping experience.</a:t>
            </a:r>
          </a:p>
          <a:p>
            <a:pPr algn="just">
              <a:lnSpc>
                <a:spcPts val="3437"/>
              </a:lnSpc>
            </a:pPr>
            <a:r>
              <a:rPr lang="en-US" sz="2700">
                <a:solidFill>
                  <a:srgbClr val="000000"/>
                </a:solidFill>
                <a:latin typeface="Arimo"/>
              </a:rPr>
              <a:t> It combines technology with industry expertise, emphasizing operational efficiency, customer satisfaction, </a:t>
            </a:r>
          </a:p>
          <a:p>
            <a:pPr algn="just">
              <a:lnSpc>
                <a:spcPts val="3437"/>
              </a:lnSpc>
            </a:pPr>
            <a:r>
              <a:rPr lang="en-US" sz="2700">
                <a:solidFill>
                  <a:srgbClr val="000000"/>
                </a:solidFill>
                <a:latin typeface="Arimo"/>
              </a:rPr>
              <a:t>and inventory management. The project covers key stages, from requirement gathering to design, development,</a:t>
            </a:r>
          </a:p>
          <a:p>
            <a:pPr algn="just">
              <a:lnSpc>
                <a:spcPts val="3437"/>
              </a:lnSpc>
              <a:spcBef>
                <a:spcPct val="0"/>
              </a:spcBef>
            </a:pPr>
            <a:r>
              <a:rPr lang="en-US" sz="2700">
                <a:solidFill>
                  <a:srgbClr val="000000"/>
                </a:solidFill>
                <a:latin typeface="Arimo"/>
              </a:rPr>
              <a:t> and deployment, followed by marketing and maintenance.Ultimately, it aims to revolutionize grocery shopping, benefitting both customers and store owners while accommodating industry changes.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1326" y="-464551"/>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562426" y="91517"/>
            <a:ext cx="7548676" cy="794477"/>
          </a:xfrm>
          <a:prstGeom prst="rect">
            <a:avLst/>
          </a:prstGeom>
        </p:spPr>
        <p:txBody>
          <a:bodyPr anchor="t" rtlCol="false" tIns="0" lIns="0" bIns="0" rIns="0">
            <a:spAutoFit/>
          </a:bodyPr>
          <a:lstStyle/>
          <a:p>
            <a:pPr algn="l">
              <a:lnSpc>
                <a:spcPts val="6253"/>
              </a:lnSpc>
            </a:pPr>
            <a:r>
              <a:rPr lang="en-US" sz="4800">
                <a:solidFill>
                  <a:srgbClr val="C88C32"/>
                </a:solidFill>
                <a:latin typeface="Arimo Bold"/>
              </a:rPr>
              <a:t>Assessment Parameter</a:t>
            </a:r>
          </a:p>
        </p:txBody>
      </p:sp>
      <p:sp>
        <p:nvSpPr>
          <p:cNvPr name="TextBox 5" id="5"/>
          <p:cNvSpPr txBox="true"/>
          <p:nvPr/>
        </p:nvSpPr>
        <p:spPr>
          <a:xfrm rot="0">
            <a:off x="1676946" y="1904746"/>
            <a:ext cx="3562086" cy="619332"/>
          </a:xfrm>
          <a:prstGeom prst="rect">
            <a:avLst/>
          </a:prstGeom>
        </p:spPr>
        <p:txBody>
          <a:bodyPr anchor="t" rtlCol="false" tIns="0" lIns="0" bIns="0" rIns="0">
            <a:spAutoFit/>
          </a:bodyPr>
          <a:lstStyle/>
          <a:p>
            <a:pPr algn="l">
              <a:lnSpc>
                <a:spcPts val="2545"/>
              </a:lnSpc>
            </a:pPr>
            <a:r>
              <a:rPr lang="en-US" sz="2000">
                <a:solidFill>
                  <a:srgbClr val="000000"/>
                </a:solidFill>
                <a:latin typeface="Arimo"/>
              </a:rPr>
              <a:t>Gather requirements for the</a:t>
            </a:r>
          </a:p>
          <a:p>
            <a:pPr algn="l">
              <a:lnSpc>
                <a:spcPts val="2400"/>
              </a:lnSpc>
            </a:pPr>
            <a:r>
              <a:rPr lang="en-US" sz="2000">
                <a:solidFill>
                  <a:srgbClr val="000000"/>
                </a:solidFill>
                <a:latin typeface="Arimo"/>
              </a:rPr>
              <a:t>project</a:t>
            </a:r>
          </a:p>
        </p:txBody>
      </p:sp>
      <p:sp>
        <p:nvSpPr>
          <p:cNvPr name="TextBox 6" id="6"/>
          <p:cNvSpPr txBox="true"/>
          <p:nvPr/>
        </p:nvSpPr>
        <p:spPr>
          <a:xfrm rot="0">
            <a:off x="13413880" y="1904746"/>
            <a:ext cx="3066440" cy="619332"/>
          </a:xfrm>
          <a:prstGeom prst="rect">
            <a:avLst/>
          </a:prstGeom>
        </p:spPr>
        <p:txBody>
          <a:bodyPr anchor="t" rtlCol="false" tIns="0" lIns="0" bIns="0" rIns="0">
            <a:spAutoFit/>
          </a:bodyPr>
          <a:lstStyle/>
          <a:p>
            <a:pPr algn="l">
              <a:lnSpc>
                <a:spcPts val="2545"/>
              </a:lnSpc>
            </a:pPr>
            <a:r>
              <a:rPr lang="en-US" sz="2000">
                <a:solidFill>
                  <a:srgbClr val="000000"/>
                </a:solidFill>
                <a:latin typeface="Arimo"/>
              </a:rPr>
              <a:t>add Readme.md file with </a:t>
            </a:r>
          </a:p>
          <a:p>
            <a:pPr algn="l">
              <a:lnSpc>
                <a:spcPts val="2400"/>
              </a:lnSpc>
            </a:pPr>
            <a:r>
              <a:rPr lang="en-US" sz="2000">
                <a:solidFill>
                  <a:srgbClr val="000000"/>
                </a:solidFill>
                <a:latin typeface="Arimo"/>
              </a:rPr>
              <a:t>description of the project</a:t>
            </a:r>
          </a:p>
        </p:txBody>
      </p:sp>
      <p:sp>
        <p:nvSpPr>
          <p:cNvPr name="TextBox 7" id="7"/>
          <p:cNvSpPr txBox="true"/>
          <p:nvPr/>
        </p:nvSpPr>
        <p:spPr>
          <a:xfrm rot="0">
            <a:off x="1676946" y="4359758"/>
            <a:ext cx="3193878" cy="619332"/>
          </a:xfrm>
          <a:prstGeom prst="rect">
            <a:avLst/>
          </a:prstGeom>
        </p:spPr>
        <p:txBody>
          <a:bodyPr anchor="t" rtlCol="false" tIns="0" lIns="0" bIns="0" rIns="0">
            <a:spAutoFit/>
          </a:bodyPr>
          <a:lstStyle/>
          <a:p>
            <a:pPr algn="l">
              <a:lnSpc>
                <a:spcPts val="2545"/>
              </a:lnSpc>
            </a:pPr>
            <a:r>
              <a:rPr lang="en-US" sz="2000">
                <a:solidFill>
                  <a:srgbClr val="000000"/>
                </a:solidFill>
                <a:latin typeface="Arimo"/>
              </a:rPr>
              <a:t>Prepare database design</a:t>
            </a:r>
          </a:p>
          <a:p>
            <a:pPr algn="l">
              <a:lnSpc>
                <a:spcPts val="2400"/>
              </a:lnSpc>
            </a:pPr>
            <a:r>
              <a:rPr lang="en-US" sz="2000">
                <a:solidFill>
                  <a:srgbClr val="000000"/>
                </a:solidFill>
                <a:latin typeface="Arimo"/>
              </a:rPr>
              <a:t>schemas</a:t>
            </a:r>
          </a:p>
        </p:txBody>
      </p:sp>
      <p:sp>
        <p:nvSpPr>
          <p:cNvPr name="TextBox 8" id="8"/>
          <p:cNvSpPr txBox="true"/>
          <p:nvPr/>
        </p:nvSpPr>
        <p:spPr>
          <a:xfrm rot="0">
            <a:off x="13757154" y="4359758"/>
            <a:ext cx="3306826" cy="619332"/>
          </a:xfrm>
          <a:prstGeom prst="rect">
            <a:avLst/>
          </a:prstGeom>
        </p:spPr>
        <p:txBody>
          <a:bodyPr anchor="t" rtlCol="false" tIns="0" lIns="0" bIns="0" rIns="0">
            <a:spAutoFit/>
          </a:bodyPr>
          <a:lstStyle/>
          <a:p>
            <a:pPr algn="l">
              <a:lnSpc>
                <a:spcPts val="2545"/>
              </a:lnSpc>
            </a:pPr>
            <a:r>
              <a:rPr lang="en-US" sz="2000">
                <a:solidFill>
                  <a:srgbClr val="000000"/>
                </a:solidFill>
                <a:latin typeface="Arimo"/>
              </a:rPr>
              <a:t>Commit all changes with"first</a:t>
            </a:r>
          </a:p>
          <a:p>
            <a:pPr algn="l">
              <a:lnSpc>
                <a:spcPts val="2400"/>
              </a:lnSpc>
            </a:pPr>
            <a:r>
              <a:rPr lang="en-US" sz="2000">
                <a:solidFill>
                  <a:srgbClr val="000000"/>
                </a:solidFill>
                <a:latin typeface="Arimo"/>
              </a:rPr>
              <a:t>commit"</a:t>
            </a:r>
          </a:p>
        </p:txBody>
      </p:sp>
      <p:sp>
        <p:nvSpPr>
          <p:cNvPr name="TextBox 9" id="9"/>
          <p:cNvSpPr txBox="true"/>
          <p:nvPr/>
        </p:nvSpPr>
        <p:spPr>
          <a:xfrm rot="0">
            <a:off x="8111102" y="4481330"/>
            <a:ext cx="2396032" cy="729080"/>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Check-List</a:t>
            </a:r>
          </a:p>
        </p:txBody>
      </p:sp>
      <p:sp>
        <p:nvSpPr>
          <p:cNvPr name="TextBox 10" id="10"/>
          <p:cNvSpPr txBox="true"/>
          <p:nvPr/>
        </p:nvSpPr>
        <p:spPr>
          <a:xfrm rot="0">
            <a:off x="2173868" y="6880230"/>
            <a:ext cx="3030708" cy="619332"/>
          </a:xfrm>
          <a:prstGeom prst="rect">
            <a:avLst/>
          </a:prstGeom>
        </p:spPr>
        <p:txBody>
          <a:bodyPr anchor="t" rtlCol="false" tIns="0" lIns="0" bIns="0" rIns="0">
            <a:spAutoFit/>
          </a:bodyPr>
          <a:lstStyle/>
          <a:p>
            <a:pPr algn="l">
              <a:lnSpc>
                <a:spcPts val="2545"/>
              </a:lnSpc>
            </a:pPr>
            <a:r>
              <a:rPr lang="en-US" sz="2000">
                <a:solidFill>
                  <a:srgbClr val="000000"/>
                </a:solidFill>
                <a:latin typeface="Arimo"/>
              </a:rPr>
              <a:t>Get your initial project </a:t>
            </a:r>
          </a:p>
          <a:p>
            <a:pPr algn="l">
              <a:lnSpc>
                <a:spcPts val="2400"/>
              </a:lnSpc>
            </a:pPr>
            <a:r>
              <a:rPr lang="en-US" sz="2000">
                <a:solidFill>
                  <a:srgbClr val="000000"/>
                </a:solidFill>
                <a:latin typeface="Arimo"/>
              </a:rPr>
              <a:t>Structure ready</a:t>
            </a:r>
          </a:p>
        </p:txBody>
      </p:sp>
      <p:sp>
        <p:nvSpPr>
          <p:cNvPr name="TextBox 11" id="11"/>
          <p:cNvSpPr txBox="true"/>
          <p:nvPr/>
        </p:nvSpPr>
        <p:spPr>
          <a:xfrm rot="0">
            <a:off x="13173269" y="6880230"/>
            <a:ext cx="3517110" cy="653988"/>
          </a:xfrm>
          <a:prstGeom prst="rect">
            <a:avLst/>
          </a:prstGeom>
        </p:spPr>
        <p:txBody>
          <a:bodyPr anchor="t" rtlCol="false" tIns="0" lIns="0" bIns="0" rIns="0">
            <a:spAutoFit/>
          </a:bodyPr>
          <a:lstStyle/>
          <a:p>
            <a:pPr algn="l">
              <a:lnSpc>
                <a:spcPts val="2692"/>
              </a:lnSpc>
            </a:pPr>
            <a:r>
              <a:rPr lang="en-US" sz="2115">
                <a:solidFill>
                  <a:srgbClr val="000000"/>
                </a:solidFill>
                <a:latin typeface="Arimo"/>
              </a:rPr>
              <a:t>create a repository on github</a:t>
            </a:r>
          </a:p>
          <a:p>
            <a:pPr algn="l">
              <a:lnSpc>
                <a:spcPts val="2538"/>
              </a:lnSpc>
            </a:pPr>
            <a:r>
              <a:rPr lang="en-US" sz="2115">
                <a:solidFill>
                  <a:srgbClr val="000000"/>
                </a:solidFill>
                <a:latin typeface="Arimo"/>
              </a:rPr>
              <a:t>realted to project</a:t>
            </a:r>
          </a:p>
        </p:txBody>
      </p:sp>
      <p:sp>
        <p:nvSpPr>
          <p:cNvPr name="TextBox 12" id="12"/>
          <p:cNvSpPr txBox="true"/>
          <p:nvPr/>
        </p:nvSpPr>
        <p:spPr>
          <a:xfrm rot="0">
            <a:off x="4527045" y="8556179"/>
            <a:ext cx="2503170" cy="314798"/>
          </a:xfrm>
          <a:prstGeom prst="rect">
            <a:avLst/>
          </a:prstGeom>
        </p:spPr>
        <p:txBody>
          <a:bodyPr anchor="t" rtlCol="false" tIns="0" lIns="0" bIns="0" rIns="0">
            <a:spAutoFit/>
          </a:bodyPr>
          <a:lstStyle/>
          <a:p>
            <a:pPr algn="l">
              <a:lnSpc>
                <a:spcPts val="2545"/>
              </a:lnSpc>
            </a:pPr>
            <a:r>
              <a:rPr lang="en-US" sz="2000">
                <a:solidFill>
                  <a:srgbClr val="000000"/>
                </a:solidFill>
                <a:latin typeface="Arimo"/>
              </a:rPr>
              <a:t>Initiate a git repository</a:t>
            </a:r>
          </a:p>
        </p:txBody>
      </p:sp>
      <p:sp>
        <p:nvSpPr>
          <p:cNvPr name="TextBox 13" id="13"/>
          <p:cNvSpPr txBox="true"/>
          <p:nvPr/>
        </p:nvSpPr>
        <p:spPr>
          <a:xfrm rot="0">
            <a:off x="11352730" y="8652030"/>
            <a:ext cx="3464880" cy="314798"/>
          </a:xfrm>
          <a:prstGeom prst="rect">
            <a:avLst/>
          </a:prstGeom>
        </p:spPr>
        <p:txBody>
          <a:bodyPr anchor="t" rtlCol="false" tIns="0" lIns="0" bIns="0" rIns="0">
            <a:spAutoFit/>
          </a:bodyPr>
          <a:lstStyle/>
          <a:p>
            <a:pPr algn="l">
              <a:lnSpc>
                <a:spcPts val="2545"/>
              </a:lnSpc>
            </a:pPr>
            <a:r>
              <a:rPr lang="en-US" sz="2000">
                <a:solidFill>
                  <a:srgbClr val="000000"/>
                </a:solidFill>
                <a:latin typeface="Arimo"/>
              </a:rPr>
              <a:t>Push your changes to github</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7258890" y="1769762"/>
            <a:ext cx="4367020" cy="632460"/>
          </a:xfrm>
          <a:prstGeom prst="rect">
            <a:avLst/>
          </a:prstGeom>
        </p:spPr>
        <p:txBody>
          <a:bodyPr anchor="t" rtlCol="false" tIns="0" lIns="0" bIns="0" rIns="0">
            <a:spAutoFit/>
          </a:bodyPr>
          <a:lstStyle/>
          <a:p>
            <a:pPr algn="l">
              <a:lnSpc>
                <a:spcPts val="4230"/>
              </a:lnSpc>
            </a:pPr>
            <a:r>
              <a:rPr lang="en-US" sz="3600">
                <a:solidFill>
                  <a:srgbClr val="FFFFFF"/>
                </a:solidFill>
                <a:latin typeface="Arimo Bold"/>
              </a:rPr>
              <a:t>Submission Github</a:t>
            </a:r>
          </a:p>
        </p:txBody>
      </p:sp>
      <p:sp>
        <p:nvSpPr>
          <p:cNvPr name="TextBox 5" id="5"/>
          <p:cNvSpPr txBox="true"/>
          <p:nvPr/>
        </p:nvSpPr>
        <p:spPr>
          <a:xfrm rot="0">
            <a:off x="8546916" y="4532319"/>
            <a:ext cx="5054548" cy="503555"/>
          </a:xfrm>
          <a:prstGeom prst="rect">
            <a:avLst/>
          </a:prstGeom>
        </p:spPr>
        <p:txBody>
          <a:bodyPr anchor="t" rtlCol="false" tIns="0" lIns="0" bIns="0" rIns="0">
            <a:spAutoFit/>
          </a:bodyPr>
          <a:lstStyle/>
          <a:p>
            <a:pPr algn="l">
              <a:lnSpc>
                <a:spcPts val="3290"/>
              </a:lnSpc>
            </a:pPr>
            <a:r>
              <a:rPr lang="en-US" sz="2799">
                <a:solidFill>
                  <a:srgbClr val="BD8738"/>
                </a:solidFill>
                <a:latin typeface="Arimo Bold"/>
              </a:rPr>
              <a:t>Insert Your Github Link Here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DAFzFooyBH0</dc:identifier>
  <dcterms:modified xsi:type="dcterms:W3CDTF">2011-08-01T06:04:30Z</dcterms:modified>
  <cp:revision>1</cp:revision>
  <dc:title>Grey minimalist business project presentation </dc:title>
</cp:coreProperties>
</file>