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Arial" panose="020B0604020202020204" pitchFamily="34" charset="0"/>
      <p:regular r:id="rId9"/>
    </p:embeddedFont>
    <p:embeddedFont>
      <p:font typeface="Arimo" panose="020B0604020202020204" charset="0"/>
      <p:regular r:id="rId10"/>
    </p:embeddedFont>
    <p:embeddedFont>
      <p:font typeface="Arimo Bold" panose="020B0604020202020204" charset="0"/>
      <p:regular r:id="rId11"/>
    </p:embeddedFont>
    <p:embeddedFont>
      <p:font typeface="Calibri" panose="020F0502020204030204" pitchFamily="34" charset="0"/>
      <p:regular r:id="rId12"/>
      <p:bold r:id="rId13"/>
      <p:italic r:id="rId14"/>
      <p:boldItalic r:id="rId15"/>
    </p:embeddedFont>
    <p:embeddedFont>
      <p:font typeface="Canva Sans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564442" y="4969001"/>
            <a:ext cx="7648750" cy="2882519"/>
          </a:xfrm>
          <a:prstGeom prst="rect">
            <a:avLst/>
          </a:prstGeom>
        </p:spPr>
        <p:txBody>
          <a:bodyPr lIns="0" tIns="0" rIns="0" bIns="0" rtlCol="0" anchor="t">
            <a:spAutoFit/>
          </a:bodyPr>
          <a:lstStyle/>
          <a:p>
            <a:pPr algn="l">
              <a:lnSpc>
                <a:spcPts val="5638"/>
              </a:lnSpc>
            </a:pPr>
            <a:r>
              <a:rPr lang="en-US" sz="4800">
                <a:solidFill>
                  <a:srgbClr val="223669"/>
                </a:solidFill>
                <a:latin typeface="Arimo Bold"/>
              </a:rPr>
              <a:t>“Application For Grocery Delivery”</a:t>
            </a:r>
          </a:p>
          <a:p>
            <a:pPr algn="l">
              <a:lnSpc>
                <a:spcPts val="5635"/>
              </a:lnSpc>
            </a:pPr>
            <a:endParaRPr lang="en-US" sz="4800">
              <a:solidFill>
                <a:srgbClr val="223669"/>
              </a:solidFill>
              <a:latin typeface="Arimo Bold"/>
            </a:endParaRPr>
          </a:p>
          <a:p>
            <a:pPr algn="l">
              <a:lnSpc>
                <a:spcPts val="5638"/>
              </a:lnSpc>
            </a:pPr>
            <a:r>
              <a:rPr lang="en-US" sz="4800">
                <a:solidFill>
                  <a:srgbClr val="223669"/>
                </a:solidFill>
                <a:latin typeface="Arimo Bold"/>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3669"/>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3219396983"/>
              </p:ext>
            </p:extLst>
          </p:nvPr>
        </p:nvGraphicFramePr>
        <p:xfrm>
          <a:off x="903126" y="5143500"/>
          <a:ext cx="9836839" cy="3352800"/>
        </p:xfrm>
        <a:graphic>
          <a:graphicData uri="http://schemas.openxmlformats.org/drawingml/2006/table">
            <a:tbl>
              <a:tblPr/>
              <a:tblGrid>
                <a:gridCol w="3278946">
                  <a:extLst>
                    <a:ext uri="{9D8B030D-6E8A-4147-A177-3AD203B41FA5}">
                      <a16:colId xmlns:a16="http://schemas.microsoft.com/office/drawing/2014/main" val="20000"/>
                    </a:ext>
                  </a:extLst>
                </a:gridCol>
                <a:gridCol w="3690547">
                  <a:extLst>
                    <a:ext uri="{9D8B030D-6E8A-4147-A177-3AD203B41FA5}">
                      <a16:colId xmlns:a16="http://schemas.microsoft.com/office/drawing/2014/main" val="20001"/>
                    </a:ext>
                  </a:extLst>
                </a:gridCol>
                <a:gridCol w="2867346">
                  <a:extLst>
                    <a:ext uri="{9D8B030D-6E8A-4147-A177-3AD203B41FA5}">
                      <a16:colId xmlns:a16="http://schemas.microsoft.com/office/drawing/2014/main" val="20002"/>
                    </a:ext>
                  </a:extLst>
                </a:gridCol>
              </a:tblGrid>
              <a:tr h="838200">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838200">
                <a:tc>
                  <a:txBody>
                    <a:bodyPr/>
                    <a:lstStyle/>
                    <a:p>
                      <a:pPr algn="ctr">
                        <a:lnSpc>
                          <a:spcPts val="2800"/>
                        </a:lnSpc>
                        <a:defRPr/>
                      </a:pP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Freeform 3"/>
          <p:cNvSpPr/>
          <p:nvPr/>
        </p:nvSpPr>
        <p:spPr>
          <a:xfrm>
            <a:off x="11530540" y="1758699"/>
            <a:ext cx="6282724" cy="6282724"/>
          </a:xfrm>
          <a:custGeom>
            <a:avLst/>
            <a:gdLst/>
            <a:ahLst/>
            <a:cxnLst/>
            <a:rect l="l" t="t" r="r" b="b"/>
            <a:pathLst>
              <a:path w="6282724" h="6282724">
                <a:moveTo>
                  <a:pt x="0" y="0"/>
                </a:moveTo>
                <a:lnTo>
                  <a:pt x="6282725" y="0"/>
                </a:lnTo>
                <a:lnTo>
                  <a:pt x="6282725" y="6282724"/>
                </a:lnTo>
                <a:lnTo>
                  <a:pt x="0" y="6282724"/>
                </a:lnTo>
                <a:lnTo>
                  <a:pt x="0" y="0"/>
                </a:lnTo>
                <a:close/>
              </a:path>
            </a:pathLst>
          </a:custGeom>
          <a:blipFill>
            <a:blip r:embed="rId2"/>
            <a:stretch>
              <a:fillRect/>
            </a:stretch>
          </a:blipFill>
        </p:spPr>
      </p:sp>
      <p:sp>
        <p:nvSpPr>
          <p:cNvPr id="4" name="TextBox 4"/>
          <p:cNvSpPr txBox="1"/>
          <p:nvPr/>
        </p:nvSpPr>
        <p:spPr>
          <a:xfrm>
            <a:off x="860096" y="412877"/>
            <a:ext cx="7572656" cy="615823"/>
          </a:xfrm>
          <a:prstGeom prst="rect">
            <a:avLst/>
          </a:prstGeom>
        </p:spPr>
        <p:txBody>
          <a:bodyPr lIns="0" tIns="0" rIns="0" bIns="0" rtlCol="0" anchor="t">
            <a:spAutoFit/>
          </a:bodyPr>
          <a:lstStyle/>
          <a:p>
            <a:pPr algn="l">
              <a:lnSpc>
                <a:spcPts val="4766"/>
              </a:lnSpc>
            </a:pPr>
            <a:r>
              <a:rPr lang="en-US" sz="3700" spc="-20">
                <a:solidFill>
                  <a:srgbClr val="C88C32"/>
                </a:solidFill>
                <a:latin typeface="Arimo Bold"/>
              </a:rPr>
              <a:t>Application For Grocery Delivery</a:t>
            </a:r>
          </a:p>
        </p:txBody>
      </p:sp>
      <p:sp>
        <p:nvSpPr>
          <p:cNvPr id="5" name="TextBox 5"/>
          <p:cNvSpPr txBox="1"/>
          <p:nvPr/>
        </p:nvSpPr>
        <p:spPr>
          <a:xfrm>
            <a:off x="472270" y="2709128"/>
            <a:ext cx="430856" cy="454420"/>
          </a:xfrm>
          <a:prstGeom prst="rect">
            <a:avLst/>
          </a:prstGeom>
        </p:spPr>
        <p:txBody>
          <a:bodyPr lIns="0" tIns="0" rIns="0" bIns="0" rtlCol="0" anchor="t">
            <a:spAutoFit/>
          </a:bodyPr>
          <a:lstStyle/>
          <a:p>
            <a:pPr algn="l">
              <a:lnSpc>
                <a:spcPts val="3127"/>
              </a:lnSpc>
            </a:pPr>
            <a:r>
              <a:rPr lang="en-US" sz="2799" spc="26">
                <a:solidFill>
                  <a:srgbClr val="FFFFFF"/>
                </a:solidFill>
                <a:ea typeface="TT Rounds Condensed"/>
              </a:rPr>
              <a:t>▪</a:t>
            </a:r>
          </a:p>
        </p:txBody>
      </p:sp>
      <p:sp>
        <p:nvSpPr>
          <p:cNvPr id="6" name="TextBox 6"/>
          <p:cNvSpPr txBox="1"/>
          <p:nvPr/>
        </p:nvSpPr>
        <p:spPr>
          <a:xfrm>
            <a:off x="1028700" y="5419720"/>
            <a:ext cx="2872286" cy="473470"/>
          </a:xfrm>
          <a:prstGeom prst="rect">
            <a:avLst/>
          </a:prstGeom>
        </p:spPr>
        <p:txBody>
          <a:bodyPr lIns="0" tIns="0" rIns="0" bIns="0" rtlCol="0" anchor="t">
            <a:spAutoFit/>
          </a:bodyPr>
          <a:lstStyle/>
          <a:p>
            <a:pPr algn="l">
              <a:lnSpc>
                <a:spcPts val="3127"/>
              </a:lnSpc>
            </a:pPr>
            <a:r>
              <a:rPr lang="en-US" sz="2799">
                <a:solidFill>
                  <a:srgbClr val="C88C32"/>
                </a:solidFill>
                <a:latin typeface="Arimo Bold"/>
              </a:rPr>
              <a:t>LMS Username</a:t>
            </a:r>
          </a:p>
        </p:txBody>
      </p:sp>
      <p:sp>
        <p:nvSpPr>
          <p:cNvPr id="7" name="TextBox 7"/>
          <p:cNvSpPr txBox="1"/>
          <p:nvPr/>
        </p:nvSpPr>
        <p:spPr>
          <a:xfrm>
            <a:off x="4991273" y="5419720"/>
            <a:ext cx="1273322" cy="473470"/>
          </a:xfrm>
          <a:prstGeom prst="rect">
            <a:avLst/>
          </a:prstGeom>
        </p:spPr>
        <p:txBody>
          <a:bodyPr lIns="0" tIns="0" rIns="0" bIns="0" rtlCol="0" anchor="t">
            <a:spAutoFit/>
          </a:bodyPr>
          <a:lstStyle/>
          <a:p>
            <a:pPr algn="l">
              <a:lnSpc>
                <a:spcPts val="3127"/>
              </a:lnSpc>
            </a:pPr>
            <a:r>
              <a:rPr lang="en-US" sz="2799">
                <a:solidFill>
                  <a:srgbClr val="C88C32"/>
                </a:solidFill>
                <a:latin typeface="Arimo Bold"/>
              </a:rPr>
              <a:t>Name</a:t>
            </a:r>
          </a:p>
        </p:txBody>
      </p:sp>
      <p:sp>
        <p:nvSpPr>
          <p:cNvPr id="8" name="TextBox 8"/>
          <p:cNvSpPr txBox="1"/>
          <p:nvPr/>
        </p:nvSpPr>
        <p:spPr>
          <a:xfrm>
            <a:off x="8260354" y="5419720"/>
            <a:ext cx="1292770" cy="419989"/>
          </a:xfrm>
          <a:prstGeom prst="rect">
            <a:avLst/>
          </a:prstGeom>
        </p:spPr>
        <p:txBody>
          <a:bodyPr lIns="0" tIns="0" rIns="0" bIns="0" rtlCol="0" anchor="t">
            <a:spAutoFit/>
          </a:bodyPr>
          <a:lstStyle/>
          <a:p>
            <a:pPr algn="l">
              <a:lnSpc>
                <a:spcPts val="3127"/>
              </a:lnSpc>
            </a:pPr>
            <a:r>
              <a:rPr lang="en-US" sz="2799">
                <a:solidFill>
                  <a:srgbClr val="C88C32"/>
                </a:solidFill>
                <a:latin typeface="Arimo Bold"/>
              </a:rPr>
              <a:t>Batch</a:t>
            </a:r>
          </a:p>
        </p:txBody>
      </p:sp>
      <p:sp>
        <p:nvSpPr>
          <p:cNvPr id="9" name="TextBox 9"/>
          <p:cNvSpPr txBox="1"/>
          <p:nvPr/>
        </p:nvSpPr>
        <p:spPr>
          <a:xfrm>
            <a:off x="4694700" y="6208327"/>
            <a:ext cx="1890496" cy="352933"/>
          </a:xfrm>
          <a:prstGeom prst="rect">
            <a:avLst/>
          </a:prstGeom>
        </p:spPr>
        <p:txBody>
          <a:bodyPr lIns="0" tIns="0" rIns="0" bIns="0" rtlCol="0" anchor="t">
            <a:spAutoFit/>
          </a:bodyPr>
          <a:lstStyle/>
          <a:p>
            <a:pPr algn="ctr">
              <a:lnSpc>
                <a:spcPts val="2546"/>
              </a:lnSpc>
              <a:spcBef>
                <a:spcPct val="0"/>
              </a:spcBef>
            </a:pPr>
            <a:r>
              <a:rPr lang="en-US" sz="2000">
                <a:solidFill>
                  <a:srgbClr val="FFFFFF"/>
                </a:solidFill>
                <a:latin typeface="Arial"/>
              </a:rPr>
              <a:t>AKSHAYA G</a:t>
            </a:r>
          </a:p>
        </p:txBody>
      </p:sp>
      <p:sp>
        <p:nvSpPr>
          <p:cNvPr id="10" name="TextBox 10"/>
          <p:cNvSpPr txBox="1"/>
          <p:nvPr/>
        </p:nvSpPr>
        <p:spPr>
          <a:xfrm>
            <a:off x="4864282" y="7123136"/>
            <a:ext cx="1914525" cy="314833"/>
          </a:xfrm>
          <a:prstGeom prst="rect">
            <a:avLst/>
          </a:prstGeom>
        </p:spPr>
        <p:txBody>
          <a:bodyPr lIns="0" tIns="0" rIns="0" bIns="0" rtlCol="0" anchor="t">
            <a:spAutoFit/>
          </a:bodyPr>
          <a:lstStyle/>
          <a:p>
            <a:pPr algn="ctr">
              <a:lnSpc>
                <a:spcPts val="2546"/>
              </a:lnSpc>
              <a:spcBef>
                <a:spcPct val="0"/>
              </a:spcBef>
            </a:pPr>
            <a:r>
              <a:rPr lang="en-US" sz="2000" dirty="0">
                <a:solidFill>
                  <a:srgbClr val="FFFFFF"/>
                </a:solidFill>
                <a:latin typeface="Arimo"/>
              </a:rPr>
              <a:t>RAJASURIYA M</a:t>
            </a:r>
          </a:p>
        </p:txBody>
      </p:sp>
      <p:sp>
        <p:nvSpPr>
          <p:cNvPr id="11" name="TextBox 11"/>
          <p:cNvSpPr txBox="1"/>
          <p:nvPr/>
        </p:nvSpPr>
        <p:spPr>
          <a:xfrm>
            <a:off x="903126" y="-187306"/>
            <a:ext cx="9173113" cy="5197595"/>
          </a:xfrm>
          <a:prstGeom prst="rect">
            <a:avLst/>
          </a:prstGeom>
        </p:spPr>
        <p:txBody>
          <a:bodyPr lIns="0" tIns="0" rIns="0" bIns="0" rtlCol="0" anchor="t">
            <a:spAutoFit/>
          </a:bodyPr>
          <a:lstStyle/>
          <a:p>
            <a:pPr algn="just">
              <a:lnSpc>
                <a:spcPts val="2555"/>
              </a:lnSpc>
            </a:pPr>
            <a:endParaRPr/>
          </a:p>
          <a:p>
            <a:pPr algn="just">
              <a:lnSpc>
                <a:spcPts val="3365"/>
              </a:lnSpc>
            </a:pPr>
            <a:endParaRPr/>
          </a:p>
          <a:p>
            <a:pPr algn="just">
              <a:lnSpc>
                <a:spcPts val="2555"/>
              </a:lnSpc>
            </a:pPr>
            <a:endParaRPr/>
          </a:p>
          <a:p>
            <a:pPr algn="just">
              <a:lnSpc>
                <a:spcPts val="2555"/>
              </a:lnSpc>
            </a:pPr>
            <a:endParaRPr/>
          </a:p>
          <a:p>
            <a:pPr algn="just">
              <a:lnSpc>
                <a:spcPts val="3366"/>
              </a:lnSpc>
              <a:spcBef>
                <a:spcPct val="0"/>
              </a:spcBef>
            </a:pPr>
            <a:r>
              <a:rPr lang="en-US" sz="2644">
                <a:solidFill>
                  <a:srgbClr val="FFFFFF"/>
                </a:solidFill>
                <a:latin typeface="Arial"/>
              </a:rPr>
              <a:t>Our project introduces an innovative Grocery System, combining cutting-edge technology with industry best practices to enhance the grocery shopping experience. With a focus on operational efficiency, customer satisfaction, and inventory optimization, our system aims to modernize the grocery retail sector. By embracing the trends in online and offline shopping, we empower customers and store owners alike, creating a more sustainable and profitable grocery  ecosystem.</a:t>
            </a:r>
          </a:p>
        </p:txBody>
      </p:sp>
      <p:sp>
        <p:nvSpPr>
          <p:cNvPr id="12" name="TextBox 12"/>
          <p:cNvSpPr txBox="1"/>
          <p:nvPr/>
        </p:nvSpPr>
        <p:spPr>
          <a:xfrm>
            <a:off x="4871656" y="7914767"/>
            <a:ext cx="962025" cy="352933"/>
          </a:xfrm>
          <a:prstGeom prst="rect">
            <a:avLst/>
          </a:prstGeom>
        </p:spPr>
        <p:txBody>
          <a:bodyPr lIns="0" tIns="0" rIns="0" bIns="0" rtlCol="0" anchor="t">
            <a:spAutoFit/>
          </a:bodyPr>
          <a:lstStyle/>
          <a:p>
            <a:pPr algn="ctr">
              <a:lnSpc>
                <a:spcPts val="2546"/>
              </a:lnSpc>
              <a:spcBef>
                <a:spcPct val="0"/>
              </a:spcBef>
            </a:pPr>
            <a:r>
              <a:rPr lang="en-US" sz="2000" dirty="0">
                <a:solidFill>
                  <a:srgbClr val="FFFFFF"/>
                </a:solidFill>
                <a:latin typeface="Arial"/>
              </a:rPr>
              <a:t>ARUN 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3369" y="-3810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1074408" y="472362"/>
            <a:ext cx="2837574" cy="600687"/>
          </a:xfrm>
          <a:prstGeom prst="rect">
            <a:avLst/>
          </a:prstGeom>
        </p:spPr>
        <p:txBody>
          <a:bodyPr lIns="0" tIns="0" rIns="0" bIns="0" rtlCol="0" anchor="t">
            <a:spAutoFit/>
          </a:bodyPr>
          <a:lstStyle/>
          <a:p>
            <a:pPr algn="l">
              <a:lnSpc>
                <a:spcPts val="4689"/>
              </a:lnSpc>
            </a:pPr>
            <a:r>
              <a:rPr lang="en-US" sz="3600">
                <a:solidFill>
                  <a:srgbClr val="223669"/>
                </a:solidFill>
                <a:latin typeface="Arimo Bold"/>
              </a:rPr>
              <a:t>TASK - 1</a:t>
            </a:r>
          </a:p>
        </p:txBody>
      </p:sp>
      <p:sp>
        <p:nvSpPr>
          <p:cNvPr id="5" name="TextBox 5"/>
          <p:cNvSpPr txBox="1"/>
          <p:nvPr/>
        </p:nvSpPr>
        <p:spPr>
          <a:xfrm>
            <a:off x="1146598" y="1212190"/>
            <a:ext cx="6335840" cy="539369"/>
          </a:xfrm>
          <a:prstGeom prst="rect">
            <a:avLst/>
          </a:prstGeom>
        </p:spPr>
        <p:txBody>
          <a:bodyPr lIns="0" tIns="0" rIns="0" bIns="0" rtlCol="0" anchor="t">
            <a:spAutoFit/>
          </a:bodyPr>
          <a:lstStyle/>
          <a:p>
            <a:pPr algn="l">
              <a:lnSpc>
                <a:spcPts val="4168"/>
              </a:lnSpc>
            </a:pPr>
            <a:r>
              <a:rPr lang="en-US" sz="3200">
                <a:solidFill>
                  <a:srgbClr val="0B5394"/>
                </a:solidFill>
                <a:latin typeface="Arimo Bold"/>
              </a:rPr>
              <a:t>Merits </a:t>
            </a:r>
          </a:p>
        </p:txBody>
      </p:sp>
      <p:sp>
        <p:nvSpPr>
          <p:cNvPr id="6" name="TextBox 6"/>
          <p:cNvSpPr txBox="1"/>
          <p:nvPr/>
        </p:nvSpPr>
        <p:spPr>
          <a:xfrm>
            <a:off x="1074408" y="1269340"/>
            <a:ext cx="17213592" cy="4001095"/>
          </a:xfrm>
          <a:prstGeom prst="rect">
            <a:avLst/>
          </a:prstGeom>
        </p:spPr>
        <p:txBody>
          <a:bodyPr lIns="0" tIns="0" rIns="0" bIns="0" rtlCol="0" anchor="t">
            <a:spAutoFit/>
          </a:bodyPr>
          <a:lstStyle/>
          <a:p>
            <a:pPr algn="just">
              <a:lnSpc>
                <a:spcPts val="2554"/>
              </a:lnSpc>
            </a:pPr>
            <a:endParaRPr dirty="0"/>
          </a:p>
          <a:p>
            <a:pPr algn="just">
              <a:lnSpc>
                <a:spcPts val="2554"/>
              </a:lnSpc>
            </a:pPr>
            <a:endParaRPr dirty="0"/>
          </a:p>
          <a:p>
            <a:pPr algn="just">
              <a:lnSpc>
                <a:spcPts val="2554"/>
              </a:lnSpc>
            </a:pPr>
            <a:r>
              <a:rPr lang="en-US" sz="2280" dirty="0">
                <a:solidFill>
                  <a:srgbClr val="000000"/>
                </a:solidFill>
                <a:latin typeface="Arimo"/>
              </a:rPr>
              <a:t>1.  Grocery apps offer the convenience of shopping from home, saving customers time and effort.</a:t>
            </a:r>
          </a:p>
          <a:p>
            <a:pPr algn="just">
              <a:lnSpc>
                <a:spcPts val="2554"/>
              </a:lnSpc>
            </a:pPr>
            <a:endParaRPr lang="en-US" sz="2280" dirty="0">
              <a:solidFill>
                <a:srgbClr val="000000"/>
              </a:solidFill>
              <a:latin typeface="Arimo"/>
            </a:endParaRPr>
          </a:p>
          <a:p>
            <a:pPr algn="just">
              <a:lnSpc>
                <a:spcPts val="2554"/>
              </a:lnSpc>
            </a:pPr>
            <a:r>
              <a:rPr lang="en-US" sz="2280" dirty="0">
                <a:solidFill>
                  <a:srgbClr val="000000"/>
                </a:solidFill>
                <a:latin typeface="Arimo"/>
              </a:rPr>
              <a:t>2. Users can access a broad range of products, including specialty items, enhancing their shopping experience.</a:t>
            </a:r>
          </a:p>
          <a:p>
            <a:pPr algn="just">
              <a:lnSpc>
                <a:spcPts val="2554"/>
              </a:lnSpc>
            </a:pPr>
            <a:endParaRPr lang="en-US" sz="2280" dirty="0">
              <a:solidFill>
                <a:srgbClr val="000000"/>
              </a:solidFill>
              <a:latin typeface="Arimo"/>
            </a:endParaRPr>
          </a:p>
          <a:p>
            <a:pPr algn="just">
              <a:lnSpc>
                <a:spcPts val="2554"/>
              </a:lnSpc>
            </a:pPr>
            <a:r>
              <a:rPr lang="en-US" sz="2280" dirty="0">
                <a:solidFill>
                  <a:srgbClr val="000000"/>
                </a:solidFill>
                <a:latin typeface="Arimo"/>
              </a:rPr>
              <a:t>3. Apps can tailor recommendations and discounts to individual preferences, creating a personalized shopping experience.</a:t>
            </a:r>
          </a:p>
          <a:p>
            <a:pPr algn="just">
              <a:lnSpc>
                <a:spcPts val="2554"/>
              </a:lnSpc>
            </a:pPr>
            <a:endParaRPr lang="en-US" sz="2280" dirty="0">
              <a:solidFill>
                <a:srgbClr val="000000"/>
              </a:solidFill>
              <a:latin typeface="Arimo"/>
            </a:endParaRPr>
          </a:p>
          <a:p>
            <a:pPr algn="just">
              <a:lnSpc>
                <a:spcPts val="2554"/>
              </a:lnSpc>
            </a:pPr>
            <a:r>
              <a:rPr lang="en-US" sz="2280" dirty="0">
                <a:solidFill>
                  <a:srgbClr val="000000"/>
                </a:solidFill>
                <a:latin typeface="Arimo"/>
              </a:rPr>
              <a:t>4. Grocery apps often provide various delivery choices, including same-day or scheduled deliveries, accommodating diverse customer needs.</a:t>
            </a:r>
          </a:p>
          <a:p>
            <a:pPr algn="just">
              <a:lnSpc>
                <a:spcPts val="2554"/>
              </a:lnSpc>
            </a:pPr>
            <a:endParaRPr lang="en-US" sz="2280" dirty="0">
              <a:solidFill>
                <a:srgbClr val="000000"/>
              </a:solidFill>
              <a:latin typeface="Arimo"/>
            </a:endParaRPr>
          </a:p>
          <a:p>
            <a:pPr algn="just">
              <a:lnSpc>
                <a:spcPts val="2554"/>
              </a:lnSpc>
            </a:pPr>
            <a:r>
              <a:rPr lang="en-US" sz="2280" dirty="0">
                <a:solidFill>
                  <a:srgbClr val="000000"/>
                </a:solidFill>
                <a:latin typeface="Arimo"/>
              </a:rPr>
              <a:t>5. Retailers can gather valuable data on customer behavior, helping them make informed decisions and improve their services.</a:t>
            </a:r>
          </a:p>
        </p:txBody>
      </p:sp>
      <p:sp>
        <p:nvSpPr>
          <p:cNvPr id="7" name="TextBox 7"/>
          <p:cNvSpPr txBox="1"/>
          <p:nvPr/>
        </p:nvSpPr>
        <p:spPr>
          <a:xfrm>
            <a:off x="-1371600" y="5715003"/>
            <a:ext cx="8100641" cy="662917"/>
          </a:xfrm>
          <a:prstGeom prst="rect">
            <a:avLst/>
          </a:prstGeom>
        </p:spPr>
        <p:txBody>
          <a:bodyPr lIns="0" tIns="0" rIns="0" bIns="0" rtlCol="0" anchor="t">
            <a:spAutoFit/>
          </a:bodyPr>
          <a:lstStyle/>
          <a:p>
            <a:pPr algn="ctr">
              <a:lnSpc>
                <a:spcPts val="5459"/>
              </a:lnSpc>
            </a:pPr>
            <a:r>
              <a:rPr lang="en-US" sz="3900" dirty="0">
                <a:solidFill>
                  <a:srgbClr val="0B5394"/>
                </a:solidFill>
                <a:latin typeface="Canva Sans Bold"/>
              </a:rPr>
              <a:t>Project Goals</a:t>
            </a:r>
          </a:p>
        </p:txBody>
      </p:sp>
      <p:sp>
        <p:nvSpPr>
          <p:cNvPr id="8" name="TextBox 8"/>
          <p:cNvSpPr txBox="1"/>
          <p:nvPr/>
        </p:nvSpPr>
        <p:spPr>
          <a:xfrm>
            <a:off x="838200" y="6549370"/>
            <a:ext cx="17141402" cy="2813206"/>
          </a:xfrm>
          <a:prstGeom prst="rect">
            <a:avLst/>
          </a:prstGeom>
        </p:spPr>
        <p:txBody>
          <a:bodyPr lIns="0" tIns="0" rIns="0" bIns="0" rtlCol="0" anchor="t">
            <a:spAutoFit/>
          </a:bodyPr>
          <a:lstStyle/>
          <a:p>
            <a:pPr algn="just">
              <a:lnSpc>
                <a:spcPct val="150000"/>
              </a:lnSpc>
            </a:pPr>
            <a:r>
              <a:rPr lang="en-US" sz="2499" dirty="0">
                <a:solidFill>
                  <a:srgbClr val="000000"/>
                </a:solidFill>
                <a:latin typeface="Arimo"/>
              </a:rPr>
              <a:t>Project goal for grocery application development involve creating a user-centric platform that prioritizes convenience and ease of use for online shopping. This platform should feature an efficient ordering system, providing customers with a streamlined process for selecting and purchasing items.  Reliable and timely delivery services must be established to build trust and meet customer expectations. </a:t>
            </a:r>
          </a:p>
          <a:p>
            <a:pPr algn="just">
              <a:lnSpc>
                <a:spcPct val="150000"/>
              </a:lnSpc>
            </a:pPr>
            <a:endParaRPr lang="en-US" sz="2499" dirty="0">
              <a:solidFill>
                <a:srgbClr val="000000"/>
              </a:solidFill>
              <a:latin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8100"/>
            <a:ext cx="18288000" cy="10287000"/>
            <a:chOff x="0" y="-62379"/>
            <a:chExt cx="24384000" cy="13716000"/>
          </a:xfrm>
        </p:grpSpPr>
        <p:sp>
          <p:nvSpPr>
            <p:cNvPr id="3" name="Freeform 3"/>
            <p:cNvSpPr/>
            <p:nvPr/>
          </p:nvSpPr>
          <p:spPr>
            <a:xfrm>
              <a:off x="0" y="-62379"/>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1074408" y="628937"/>
            <a:ext cx="5448331" cy="600710"/>
          </a:xfrm>
          <a:prstGeom prst="rect">
            <a:avLst/>
          </a:prstGeom>
        </p:spPr>
        <p:txBody>
          <a:bodyPr lIns="0" tIns="0" rIns="0" bIns="0" rtlCol="0" anchor="t">
            <a:spAutoFit/>
          </a:bodyPr>
          <a:lstStyle/>
          <a:p>
            <a:pPr algn="l">
              <a:lnSpc>
                <a:spcPts val="4689"/>
              </a:lnSpc>
            </a:pPr>
            <a:r>
              <a:rPr lang="en-US" sz="3600">
                <a:solidFill>
                  <a:srgbClr val="223669"/>
                </a:solidFill>
                <a:latin typeface="Arimo Bold"/>
              </a:rPr>
              <a:t>Step-Wise Description</a:t>
            </a:r>
          </a:p>
        </p:txBody>
      </p:sp>
      <p:sp>
        <p:nvSpPr>
          <p:cNvPr id="5" name="TextBox 5"/>
          <p:cNvSpPr txBox="1"/>
          <p:nvPr/>
        </p:nvSpPr>
        <p:spPr>
          <a:xfrm>
            <a:off x="1198170" y="5905500"/>
            <a:ext cx="5967077" cy="600710"/>
          </a:xfrm>
          <a:prstGeom prst="rect">
            <a:avLst/>
          </a:prstGeom>
        </p:spPr>
        <p:txBody>
          <a:bodyPr lIns="0" tIns="0" rIns="0" bIns="0" rtlCol="0" anchor="t">
            <a:spAutoFit/>
          </a:bodyPr>
          <a:lstStyle/>
          <a:p>
            <a:pPr algn="l">
              <a:lnSpc>
                <a:spcPts val="4689"/>
              </a:lnSpc>
            </a:pPr>
            <a:r>
              <a:rPr lang="en-US" sz="3600" dirty="0">
                <a:solidFill>
                  <a:srgbClr val="C88C32"/>
                </a:solidFill>
                <a:latin typeface="Arimo Bold"/>
              </a:rPr>
              <a:t>Summary of your task</a:t>
            </a:r>
          </a:p>
        </p:txBody>
      </p:sp>
      <p:sp>
        <p:nvSpPr>
          <p:cNvPr id="6" name="TextBox 6"/>
          <p:cNvSpPr txBox="1"/>
          <p:nvPr/>
        </p:nvSpPr>
        <p:spPr>
          <a:xfrm>
            <a:off x="1074408" y="1257300"/>
            <a:ext cx="12726739" cy="3453831"/>
          </a:xfrm>
          <a:prstGeom prst="rect">
            <a:avLst/>
          </a:prstGeom>
        </p:spPr>
        <p:txBody>
          <a:bodyPr lIns="0" tIns="0" rIns="0" bIns="0" rtlCol="0" anchor="t">
            <a:spAutoFit/>
          </a:bodyPr>
          <a:lstStyle/>
          <a:p>
            <a:pPr algn="just">
              <a:lnSpc>
                <a:spcPct val="150000"/>
              </a:lnSpc>
            </a:pPr>
            <a:endParaRPr dirty="0"/>
          </a:p>
          <a:p>
            <a:pPr algn="just">
              <a:lnSpc>
                <a:spcPct val="150000"/>
              </a:lnSpc>
            </a:pPr>
            <a:r>
              <a:rPr lang="en-US" sz="2699" dirty="0">
                <a:solidFill>
                  <a:srgbClr val="000000"/>
                </a:solidFill>
                <a:latin typeface="Arimo"/>
              </a:rPr>
              <a:t>1. </a:t>
            </a:r>
            <a:r>
              <a:rPr lang="en-US" sz="2699" dirty="0">
                <a:solidFill>
                  <a:srgbClr val="000000"/>
                </a:solidFill>
                <a:latin typeface="Arimo Bold"/>
              </a:rPr>
              <a:t>Initiation :</a:t>
            </a:r>
            <a:r>
              <a:rPr lang="en-US" sz="2699" dirty="0">
                <a:solidFill>
                  <a:srgbClr val="000000"/>
                </a:solidFill>
                <a:latin typeface="Arimo"/>
              </a:rPr>
              <a:t> Define objectives, scope, and form a team.</a:t>
            </a:r>
          </a:p>
          <a:p>
            <a:pPr algn="just">
              <a:lnSpc>
                <a:spcPct val="150000"/>
              </a:lnSpc>
            </a:pPr>
            <a:r>
              <a:rPr lang="en-US" sz="2699" dirty="0">
                <a:solidFill>
                  <a:srgbClr val="000000"/>
                </a:solidFill>
                <a:latin typeface="Arimo"/>
              </a:rPr>
              <a:t>2. </a:t>
            </a:r>
            <a:r>
              <a:rPr lang="en-US" sz="2699" dirty="0">
                <a:solidFill>
                  <a:srgbClr val="000000"/>
                </a:solidFill>
                <a:latin typeface="Arimo Bold"/>
              </a:rPr>
              <a:t>Requirements :</a:t>
            </a:r>
            <a:r>
              <a:rPr lang="en-US" sz="2699" dirty="0">
                <a:solidFill>
                  <a:srgbClr val="000000"/>
                </a:solidFill>
                <a:latin typeface="Arimo"/>
              </a:rPr>
              <a:t> Gather input from customers and store owners.</a:t>
            </a:r>
          </a:p>
          <a:p>
            <a:pPr algn="just">
              <a:lnSpc>
                <a:spcPct val="150000"/>
              </a:lnSpc>
            </a:pPr>
            <a:r>
              <a:rPr lang="en-US" sz="2699" dirty="0">
                <a:solidFill>
                  <a:srgbClr val="000000"/>
                </a:solidFill>
                <a:latin typeface="Arimo"/>
              </a:rPr>
              <a:t>3.</a:t>
            </a:r>
            <a:r>
              <a:rPr lang="en-US" sz="2699" dirty="0">
                <a:solidFill>
                  <a:srgbClr val="000000"/>
                </a:solidFill>
                <a:latin typeface="Arimo Bold"/>
              </a:rPr>
              <a:t> Design &amp; Development </a:t>
            </a:r>
            <a:r>
              <a:rPr lang="en-US" sz="2699" dirty="0">
                <a:solidFill>
                  <a:srgbClr val="000000"/>
                </a:solidFill>
                <a:latin typeface="Arimo"/>
              </a:rPr>
              <a:t>: Create the system, develop features, and test.</a:t>
            </a:r>
          </a:p>
          <a:p>
            <a:pPr algn="just">
              <a:lnSpc>
                <a:spcPct val="150000"/>
              </a:lnSpc>
            </a:pPr>
            <a:r>
              <a:rPr lang="en-US" sz="2699" dirty="0">
                <a:solidFill>
                  <a:srgbClr val="000000"/>
                </a:solidFill>
                <a:latin typeface="Arimo"/>
              </a:rPr>
              <a:t>4. </a:t>
            </a:r>
            <a:r>
              <a:rPr lang="en-US" sz="2699" dirty="0">
                <a:solidFill>
                  <a:srgbClr val="000000"/>
                </a:solidFill>
                <a:latin typeface="Arimo Bold"/>
              </a:rPr>
              <a:t>Deployment &amp; Feedback : </a:t>
            </a:r>
            <a:r>
              <a:rPr lang="en-US" sz="2699" dirty="0">
                <a:solidFill>
                  <a:srgbClr val="000000"/>
                </a:solidFill>
                <a:latin typeface="Arimo"/>
              </a:rPr>
              <a:t>Roll out gradually, gather user input.</a:t>
            </a:r>
          </a:p>
          <a:p>
            <a:pPr algn="just">
              <a:lnSpc>
                <a:spcPct val="150000"/>
              </a:lnSpc>
              <a:spcBef>
                <a:spcPct val="0"/>
              </a:spcBef>
            </a:pPr>
            <a:r>
              <a:rPr lang="en-US" sz="2699" dirty="0">
                <a:solidFill>
                  <a:srgbClr val="000000"/>
                </a:solidFill>
                <a:latin typeface="Arimo"/>
              </a:rPr>
              <a:t>5. </a:t>
            </a:r>
            <a:r>
              <a:rPr lang="en-US" sz="2699" dirty="0">
                <a:solidFill>
                  <a:srgbClr val="000000"/>
                </a:solidFill>
                <a:latin typeface="Arimo Bold"/>
              </a:rPr>
              <a:t>Marketing, Maintenance &amp; Growth :</a:t>
            </a:r>
            <a:r>
              <a:rPr lang="en-US" sz="2699" dirty="0">
                <a:solidFill>
                  <a:srgbClr val="000000"/>
                </a:solidFill>
                <a:latin typeface="Arimo"/>
              </a:rPr>
              <a:t> Promote, maintain, and explore expansion.</a:t>
            </a:r>
          </a:p>
        </p:txBody>
      </p:sp>
      <p:sp>
        <p:nvSpPr>
          <p:cNvPr id="7" name="TextBox 7"/>
          <p:cNvSpPr txBox="1"/>
          <p:nvPr/>
        </p:nvSpPr>
        <p:spPr>
          <a:xfrm>
            <a:off x="1028700" y="6591300"/>
            <a:ext cx="16954500" cy="3039230"/>
          </a:xfrm>
          <a:prstGeom prst="rect">
            <a:avLst/>
          </a:prstGeom>
        </p:spPr>
        <p:txBody>
          <a:bodyPr wrap="square" lIns="0" tIns="0" rIns="0" bIns="0" rtlCol="0" anchor="t">
            <a:spAutoFit/>
          </a:bodyPr>
          <a:lstStyle/>
          <a:p>
            <a:pPr algn="just">
              <a:lnSpc>
                <a:spcPct val="150000"/>
              </a:lnSpc>
            </a:pPr>
            <a:r>
              <a:rPr lang="en-US" sz="2700" dirty="0">
                <a:solidFill>
                  <a:srgbClr val="000000"/>
                </a:solidFill>
                <a:latin typeface="Arimo"/>
              </a:rPr>
              <a:t>This project introduces an advanced Grocery System, optimizing the grocery shopping experience.</a:t>
            </a:r>
          </a:p>
          <a:p>
            <a:pPr algn="just">
              <a:lnSpc>
                <a:spcPct val="150000"/>
              </a:lnSpc>
            </a:pPr>
            <a:r>
              <a:rPr lang="en-US" sz="2700" dirty="0">
                <a:solidFill>
                  <a:srgbClr val="000000"/>
                </a:solidFill>
                <a:latin typeface="Arimo"/>
              </a:rPr>
              <a:t> It combines technology with industry expertise, emphasizing operational efficiency, customer satisfaction, </a:t>
            </a:r>
          </a:p>
          <a:p>
            <a:pPr algn="just">
              <a:lnSpc>
                <a:spcPct val="150000"/>
              </a:lnSpc>
            </a:pPr>
            <a:r>
              <a:rPr lang="en-US" sz="2700" dirty="0">
                <a:solidFill>
                  <a:srgbClr val="000000"/>
                </a:solidFill>
                <a:latin typeface="Arimo"/>
              </a:rPr>
              <a:t>and inventory management. The project covers key stages, from requirement gathering to design, development,</a:t>
            </a:r>
          </a:p>
          <a:p>
            <a:pPr algn="just">
              <a:lnSpc>
                <a:spcPct val="150000"/>
              </a:lnSpc>
              <a:spcBef>
                <a:spcPct val="0"/>
              </a:spcBef>
            </a:pPr>
            <a:r>
              <a:rPr lang="en-US" sz="2700" dirty="0">
                <a:solidFill>
                  <a:srgbClr val="000000"/>
                </a:solidFill>
                <a:latin typeface="Arimo"/>
              </a:rPr>
              <a:t>and deployment, followed by marketing and </a:t>
            </a:r>
            <a:r>
              <a:rPr lang="en-US" sz="2700" dirty="0" err="1">
                <a:solidFill>
                  <a:srgbClr val="000000"/>
                </a:solidFill>
                <a:latin typeface="Arimo"/>
              </a:rPr>
              <a:t>maintenance.Ultimately</a:t>
            </a:r>
            <a:r>
              <a:rPr lang="en-US" sz="2700" dirty="0">
                <a:solidFill>
                  <a:srgbClr val="000000"/>
                </a:solidFill>
                <a:latin typeface="Arimo"/>
              </a:rPr>
              <a:t>, it aims to revolutionize grocery shopping, benefitting both customers and store owners while accommodating industry changes.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81326" y="-464551"/>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562426" y="91517"/>
            <a:ext cx="7548676" cy="794477"/>
          </a:xfrm>
          <a:prstGeom prst="rect">
            <a:avLst/>
          </a:prstGeom>
        </p:spPr>
        <p:txBody>
          <a:bodyPr lIns="0" tIns="0" rIns="0" bIns="0" rtlCol="0" anchor="t">
            <a:spAutoFit/>
          </a:bodyPr>
          <a:lstStyle/>
          <a:p>
            <a:pPr algn="l">
              <a:lnSpc>
                <a:spcPts val="6253"/>
              </a:lnSpc>
            </a:pPr>
            <a:r>
              <a:rPr lang="en-US" sz="4800">
                <a:solidFill>
                  <a:srgbClr val="C88C32"/>
                </a:solidFill>
                <a:latin typeface="Arimo Bold"/>
              </a:rPr>
              <a:t>Assessment Parameter</a:t>
            </a:r>
          </a:p>
        </p:txBody>
      </p:sp>
      <p:sp>
        <p:nvSpPr>
          <p:cNvPr id="5" name="TextBox 5"/>
          <p:cNvSpPr txBox="1"/>
          <p:nvPr/>
        </p:nvSpPr>
        <p:spPr>
          <a:xfrm>
            <a:off x="1676946" y="1904746"/>
            <a:ext cx="3562086" cy="619332"/>
          </a:xfrm>
          <a:prstGeom prst="rect">
            <a:avLst/>
          </a:prstGeom>
        </p:spPr>
        <p:txBody>
          <a:bodyPr lIns="0" tIns="0" rIns="0" bIns="0" rtlCol="0" anchor="t">
            <a:spAutoFit/>
          </a:bodyPr>
          <a:lstStyle/>
          <a:p>
            <a:pPr algn="l">
              <a:lnSpc>
                <a:spcPts val="2545"/>
              </a:lnSpc>
            </a:pPr>
            <a:r>
              <a:rPr lang="en-US" sz="2000">
                <a:solidFill>
                  <a:srgbClr val="000000"/>
                </a:solidFill>
                <a:latin typeface="Arimo"/>
              </a:rPr>
              <a:t>Gather requirements for the</a:t>
            </a:r>
          </a:p>
          <a:p>
            <a:pPr algn="l">
              <a:lnSpc>
                <a:spcPts val="2400"/>
              </a:lnSpc>
            </a:pPr>
            <a:r>
              <a:rPr lang="en-US" sz="2000">
                <a:solidFill>
                  <a:srgbClr val="000000"/>
                </a:solidFill>
                <a:latin typeface="Arimo"/>
              </a:rPr>
              <a:t>project</a:t>
            </a:r>
          </a:p>
        </p:txBody>
      </p:sp>
      <p:sp>
        <p:nvSpPr>
          <p:cNvPr id="6" name="TextBox 6"/>
          <p:cNvSpPr txBox="1"/>
          <p:nvPr/>
        </p:nvSpPr>
        <p:spPr>
          <a:xfrm>
            <a:off x="13413880" y="1904746"/>
            <a:ext cx="3066440" cy="619332"/>
          </a:xfrm>
          <a:prstGeom prst="rect">
            <a:avLst/>
          </a:prstGeom>
        </p:spPr>
        <p:txBody>
          <a:bodyPr lIns="0" tIns="0" rIns="0" bIns="0" rtlCol="0" anchor="t">
            <a:spAutoFit/>
          </a:bodyPr>
          <a:lstStyle/>
          <a:p>
            <a:pPr algn="l">
              <a:lnSpc>
                <a:spcPts val="2545"/>
              </a:lnSpc>
            </a:pPr>
            <a:r>
              <a:rPr lang="en-US" sz="2000">
                <a:solidFill>
                  <a:srgbClr val="000000"/>
                </a:solidFill>
                <a:latin typeface="Arimo"/>
              </a:rPr>
              <a:t>add Readme.md file with </a:t>
            </a:r>
          </a:p>
          <a:p>
            <a:pPr algn="l">
              <a:lnSpc>
                <a:spcPts val="2400"/>
              </a:lnSpc>
            </a:pPr>
            <a:r>
              <a:rPr lang="en-US" sz="2000">
                <a:solidFill>
                  <a:srgbClr val="000000"/>
                </a:solidFill>
                <a:latin typeface="Arimo"/>
              </a:rPr>
              <a:t>description of the project</a:t>
            </a:r>
          </a:p>
        </p:txBody>
      </p:sp>
      <p:sp>
        <p:nvSpPr>
          <p:cNvPr id="7" name="TextBox 7"/>
          <p:cNvSpPr txBox="1"/>
          <p:nvPr/>
        </p:nvSpPr>
        <p:spPr>
          <a:xfrm>
            <a:off x="1676946" y="4359758"/>
            <a:ext cx="3193878" cy="619332"/>
          </a:xfrm>
          <a:prstGeom prst="rect">
            <a:avLst/>
          </a:prstGeom>
        </p:spPr>
        <p:txBody>
          <a:bodyPr lIns="0" tIns="0" rIns="0" bIns="0" rtlCol="0" anchor="t">
            <a:spAutoFit/>
          </a:bodyPr>
          <a:lstStyle/>
          <a:p>
            <a:pPr algn="l">
              <a:lnSpc>
                <a:spcPts val="2545"/>
              </a:lnSpc>
            </a:pPr>
            <a:r>
              <a:rPr lang="en-US" sz="2000">
                <a:solidFill>
                  <a:srgbClr val="000000"/>
                </a:solidFill>
                <a:latin typeface="Arimo"/>
              </a:rPr>
              <a:t>Prepare database design</a:t>
            </a:r>
          </a:p>
          <a:p>
            <a:pPr algn="l">
              <a:lnSpc>
                <a:spcPts val="2400"/>
              </a:lnSpc>
            </a:pPr>
            <a:r>
              <a:rPr lang="en-US" sz="2000">
                <a:solidFill>
                  <a:srgbClr val="000000"/>
                </a:solidFill>
                <a:latin typeface="Arimo"/>
              </a:rPr>
              <a:t>schemas</a:t>
            </a:r>
          </a:p>
        </p:txBody>
      </p:sp>
      <p:sp>
        <p:nvSpPr>
          <p:cNvPr id="8" name="TextBox 8"/>
          <p:cNvSpPr txBox="1"/>
          <p:nvPr/>
        </p:nvSpPr>
        <p:spPr>
          <a:xfrm>
            <a:off x="13757154" y="4359758"/>
            <a:ext cx="3306826" cy="619332"/>
          </a:xfrm>
          <a:prstGeom prst="rect">
            <a:avLst/>
          </a:prstGeom>
        </p:spPr>
        <p:txBody>
          <a:bodyPr lIns="0" tIns="0" rIns="0" bIns="0" rtlCol="0" anchor="t">
            <a:spAutoFit/>
          </a:bodyPr>
          <a:lstStyle/>
          <a:p>
            <a:pPr algn="l">
              <a:lnSpc>
                <a:spcPts val="2545"/>
              </a:lnSpc>
            </a:pPr>
            <a:r>
              <a:rPr lang="en-US" sz="2000">
                <a:solidFill>
                  <a:srgbClr val="000000"/>
                </a:solidFill>
                <a:latin typeface="Arimo"/>
              </a:rPr>
              <a:t>Commit all changes with"first</a:t>
            </a:r>
          </a:p>
          <a:p>
            <a:pPr algn="l">
              <a:lnSpc>
                <a:spcPts val="2400"/>
              </a:lnSpc>
            </a:pPr>
            <a:r>
              <a:rPr lang="en-US" sz="2000">
                <a:solidFill>
                  <a:srgbClr val="000000"/>
                </a:solidFill>
                <a:latin typeface="Arimo"/>
              </a:rPr>
              <a:t>commit"</a:t>
            </a:r>
          </a:p>
        </p:txBody>
      </p:sp>
      <p:sp>
        <p:nvSpPr>
          <p:cNvPr id="9" name="TextBox 9"/>
          <p:cNvSpPr txBox="1"/>
          <p:nvPr/>
        </p:nvSpPr>
        <p:spPr>
          <a:xfrm>
            <a:off x="8111102" y="4481330"/>
            <a:ext cx="2396032" cy="729080"/>
          </a:xfrm>
          <a:prstGeom prst="rect">
            <a:avLst/>
          </a:prstGeom>
        </p:spPr>
        <p:txBody>
          <a:bodyPr lIns="0" tIns="0" rIns="0" bIns="0" rtlCol="0" anchor="t">
            <a:spAutoFit/>
          </a:bodyPr>
          <a:lstStyle/>
          <a:p>
            <a:pPr algn="l">
              <a:lnSpc>
                <a:spcPts val="4689"/>
              </a:lnSpc>
            </a:pPr>
            <a:r>
              <a:rPr lang="en-US" sz="3600">
                <a:solidFill>
                  <a:srgbClr val="223669"/>
                </a:solidFill>
                <a:latin typeface="Arimo Bold"/>
              </a:rPr>
              <a:t>Check-List</a:t>
            </a:r>
          </a:p>
        </p:txBody>
      </p:sp>
      <p:sp>
        <p:nvSpPr>
          <p:cNvPr id="10" name="TextBox 10"/>
          <p:cNvSpPr txBox="1"/>
          <p:nvPr/>
        </p:nvSpPr>
        <p:spPr>
          <a:xfrm>
            <a:off x="2173868" y="6880230"/>
            <a:ext cx="3030708" cy="619332"/>
          </a:xfrm>
          <a:prstGeom prst="rect">
            <a:avLst/>
          </a:prstGeom>
        </p:spPr>
        <p:txBody>
          <a:bodyPr lIns="0" tIns="0" rIns="0" bIns="0" rtlCol="0" anchor="t">
            <a:spAutoFit/>
          </a:bodyPr>
          <a:lstStyle/>
          <a:p>
            <a:pPr algn="l">
              <a:lnSpc>
                <a:spcPts val="2545"/>
              </a:lnSpc>
            </a:pPr>
            <a:r>
              <a:rPr lang="en-US" sz="2000">
                <a:solidFill>
                  <a:srgbClr val="000000"/>
                </a:solidFill>
                <a:latin typeface="Arimo"/>
              </a:rPr>
              <a:t>Get your initial project </a:t>
            </a:r>
          </a:p>
          <a:p>
            <a:pPr algn="l">
              <a:lnSpc>
                <a:spcPts val="2400"/>
              </a:lnSpc>
            </a:pPr>
            <a:r>
              <a:rPr lang="en-US" sz="2000">
                <a:solidFill>
                  <a:srgbClr val="000000"/>
                </a:solidFill>
                <a:latin typeface="Arimo"/>
              </a:rPr>
              <a:t>Structure ready</a:t>
            </a:r>
          </a:p>
        </p:txBody>
      </p:sp>
      <p:sp>
        <p:nvSpPr>
          <p:cNvPr id="11" name="TextBox 11"/>
          <p:cNvSpPr txBox="1"/>
          <p:nvPr/>
        </p:nvSpPr>
        <p:spPr>
          <a:xfrm>
            <a:off x="13173269" y="6880230"/>
            <a:ext cx="3517110" cy="653988"/>
          </a:xfrm>
          <a:prstGeom prst="rect">
            <a:avLst/>
          </a:prstGeom>
        </p:spPr>
        <p:txBody>
          <a:bodyPr lIns="0" tIns="0" rIns="0" bIns="0" rtlCol="0" anchor="t">
            <a:spAutoFit/>
          </a:bodyPr>
          <a:lstStyle/>
          <a:p>
            <a:pPr algn="l">
              <a:lnSpc>
                <a:spcPts val="2692"/>
              </a:lnSpc>
            </a:pPr>
            <a:r>
              <a:rPr lang="en-US" sz="2115">
                <a:solidFill>
                  <a:srgbClr val="000000"/>
                </a:solidFill>
                <a:latin typeface="Arimo"/>
              </a:rPr>
              <a:t>create a repository on github</a:t>
            </a:r>
          </a:p>
          <a:p>
            <a:pPr algn="l">
              <a:lnSpc>
                <a:spcPts val="2538"/>
              </a:lnSpc>
            </a:pPr>
            <a:r>
              <a:rPr lang="en-US" sz="2115">
                <a:solidFill>
                  <a:srgbClr val="000000"/>
                </a:solidFill>
                <a:latin typeface="Arimo"/>
              </a:rPr>
              <a:t>realted to project</a:t>
            </a:r>
          </a:p>
        </p:txBody>
      </p:sp>
      <p:sp>
        <p:nvSpPr>
          <p:cNvPr id="12" name="TextBox 12"/>
          <p:cNvSpPr txBox="1"/>
          <p:nvPr/>
        </p:nvSpPr>
        <p:spPr>
          <a:xfrm>
            <a:off x="4527045" y="8556179"/>
            <a:ext cx="2503170" cy="314798"/>
          </a:xfrm>
          <a:prstGeom prst="rect">
            <a:avLst/>
          </a:prstGeom>
        </p:spPr>
        <p:txBody>
          <a:bodyPr lIns="0" tIns="0" rIns="0" bIns="0" rtlCol="0" anchor="t">
            <a:spAutoFit/>
          </a:bodyPr>
          <a:lstStyle/>
          <a:p>
            <a:pPr algn="l">
              <a:lnSpc>
                <a:spcPts val="2545"/>
              </a:lnSpc>
            </a:pPr>
            <a:r>
              <a:rPr lang="en-US" sz="2000">
                <a:solidFill>
                  <a:srgbClr val="000000"/>
                </a:solidFill>
                <a:latin typeface="Arimo"/>
              </a:rPr>
              <a:t>Initiate a git repository</a:t>
            </a:r>
          </a:p>
        </p:txBody>
      </p:sp>
      <p:sp>
        <p:nvSpPr>
          <p:cNvPr id="13" name="TextBox 13"/>
          <p:cNvSpPr txBox="1"/>
          <p:nvPr/>
        </p:nvSpPr>
        <p:spPr>
          <a:xfrm>
            <a:off x="11352730" y="8652030"/>
            <a:ext cx="3464880" cy="314798"/>
          </a:xfrm>
          <a:prstGeom prst="rect">
            <a:avLst/>
          </a:prstGeom>
        </p:spPr>
        <p:txBody>
          <a:bodyPr lIns="0" tIns="0" rIns="0" bIns="0" rtlCol="0" anchor="t">
            <a:spAutoFit/>
          </a:bodyPr>
          <a:lstStyle/>
          <a:p>
            <a:pPr algn="l">
              <a:lnSpc>
                <a:spcPts val="2545"/>
              </a:lnSpc>
            </a:pPr>
            <a:r>
              <a:rPr lang="en-US" sz="2000">
                <a:solidFill>
                  <a:srgbClr val="000000"/>
                </a:solidFill>
                <a:latin typeface="Arimo"/>
              </a:rPr>
              <a:t>Push your changes to github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7258890" y="1769762"/>
            <a:ext cx="4367020" cy="632460"/>
          </a:xfrm>
          <a:prstGeom prst="rect">
            <a:avLst/>
          </a:prstGeom>
        </p:spPr>
        <p:txBody>
          <a:bodyPr lIns="0" tIns="0" rIns="0" bIns="0" rtlCol="0" anchor="t">
            <a:spAutoFit/>
          </a:bodyPr>
          <a:lstStyle/>
          <a:p>
            <a:pPr algn="l">
              <a:lnSpc>
                <a:spcPts val="4230"/>
              </a:lnSpc>
            </a:pPr>
            <a:r>
              <a:rPr lang="en-US" sz="3600">
                <a:solidFill>
                  <a:srgbClr val="FFFFFF"/>
                </a:solidFill>
                <a:latin typeface="Arimo Bold"/>
              </a:rPr>
              <a:t>Submission Github</a:t>
            </a:r>
          </a:p>
        </p:txBody>
      </p:sp>
      <p:sp>
        <p:nvSpPr>
          <p:cNvPr id="5" name="TextBox 5"/>
          <p:cNvSpPr txBox="1"/>
          <p:nvPr/>
        </p:nvSpPr>
        <p:spPr>
          <a:xfrm>
            <a:off x="8153400" y="4229100"/>
            <a:ext cx="5473884" cy="846386"/>
          </a:xfrm>
          <a:prstGeom prst="rect">
            <a:avLst/>
          </a:prstGeom>
        </p:spPr>
        <p:txBody>
          <a:bodyPr wrap="square" lIns="0" tIns="0" rIns="0" bIns="0" rtlCol="0" anchor="t">
            <a:spAutoFit/>
          </a:bodyPr>
          <a:lstStyle/>
          <a:p>
            <a:pPr algn="l">
              <a:lnSpc>
                <a:spcPts val="3290"/>
              </a:lnSpc>
            </a:pPr>
            <a:r>
              <a:rPr lang="en-US" sz="2799" dirty="0">
                <a:solidFill>
                  <a:srgbClr val="BD8738"/>
                </a:solidFill>
                <a:latin typeface="Arimo Bold"/>
              </a:rPr>
              <a:t>https://github.com/Suryao3/nm_fullstackjava.git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482</Words>
  <Application>Microsoft Office PowerPoint</Application>
  <PresentationFormat>Custom</PresentationFormat>
  <Paragraphs>61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Canva Sans Bold</vt:lpstr>
      <vt:lpstr>Calibri</vt:lpstr>
      <vt:lpstr>Arial</vt:lpstr>
      <vt:lpstr>Arimo</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Suriya</dc:creator>
  <cp:lastModifiedBy>Raja suriya</cp:lastModifiedBy>
  <cp:revision>2</cp:revision>
  <dcterms:created xsi:type="dcterms:W3CDTF">2006-08-16T00:00:00Z</dcterms:created>
  <dcterms:modified xsi:type="dcterms:W3CDTF">2023-11-06T16:23:47Z</dcterms:modified>
  <dc:identifier>DAFzFooyBH0</dc:identifier>
</cp:coreProperties>
</file>