
<file path=[Content_Types].xml><?xml version="1.0" encoding="utf-8"?>
<Types xmlns="http://schemas.openxmlformats.org/package/2006/content-types">
  <Default ContentType="application/x-fontdata" Extension="fntdata"/>
  <Default ContentType="image/jpeg" Extension="jpe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22"/>
    <p:sldId id="257" r:id="rId23"/>
    <p:sldId id="258" r:id="rId24"/>
    <p:sldId id="259" r:id="rId25"/>
    <p:sldId id="260" r:id="rId26"/>
    <p:sldId id="261" r:id="rId27"/>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Arial" charset="1" panose="020B0502020202020204"/>
      <p:regular r:id="rId10"/>
    </p:embeddedFont>
    <p:embeddedFont>
      <p:font typeface="Arial Bold" charset="1" panose="020B0802020202020204"/>
      <p:regular r:id="rId11"/>
    </p:embeddedFont>
    <p:embeddedFont>
      <p:font typeface="Arial Italics" charset="1" panose="020B0502020202090204"/>
      <p:regular r:id="rId12"/>
    </p:embeddedFont>
    <p:embeddedFont>
      <p:font typeface="Arial Bold Italics" charset="1" panose="020B0802020202090204"/>
      <p:regular r:id="rId13"/>
    </p:embeddedFont>
    <p:embeddedFont>
      <p:font typeface="TT Rounds Condensed" charset="1" panose="02000506030000020003"/>
      <p:regular r:id="rId14"/>
    </p:embeddedFont>
    <p:embeddedFont>
      <p:font typeface="TT Rounds Condensed Bold" charset="1" panose="02000806030000020003"/>
      <p:regular r:id="rId15"/>
    </p:embeddedFont>
    <p:embeddedFont>
      <p:font typeface="TT Rounds Condensed Italics" charset="1" panose="02000506030000090003"/>
      <p:regular r:id="rId16"/>
    </p:embeddedFont>
    <p:embeddedFont>
      <p:font typeface="TT Rounds Condensed Bold Italics" charset="1" panose="02000806030000090003"/>
      <p:regular r:id="rId17"/>
    </p:embeddedFont>
    <p:embeddedFont>
      <p:font typeface="TT Rounds Condensed Thin" charset="1" panose="02000503020000020003"/>
      <p:regular r:id="rId18"/>
    </p:embeddedFont>
    <p:embeddedFont>
      <p:font typeface="TT Rounds Condensed Thin Italics" charset="1" panose="02000503020000090003"/>
      <p:regular r:id="rId19"/>
    </p:embeddedFont>
    <p:embeddedFont>
      <p:font typeface="TT Rounds Condensed Heavy" charset="1" panose="02000506030000020003"/>
      <p:regular r:id="rId20"/>
    </p:embeddedFont>
    <p:embeddedFont>
      <p:font typeface="TT Rounds Condensed Heavy Italics" charset="1" panose="02000506000000090003"/>
      <p:regular r:id="rId2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slides/slide1.xml" Type="http://schemas.openxmlformats.org/officeDocument/2006/relationships/slide"/><Relationship Id="rId23" Target="slides/slide2.xml" Type="http://schemas.openxmlformats.org/officeDocument/2006/relationships/slide"/><Relationship Id="rId24" Target="slides/slide3.xml" Type="http://schemas.openxmlformats.org/officeDocument/2006/relationships/slide"/><Relationship Id="rId25" Target="slides/slide4.xml" Type="http://schemas.openxmlformats.org/officeDocument/2006/relationships/slide"/><Relationship Id="rId26" Target="slides/slide5.xml" Type="http://schemas.openxmlformats.org/officeDocument/2006/relationships/slide"/><Relationship Id="rId27" Target="slides/slide6.xml" Type="http://schemas.openxmlformats.org/officeDocument/2006/relationships/slide"/><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jpeg" Type="http://schemas.openxmlformats.org/officeDocument/2006/relationships/image"/></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jpeg" Type="http://schemas.openxmlformats.org/officeDocument/2006/relationships/image"/></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4.jpeg" Type="http://schemas.openxmlformats.org/officeDocument/2006/relationships/image"/><Relationship Id="rId3" Target="https://github.com/Suryao3/nm_modules.git" TargetMode="External" Type="http://schemas.openxmlformats.org/officeDocument/2006/relationships/hyperlink"/></Relationships>
</file>

<file path=ppt/slides/_rels/slide6.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5.jpe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18288000" cy="10287000"/>
            <a:chOff x="0" y="0"/>
            <a:chExt cx="24384000" cy="13716000"/>
          </a:xfrm>
        </p:grpSpPr>
        <p:sp>
          <p:nvSpPr>
            <p:cNvPr name="Freeform 3" id="3"/>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close/>
                </a:path>
              </a:pathLst>
            </a:custGeom>
            <a:blipFill>
              <a:blip r:embed="rId2"/>
              <a:stretch>
                <a:fillRect l="0" t="0" r="0" b="0"/>
              </a:stretch>
            </a:blipFill>
          </p:spPr>
        </p:sp>
      </p:grpSp>
      <p:sp>
        <p:nvSpPr>
          <p:cNvPr name="TextBox 4" id="4"/>
          <p:cNvSpPr txBox="true"/>
          <p:nvPr/>
        </p:nvSpPr>
        <p:spPr>
          <a:xfrm rot="0">
            <a:off x="564442" y="4969001"/>
            <a:ext cx="7648750" cy="2911094"/>
          </a:xfrm>
          <a:prstGeom prst="rect">
            <a:avLst/>
          </a:prstGeom>
        </p:spPr>
        <p:txBody>
          <a:bodyPr anchor="t" rtlCol="false" tIns="0" lIns="0" bIns="0" rIns="0">
            <a:spAutoFit/>
          </a:bodyPr>
          <a:lstStyle/>
          <a:p>
            <a:pPr algn="l">
              <a:lnSpc>
                <a:spcPts val="5638"/>
              </a:lnSpc>
            </a:pPr>
            <a:r>
              <a:rPr lang="en-US" sz="4800">
                <a:solidFill>
                  <a:srgbClr val="223669"/>
                </a:solidFill>
                <a:latin typeface="Arimo Bold"/>
              </a:rPr>
              <a:t>“Application For Grocery Delivery”</a:t>
            </a:r>
          </a:p>
          <a:p>
            <a:pPr algn="l">
              <a:lnSpc>
                <a:spcPts val="5635"/>
              </a:lnSpc>
            </a:pPr>
          </a:p>
          <a:p>
            <a:pPr algn="l">
              <a:lnSpc>
                <a:spcPts val="5638"/>
              </a:lnSpc>
            </a:pPr>
            <a:r>
              <a:rPr lang="en-US" sz="4800">
                <a:solidFill>
                  <a:srgbClr val="223669"/>
                </a:solidFill>
                <a:latin typeface="Arimo Bold"/>
              </a:rPr>
              <a:t>Task - 4</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223669"/>
        </a:solidFill>
      </p:bgPr>
    </p:bg>
    <p:spTree>
      <p:nvGrpSpPr>
        <p:cNvPr id="1" name=""/>
        <p:cNvGrpSpPr/>
        <p:nvPr/>
      </p:nvGrpSpPr>
      <p:grpSpPr>
        <a:xfrm>
          <a:off x="0" y="0"/>
          <a:ext cx="0" cy="0"/>
          <a:chOff x="0" y="0"/>
          <a:chExt cx="0" cy="0"/>
        </a:xfrm>
      </p:grpSpPr>
      <p:graphicFrame>
        <p:nvGraphicFramePr>
          <p:cNvPr name="Table 2" id="2"/>
          <p:cNvGraphicFramePr>
            <a:graphicFrameLocks noGrp="true"/>
          </p:cNvGraphicFramePr>
          <p:nvPr/>
        </p:nvGraphicFramePr>
        <p:xfrm>
          <a:off x="903126" y="5010289"/>
          <a:ext cx="9836839" cy="3352800"/>
        </p:xfrm>
        <a:graphic>
          <a:graphicData uri="http://schemas.openxmlformats.org/drawingml/2006/table">
            <a:tbl>
              <a:tblPr/>
              <a:tblGrid>
                <a:gridCol w="3278946"/>
                <a:gridCol w="3690547"/>
                <a:gridCol w="2867346"/>
              </a:tblGrid>
              <a:tr h="838200">
                <a:tc>
                  <a:txBody>
                    <a:bodyPr anchor="t" rtlCol="false"/>
                    <a:lstStyle/>
                    <a:p>
                      <a:pPr algn="ctr">
                        <a:lnSpc>
                          <a:spcPts val="2800"/>
                        </a:lnSpc>
                        <a:defRPr/>
                      </a:pP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solidFill>
                      <a:srgbClr val="E6E6E6"/>
                    </a:solidFill>
                  </a:tcPr>
                </a:tc>
                <a:tc>
                  <a:txBody>
                    <a:bodyPr anchor="t" rtlCol="false"/>
                    <a:lstStyle/>
                    <a:p>
                      <a:pPr algn="ctr">
                        <a:lnSpc>
                          <a:spcPts val="2800"/>
                        </a:lnSpc>
                        <a:defRPr/>
                      </a:pP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solidFill>
                      <a:srgbClr val="E6E6E6"/>
                    </a:solidFill>
                  </a:tcPr>
                </a:tc>
                <a:tc>
                  <a:txBody>
                    <a:bodyPr anchor="t" rtlCol="false"/>
                    <a:lstStyle/>
                    <a:p>
                      <a:pPr algn="ctr">
                        <a:lnSpc>
                          <a:spcPts val="2800"/>
                        </a:lnSpc>
                        <a:defRPr/>
                      </a:pP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solidFill>
                      <a:srgbClr val="E6E6E6"/>
                    </a:solidFill>
                  </a:tcPr>
                </a:tc>
              </a:tr>
              <a:tr h="838200">
                <a:tc>
                  <a:txBody>
                    <a:bodyPr anchor="t" rtlCol="false"/>
                    <a:lstStyle/>
                    <a:p>
                      <a:pPr algn="ctr">
                        <a:lnSpc>
                          <a:spcPts val="2800"/>
                        </a:lnSpc>
                        <a:defRPr/>
                      </a:pPr>
                      <a:r>
                        <a:rPr lang="en-US" sz="2000">
                          <a:solidFill>
                            <a:srgbClr val="FFFFFF"/>
                          </a:solidFill>
                          <a:latin typeface="Arimo"/>
                        </a:rPr>
                        <a:t>au910020104301</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2800"/>
                        </a:lnSpc>
                        <a:defRPr/>
                      </a:pP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2800"/>
                        </a:lnSpc>
                        <a:defRPr/>
                      </a:pPr>
                      <a:r>
                        <a:rPr lang="en-US" sz="2000">
                          <a:solidFill>
                            <a:srgbClr val="FFFFFF"/>
                          </a:solidFill>
                          <a:latin typeface="Arimo"/>
                        </a:rPr>
                        <a:t>CC2</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r>
              <a:tr h="838200">
                <a:tc>
                  <a:txBody>
                    <a:bodyPr anchor="t" rtlCol="false"/>
                    <a:lstStyle/>
                    <a:p>
                      <a:pPr algn="ctr">
                        <a:lnSpc>
                          <a:spcPts val="2800"/>
                        </a:lnSpc>
                        <a:defRPr/>
                      </a:pPr>
                      <a:r>
                        <a:rPr lang="en-US" sz="2000">
                          <a:solidFill>
                            <a:srgbClr val="FFFFFF"/>
                          </a:solidFill>
                          <a:latin typeface="Arimo"/>
                        </a:rPr>
                        <a:t>au910020104036</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2800"/>
                        </a:lnSpc>
                        <a:defRPr/>
                      </a:pP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2800"/>
                        </a:lnSpc>
                        <a:defRPr/>
                      </a:pPr>
                      <a:r>
                        <a:rPr lang="en-US" sz="2000">
                          <a:solidFill>
                            <a:srgbClr val="FFFFFF"/>
                          </a:solidFill>
                          <a:latin typeface="Arimo"/>
                        </a:rPr>
                        <a:t>CC2</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r>
              <a:tr h="838200">
                <a:tc>
                  <a:txBody>
                    <a:bodyPr anchor="t" rtlCol="false"/>
                    <a:lstStyle/>
                    <a:p>
                      <a:pPr algn="ctr">
                        <a:lnSpc>
                          <a:spcPts val="2800"/>
                        </a:lnSpc>
                        <a:defRPr/>
                      </a:pPr>
                      <a:r>
                        <a:rPr lang="en-US" sz="2000">
                          <a:solidFill>
                            <a:srgbClr val="FFFFFF"/>
                          </a:solidFill>
                          <a:latin typeface="Arimo"/>
                        </a:rPr>
                        <a:t>au910020104008</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2800"/>
                        </a:lnSpc>
                        <a:defRPr/>
                      </a:pP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2800"/>
                        </a:lnSpc>
                        <a:defRPr/>
                      </a:pPr>
                      <a:r>
                        <a:rPr lang="en-US" sz="2000">
                          <a:solidFill>
                            <a:srgbClr val="FFFFFF"/>
                          </a:solidFill>
                          <a:latin typeface="Arimo"/>
                        </a:rPr>
                        <a:t>CC2</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r>
            </a:tbl>
          </a:graphicData>
        </a:graphic>
      </p:graphicFrame>
      <p:sp>
        <p:nvSpPr>
          <p:cNvPr name="Freeform 3" id="3"/>
          <p:cNvSpPr/>
          <p:nvPr/>
        </p:nvSpPr>
        <p:spPr>
          <a:xfrm flipH="false" flipV="false" rot="0">
            <a:off x="11530540" y="1758699"/>
            <a:ext cx="6282724" cy="6282724"/>
          </a:xfrm>
          <a:custGeom>
            <a:avLst/>
            <a:gdLst/>
            <a:ahLst/>
            <a:cxnLst/>
            <a:rect r="r" b="b" t="t" l="l"/>
            <a:pathLst>
              <a:path h="6282724" w="6282724">
                <a:moveTo>
                  <a:pt x="0" y="0"/>
                </a:moveTo>
                <a:lnTo>
                  <a:pt x="6282725" y="0"/>
                </a:lnTo>
                <a:lnTo>
                  <a:pt x="6282725" y="6282724"/>
                </a:lnTo>
                <a:lnTo>
                  <a:pt x="0" y="6282724"/>
                </a:lnTo>
                <a:lnTo>
                  <a:pt x="0" y="0"/>
                </a:lnTo>
                <a:close/>
              </a:path>
            </a:pathLst>
          </a:custGeom>
          <a:blipFill>
            <a:blip r:embed="rId2"/>
            <a:stretch>
              <a:fillRect l="0" t="0" r="0" b="0"/>
            </a:stretch>
          </a:blipFill>
        </p:spPr>
      </p:sp>
      <p:sp>
        <p:nvSpPr>
          <p:cNvPr name="TextBox 4" id="4"/>
          <p:cNvSpPr txBox="true"/>
          <p:nvPr/>
        </p:nvSpPr>
        <p:spPr>
          <a:xfrm rot="0">
            <a:off x="860096" y="412877"/>
            <a:ext cx="7572656" cy="615823"/>
          </a:xfrm>
          <a:prstGeom prst="rect">
            <a:avLst/>
          </a:prstGeom>
        </p:spPr>
        <p:txBody>
          <a:bodyPr anchor="t" rtlCol="false" tIns="0" lIns="0" bIns="0" rIns="0">
            <a:spAutoFit/>
          </a:bodyPr>
          <a:lstStyle/>
          <a:p>
            <a:pPr algn="l">
              <a:lnSpc>
                <a:spcPts val="4766"/>
              </a:lnSpc>
            </a:pPr>
            <a:r>
              <a:rPr lang="en-US" sz="3700" spc="-20">
                <a:solidFill>
                  <a:srgbClr val="C88C32"/>
                </a:solidFill>
                <a:latin typeface="Arimo Bold"/>
              </a:rPr>
              <a:t>Application For Grocery Delivery</a:t>
            </a:r>
          </a:p>
        </p:txBody>
      </p:sp>
      <p:sp>
        <p:nvSpPr>
          <p:cNvPr name="TextBox 5" id="5"/>
          <p:cNvSpPr txBox="true"/>
          <p:nvPr/>
        </p:nvSpPr>
        <p:spPr>
          <a:xfrm rot="0">
            <a:off x="472270" y="2709128"/>
            <a:ext cx="430856" cy="454420"/>
          </a:xfrm>
          <a:prstGeom prst="rect">
            <a:avLst/>
          </a:prstGeom>
        </p:spPr>
        <p:txBody>
          <a:bodyPr anchor="t" rtlCol="false" tIns="0" lIns="0" bIns="0" rIns="0">
            <a:spAutoFit/>
          </a:bodyPr>
          <a:lstStyle/>
          <a:p>
            <a:pPr algn="l">
              <a:lnSpc>
                <a:spcPts val="3127"/>
              </a:lnSpc>
            </a:pPr>
            <a:r>
              <a:rPr lang="en-US" sz="2799" spc="26">
                <a:solidFill>
                  <a:srgbClr val="FFFFFF"/>
                </a:solidFill>
                <a:ea typeface="TT Rounds Condensed"/>
              </a:rPr>
              <a:t>▪</a:t>
            </a:r>
          </a:p>
        </p:txBody>
      </p:sp>
      <p:sp>
        <p:nvSpPr>
          <p:cNvPr name="TextBox 6" id="6"/>
          <p:cNvSpPr txBox="true"/>
          <p:nvPr/>
        </p:nvSpPr>
        <p:spPr>
          <a:xfrm rot="0">
            <a:off x="1028700" y="5419720"/>
            <a:ext cx="2872286" cy="473470"/>
          </a:xfrm>
          <a:prstGeom prst="rect">
            <a:avLst/>
          </a:prstGeom>
        </p:spPr>
        <p:txBody>
          <a:bodyPr anchor="t" rtlCol="false" tIns="0" lIns="0" bIns="0" rIns="0">
            <a:spAutoFit/>
          </a:bodyPr>
          <a:lstStyle/>
          <a:p>
            <a:pPr algn="l">
              <a:lnSpc>
                <a:spcPts val="3127"/>
              </a:lnSpc>
            </a:pPr>
            <a:r>
              <a:rPr lang="en-US" sz="2799">
                <a:solidFill>
                  <a:srgbClr val="C88C32"/>
                </a:solidFill>
                <a:latin typeface="Arimo Bold"/>
              </a:rPr>
              <a:t>LMS Username</a:t>
            </a:r>
          </a:p>
        </p:txBody>
      </p:sp>
      <p:sp>
        <p:nvSpPr>
          <p:cNvPr name="TextBox 7" id="7"/>
          <p:cNvSpPr txBox="true"/>
          <p:nvPr/>
        </p:nvSpPr>
        <p:spPr>
          <a:xfrm rot="0">
            <a:off x="4991273" y="5419720"/>
            <a:ext cx="1273322" cy="473470"/>
          </a:xfrm>
          <a:prstGeom prst="rect">
            <a:avLst/>
          </a:prstGeom>
        </p:spPr>
        <p:txBody>
          <a:bodyPr anchor="t" rtlCol="false" tIns="0" lIns="0" bIns="0" rIns="0">
            <a:spAutoFit/>
          </a:bodyPr>
          <a:lstStyle/>
          <a:p>
            <a:pPr algn="l">
              <a:lnSpc>
                <a:spcPts val="3127"/>
              </a:lnSpc>
            </a:pPr>
            <a:r>
              <a:rPr lang="en-US" sz="2799">
                <a:solidFill>
                  <a:srgbClr val="C88C32"/>
                </a:solidFill>
                <a:latin typeface="Arimo Bold"/>
              </a:rPr>
              <a:t>Name</a:t>
            </a:r>
          </a:p>
        </p:txBody>
      </p:sp>
      <p:sp>
        <p:nvSpPr>
          <p:cNvPr name="TextBox 8" id="8"/>
          <p:cNvSpPr txBox="true"/>
          <p:nvPr/>
        </p:nvSpPr>
        <p:spPr>
          <a:xfrm rot="0">
            <a:off x="8260354" y="5419720"/>
            <a:ext cx="1292770" cy="419989"/>
          </a:xfrm>
          <a:prstGeom prst="rect">
            <a:avLst/>
          </a:prstGeom>
        </p:spPr>
        <p:txBody>
          <a:bodyPr anchor="t" rtlCol="false" tIns="0" lIns="0" bIns="0" rIns="0">
            <a:spAutoFit/>
          </a:bodyPr>
          <a:lstStyle/>
          <a:p>
            <a:pPr algn="l">
              <a:lnSpc>
                <a:spcPts val="3127"/>
              </a:lnSpc>
            </a:pPr>
            <a:r>
              <a:rPr lang="en-US" sz="2799">
                <a:solidFill>
                  <a:srgbClr val="C88C32"/>
                </a:solidFill>
                <a:latin typeface="Arimo Bold"/>
              </a:rPr>
              <a:t>Batch</a:t>
            </a:r>
          </a:p>
        </p:txBody>
      </p:sp>
      <p:sp>
        <p:nvSpPr>
          <p:cNvPr name="TextBox 9" id="9"/>
          <p:cNvSpPr txBox="true"/>
          <p:nvPr/>
        </p:nvSpPr>
        <p:spPr>
          <a:xfrm rot="0">
            <a:off x="4694700" y="6208327"/>
            <a:ext cx="1890496" cy="352933"/>
          </a:xfrm>
          <a:prstGeom prst="rect">
            <a:avLst/>
          </a:prstGeom>
        </p:spPr>
        <p:txBody>
          <a:bodyPr anchor="t" rtlCol="false" tIns="0" lIns="0" bIns="0" rIns="0">
            <a:spAutoFit/>
          </a:bodyPr>
          <a:lstStyle/>
          <a:p>
            <a:pPr algn="ctr">
              <a:lnSpc>
                <a:spcPts val="2546"/>
              </a:lnSpc>
              <a:spcBef>
                <a:spcPct val="0"/>
              </a:spcBef>
            </a:pPr>
            <a:r>
              <a:rPr lang="en-US" sz="2000">
                <a:solidFill>
                  <a:srgbClr val="FFFFFF"/>
                </a:solidFill>
                <a:latin typeface="Arial"/>
              </a:rPr>
              <a:t>AKSHAYA G</a:t>
            </a:r>
          </a:p>
        </p:txBody>
      </p:sp>
      <p:sp>
        <p:nvSpPr>
          <p:cNvPr name="TextBox 10" id="10"/>
          <p:cNvSpPr txBox="true"/>
          <p:nvPr/>
        </p:nvSpPr>
        <p:spPr>
          <a:xfrm rot="0">
            <a:off x="4864283" y="6913685"/>
            <a:ext cx="1914525" cy="314833"/>
          </a:xfrm>
          <a:prstGeom prst="rect">
            <a:avLst/>
          </a:prstGeom>
        </p:spPr>
        <p:txBody>
          <a:bodyPr anchor="t" rtlCol="false" tIns="0" lIns="0" bIns="0" rIns="0">
            <a:spAutoFit/>
          </a:bodyPr>
          <a:lstStyle/>
          <a:p>
            <a:pPr algn="ctr">
              <a:lnSpc>
                <a:spcPts val="2546"/>
              </a:lnSpc>
              <a:spcBef>
                <a:spcPct val="0"/>
              </a:spcBef>
            </a:pPr>
            <a:r>
              <a:rPr lang="en-US" sz="2000">
                <a:solidFill>
                  <a:srgbClr val="FFFFFF"/>
                </a:solidFill>
                <a:latin typeface="Arimo"/>
              </a:rPr>
              <a:t>RAJASURIYA M</a:t>
            </a:r>
          </a:p>
        </p:txBody>
      </p:sp>
      <p:sp>
        <p:nvSpPr>
          <p:cNvPr name="TextBox 11" id="11"/>
          <p:cNvSpPr txBox="true"/>
          <p:nvPr/>
        </p:nvSpPr>
        <p:spPr>
          <a:xfrm rot="0">
            <a:off x="903126" y="-187306"/>
            <a:ext cx="9173113" cy="5197595"/>
          </a:xfrm>
          <a:prstGeom prst="rect">
            <a:avLst/>
          </a:prstGeom>
        </p:spPr>
        <p:txBody>
          <a:bodyPr anchor="t" rtlCol="false" tIns="0" lIns="0" bIns="0" rIns="0">
            <a:spAutoFit/>
          </a:bodyPr>
          <a:lstStyle/>
          <a:p>
            <a:pPr algn="just">
              <a:lnSpc>
                <a:spcPts val="2555"/>
              </a:lnSpc>
            </a:pPr>
          </a:p>
          <a:p>
            <a:pPr algn="just">
              <a:lnSpc>
                <a:spcPts val="3365"/>
              </a:lnSpc>
            </a:pPr>
          </a:p>
          <a:p>
            <a:pPr algn="just">
              <a:lnSpc>
                <a:spcPts val="2555"/>
              </a:lnSpc>
            </a:pPr>
          </a:p>
          <a:p>
            <a:pPr algn="just">
              <a:lnSpc>
                <a:spcPts val="2555"/>
              </a:lnSpc>
            </a:pPr>
          </a:p>
          <a:p>
            <a:pPr algn="just">
              <a:lnSpc>
                <a:spcPts val="3366"/>
              </a:lnSpc>
              <a:spcBef>
                <a:spcPct val="0"/>
              </a:spcBef>
            </a:pPr>
            <a:r>
              <a:rPr lang="en-US" sz="2644">
                <a:solidFill>
                  <a:srgbClr val="FFFFFF"/>
                </a:solidFill>
                <a:latin typeface="Arial"/>
              </a:rPr>
              <a:t>Our project introduces an innovative Grocery System, combining cutting-edge technology with industry best practices to enhance the grocery shopping experience. With a focus on operational efficiency, customer satisfaction, and inventory optimization, our system aims to modernize the grocery retail sector. By embracing the trends in online and offline shopping, we empower customers and store owners alike, creating a more sustainable and profitable grocery  ecosystem.</a:t>
            </a:r>
          </a:p>
        </p:txBody>
      </p:sp>
      <p:sp>
        <p:nvSpPr>
          <p:cNvPr name="TextBox 12" id="12"/>
          <p:cNvSpPr txBox="true"/>
          <p:nvPr/>
        </p:nvSpPr>
        <p:spPr>
          <a:xfrm rot="0">
            <a:off x="5001476" y="7688998"/>
            <a:ext cx="962025" cy="352933"/>
          </a:xfrm>
          <a:prstGeom prst="rect">
            <a:avLst/>
          </a:prstGeom>
        </p:spPr>
        <p:txBody>
          <a:bodyPr anchor="t" rtlCol="false" tIns="0" lIns="0" bIns="0" rIns="0">
            <a:spAutoFit/>
          </a:bodyPr>
          <a:lstStyle/>
          <a:p>
            <a:pPr algn="ctr">
              <a:lnSpc>
                <a:spcPts val="2546"/>
              </a:lnSpc>
              <a:spcBef>
                <a:spcPct val="0"/>
              </a:spcBef>
            </a:pPr>
            <a:r>
              <a:rPr lang="en-US" sz="2000">
                <a:solidFill>
                  <a:srgbClr val="FFFFFF"/>
                </a:solidFill>
                <a:latin typeface="Arial"/>
              </a:rPr>
              <a:t>ARUN S</a:t>
            </a:r>
          </a:p>
        </p:txBody>
      </p:sp>
    </p:spTree>
  </p:cSld>
  <p:clrMapOvr>
    <a:masterClrMapping/>
  </p:clrMapOvr>
</p:sld>
</file>

<file path=ppt/slides/slide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419183" y="242344"/>
            <a:ext cx="4725143" cy="641962"/>
          </a:xfrm>
          <a:prstGeom prst="rect">
            <a:avLst/>
          </a:prstGeom>
        </p:spPr>
        <p:txBody>
          <a:bodyPr anchor="t" rtlCol="false" tIns="0" lIns="0" bIns="0" rIns="0">
            <a:spAutoFit/>
          </a:bodyPr>
          <a:lstStyle/>
          <a:p>
            <a:pPr algn="l">
              <a:lnSpc>
                <a:spcPts val="5040"/>
              </a:lnSpc>
            </a:pPr>
            <a:r>
              <a:rPr lang="en-US" sz="3600">
                <a:solidFill>
                  <a:srgbClr val="223669"/>
                </a:solidFill>
                <a:latin typeface="Arimo Bold"/>
              </a:rPr>
              <a:t>Step-WiseDescription</a:t>
            </a:r>
          </a:p>
        </p:txBody>
      </p:sp>
      <p:sp>
        <p:nvSpPr>
          <p:cNvPr name="TextBox 3" id="3"/>
          <p:cNvSpPr txBox="true"/>
          <p:nvPr/>
        </p:nvSpPr>
        <p:spPr>
          <a:xfrm rot="0">
            <a:off x="9139238" y="4601062"/>
            <a:ext cx="9525" cy="419990"/>
          </a:xfrm>
          <a:prstGeom prst="rect">
            <a:avLst/>
          </a:prstGeom>
        </p:spPr>
        <p:txBody>
          <a:bodyPr anchor="t" rtlCol="false" tIns="0" lIns="0" bIns="0" rIns="0">
            <a:spAutoFit/>
          </a:bodyPr>
          <a:lstStyle/>
          <a:p>
            <a:pPr algn="ctr">
              <a:lnSpc>
                <a:spcPts val="3127"/>
              </a:lnSpc>
              <a:spcBef>
                <a:spcPct val="0"/>
              </a:spcBef>
            </a:pPr>
          </a:p>
        </p:txBody>
      </p:sp>
      <p:sp>
        <p:nvSpPr>
          <p:cNvPr name="TextBox 4" id="4"/>
          <p:cNvSpPr txBox="true"/>
          <p:nvPr/>
        </p:nvSpPr>
        <p:spPr>
          <a:xfrm rot="0">
            <a:off x="419183" y="971736"/>
            <a:ext cx="14907625" cy="9019742"/>
          </a:xfrm>
          <a:prstGeom prst="rect">
            <a:avLst/>
          </a:prstGeom>
        </p:spPr>
        <p:txBody>
          <a:bodyPr anchor="t" rtlCol="false" tIns="0" lIns="0" bIns="0" rIns="0">
            <a:spAutoFit/>
          </a:bodyPr>
          <a:lstStyle/>
          <a:p>
            <a:pPr>
              <a:lnSpc>
                <a:spcPts val="2987"/>
              </a:lnSpc>
              <a:spcBef>
                <a:spcPct val="0"/>
              </a:spcBef>
            </a:pPr>
          </a:p>
          <a:p>
            <a:pPr>
              <a:lnSpc>
                <a:spcPts val="2987"/>
              </a:lnSpc>
              <a:spcBef>
                <a:spcPct val="0"/>
              </a:spcBef>
            </a:pPr>
            <a:r>
              <a:rPr lang="en-US" sz="2674">
                <a:solidFill>
                  <a:srgbClr val="223669"/>
                </a:solidFill>
                <a:latin typeface="Arial Bold"/>
              </a:rPr>
              <a:t>1. API Documentation:</a:t>
            </a:r>
          </a:p>
          <a:p>
            <a:pPr>
              <a:lnSpc>
                <a:spcPts val="2987"/>
              </a:lnSpc>
              <a:spcBef>
                <a:spcPct val="0"/>
              </a:spcBef>
            </a:pPr>
            <a:r>
              <a:rPr lang="en-US" sz="2674">
                <a:solidFill>
                  <a:srgbClr val="223669"/>
                </a:solidFill>
                <a:latin typeface="Arial"/>
              </a:rPr>
              <a:t>   - Understand the API by reviewing documentation for endpoints and parameters.</a:t>
            </a:r>
          </a:p>
          <a:p>
            <a:pPr>
              <a:lnSpc>
                <a:spcPts val="2987"/>
              </a:lnSpc>
              <a:spcBef>
                <a:spcPct val="0"/>
              </a:spcBef>
            </a:pPr>
          </a:p>
          <a:p>
            <a:pPr>
              <a:lnSpc>
                <a:spcPts val="2987"/>
              </a:lnSpc>
              <a:spcBef>
                <a:spcPct val="0"/>
              </a:spcBef>
            </a:pPr>
            <a:r>
              <a:rPr lang="en-US" sz="2674">
                <a:solidFill>
                  <a:srgbClr val="223669"/>
                </a:solidFill>
                <a:latin typeface="Arial Bold"/>
              </a:rPr>
              <a:t>2. Development Environment:</a:t>
            </a:r>
          </a:p>
          <a:p>
            <a:pPr>
              <a:lnSpc>
                <a:spcPts val="2987"/>
              </a:lnSpc>
              <a:spcBef>
                <a:spcPct val="0"/>
              </a:spcBef>
            </a:pPr>
            <a:r>
              <a:rPr lang="en-US" sz="2674">
                <a:solidFill>
                  <a:srgbClr val="223669"/>
                </a:solidFill>
                <a:latin typeface="Arial"/>
              </a:rPr>
              <a:t>   - Set up your development environment with necessary tools and dependencies.</a:t>
            </a:r>
          </a:p>
          <a:p>
            <a:pPr>
              <a:lnSpc>
                <a:spcPts val="2987"/>
              </a:lnSpc>
              <a:spcBef>
                <a:spcPct val="0"/>
              </a:spcBef>
            </a:pPr>
          </a:p>
          <a:p>
            <a:pPr>
              <a:lnSpc>
                <a:spcPts val="2987"/>
              </a:lnSpc>
              <a:spcBef>
                <a:spcPct val="0"/>
              </a:spcBef>
            </a:pPr>
            <a:r>
              <a:rPr lang="en-US" sz="2674">
                <a:solidFill>
                  <a:srgbClr val="223669"/>
                </a:solidFill>
                <a:latin typeface="Arial Bold"/>
              </a:rPr>
              <a:t>3. Project Setup:</a:t>
            </a:r>
          </a:p>
          <a:p>
            <a:pPr>
              <a:lnSpc>
                <a:spcPts val="2987"/>
              </a:lnSpc>
              <a:spcBef>
                <a:spcPct val="0"/>
              </a:spcBef>
            </a:pPr>
            <a:r>
              <a:rPr lang="en-US" sz="2674">
                <a:solidFill>
                  <a:srgbClr val="223669"/>
                </a:solidFill>
                <a:latin typeface="Arial"/>
              </a:rPr>
              <a:t>   - Create a new project or navigate to your existing project.</a:t>
            </a:r>
          </a:p>
          <a:p>
            <a:pPr>
              <a:lnSpc>
                <a:spcPts val="2987"/>
              </a:lnSpc>
              <a:spcBef>
                <a:spcPct val="0"/>
              </a:spcBef>
            </a:pPr>
          </a:p>
          <a:p>
            <a:pPr>
              <a:lnSpc>
                <a:spcPts val="2987"/>
              </a:lnSpc>
              <a:spcBef>
                <a:spcPct val="0"/>
              </a:spcBef>
            </a:pPr>
            <a:r>
              <a:rPr lang="en-US" sz="2674">
                <a:solidFill>
                  <a:srgbClr val="223669"/>
                </a:solidFill>
                <a:latin typeface="Arial Bold"/>
              </a:rPr>
              <a:t>4. Dependency Installation:</a:t>
            </a:r>
          </a:p>
          <a:p>
            <a:pPr>
              <a:lnSpc>
                <a:spcPts val="2987"/>
              </a:lnSpc>
              <a:spcBef>
                <a:spcPct val="0"/>
              </a:spcBef>
            </a:pPr>
            <a:r>
              <a:rPr lang="en-US" sz="2674">
                <a:solidFill>
                  <a:srgbClr val="223669"/>
                </a:solidFill>
                <a:latin typeface="Arial"/>
              </a:rPr>
              <a:t>   - Use a package manager to install required libraries, such as Axios.</a:t>
            </a:r>
          </a:p>
          <a:p>
            <a:pPr>
              <a:lnSpc>
                <a:spcPts val="2987"/>
              </a:lnSpc>
              <a:spcBef>
                <a:spcPct val="0"/>
              </a:spcBef>
            </a:pPr>
          </a:p>
          <a:p>
            <a:pPr>
              <a:lnSpc>
                <a:spcPts val="2987"/>
              </a:lnSpc>
              <a:spcBef>
                <a:spcPct val="0"/>
              </a:spcBef>
            </a:pPr>
            <a:r>
              <a:rPr lang="en-US" sz="2674">
                <a:solidFill>
                  <a:srgbClr val="223669"/>
                </a:solidFill>
                <a:latin typeface="Arial Bold"/>
              </a:rPr>
              <a:t>5. UI Component Creation:</a:t>
            </a:r>
          </a:p>
          <a:p>
            <a:pPr>
              <a:lnSpc>
                <a:spcPts val="2987"/>
              </a:lnSpc>
              <a:spcBef>
                <a:spcPct val="0"/>
              </a:spcBef>
            </a:pPr>
            <a:r>
              <a:rPr lang="en-US" sz="2674">
                <a:solidFill>
                  <a:srgbClr val="223669"/>
                </a:solidFill>
                <a:latin typeface="Arial"/>
              </a:rPr>
              <a:t>   - Develop components to display data retrieved from APIs.</a:t>
            </a:r>
          </a:p>
          <a:p>
            <a:pPr>
              <a:lnSpc>
                <a:spcPts val="2987"/>
              </a:lnSpc>
              <a:spcBef>
                <a:spcPct val="0"/>
              </a:spcBef>
            </a:pPr>
          </a:p>
          <a:p>
            <a:pPr>
              <a:lnSpc>
                <a:spcPts val="2987"/>
              </a:lnSpc>
              <a:spcBef>
                <a:spcPct val="0"/>
              </a:spcBef>
            </a:pPr>
            <a:r>
              <a:rPr lang="en-US" sz="2674">
                <a:solidFill>
                  <a:srgbClr val="223669"/>
                </a:solidFill>
                <a:latin typeface="Arial Bold"/>
              </a:rPr>
              <a:t>6. API Call Implementation:</a:t>
            </a:r>
          </a:p>
          <a:p>
            <a:pPr>
              <a:lnSpc>
                <a:spcPts val="2987"/>
              </a:lnSpc>
              <a:spcBef>
                <a:spcPct val="0"/>
              </a:spcBef>
            </a:pPr>
            <a:r>
              <a:rPr lang="en-US" sz="2674">
                <a:solidFill>
                  <a:srgbClr val="223669"/>
                </a:solidFill>
                <a:latin typeface="Arial"/>
              </a:rPr>
              <a:t>   - Use the chosen library to make API calls, handling requests and responses.</a:t>
            </a:r>
          </a:p>
          <a:p>
            <a:pPr>
              <a:lnSpc>
                <a:spcPts val="2987"/>
              </a:lnSpc>
              <a:spcBef>
                <a:spcPct val="0"/>
              </a:spcBef>
            </a:pPr>
          </a:p>
          <a:p>
            <a:pPr>
              <a:lnSpc>
                <a:spcPts val="2987"/>
              </a:lnSpc>
              <a:spcBef>
                <a:spcPct val="0"/>
              </a:spcBef>
            </a:pPr>
            <a:r>
              <a:rPr lang="en-US" sz="2674">
                <a:solidFill>
                  <a:srgbClr val="223669"/>
                </a:solidFill>
                <a:latin typeface="Arial"/>
              </a:rPr>
              <a:t>7. </a:t>
            </a:r>
            <a:r>
              <a:rPr lang="en-US" sz="2674">
                <a:solidFill>
                  <a:srgbClr val="223669"/>
                </a:solidFill>
                <a:latin typeface="Arial Bold"/>
              </a:rPr>
              <a:t>Dynamic UI Update:</a:t>
            </a:r>
          </a:p>
          <a:p>
            <a:pPr>
              <a:lnSpc>
                <a:spcPts val="2987"/>
              </a:lnSpc>
              <a:spcBef>
                <a:spcPct val="0"/>
              </a:spcBef>
            </a:pPr>
            <a:r>
              <a:rPr lang="en-US" sz="2674">
                <a:solidFill>
                  <a:srgbClr val="223669"/>
                </a:solidFill>
                <a:latin typeface="Arial"/>
              </a:rPr>
              <a:t>   - Modify components to dynamically update based on API data.</a:t>
            </a:r>
          </a:p>
          <a:p>
            <a:pPr>
              <a:lnSpc>
                <a:spcPts val="2987"/>
              </a:lnSpc>
              <a:spcBef>
                <a:spcPct val="0"/>
              </a:spcBef>
            </a:pPr>
          </a:p>
          <a:p>
            <a:pPr>
              <a:lnSpc>
                <a:spcPts val="2987"/>
              </a:lnSpc>
              <a:spcBef>
                <a:spcPct val="0"/>
              </a:spcBef>
            </a:pPr>
            <a:r>
              <a:rPr lang="en-US" sz="2674">
                <a:solidFill>
                  <a:srgbClr val="223669"/>
                </a:solidFill>
                <a:latin typeface="Arial Bold"/>
              </a:rPr>
              <a:t>8. Testing and Deployment:</a:t>
            </a:r>
          </a:p>
          <a:p>
            <a:pPr>
              <a:lnSpc>
                <a:spcPts val="2987"/>
              </a:lnSpc>
              <a:spcBef>
                <a:spcPct val="0"/>
              </a:spcBef>
            </a:pPr>
            <a:r>
              <a:rPr lang="en-US" sz="2674">
                <a:solidFill>
                  <a:srgbClr val="223669"/>
                </a:solidFill>
                <a:latin typeface="Arial"/>
              </a:rPr>
              <a:t>   - Thoroughly test the application and deploy it to production, monitoring for any issues</a:t>
            </a:r>
            <a:r>
              <a:rPr lang="en-US" sz="2674">
                <a:solidFill>
                  <a:srgbClr val="223669"/>
                </a:solidFill>
                <a:latin typeface="Arial Bold"/>
              </a:rPr>
              <a:t>.</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sp>
        <p:nvSpPr>
          <p:cNvPr name="TextBox 3" id="3"/>
          <p:cNvSpPr txBox="true"/>
          <p:nvPr/>
        </p:nvSpPr>
        <p:spPr>
          <a:xfrm rot="0">
            <a:off x="1276455" y="766848"/>
            <a:ext cx="3379965" cy="634422"/>
          </a:xfrm>
          <a:prstGeom prst="rect">
            <a:avLst/>
          </a:prstGeom>
        </p:spPr>
        <p:txBody>
          <a:bodyPr anchor="t" rtlCol="false" tIns="0" lIns="0" bIns="0" rIns="0">
            <a:spAutoFit/>
          </a:bodyPr>
          <a:lstStyle/>
          <a:p>
            <a:pPr algn="l">
              <a:lnSpc>
                <a:spcPts val="5040"/>
              </a:lnSpc>
            </a:pPr>
            <a:r>
              <a:rPr lang="en-US" sz="3600">
                <a:solidFill>
                  <a:srgbClr val="C88C32"/>
                </a:solidFill>
                <a:latin typeface="Arimo Bold"/>
              </a:rPr>
              <a:t>Task Summary </a:t>
            </a:r>
          </a:p>
        </p:txBody>
      </p:sp>
      <p:sp>
        <p:nvSpPr>
          <p:cNvPr name="TextBox 4" id="4"/>
          <p:cNvSpPr txBox="true"/>
          <p:nvPr/>
        </p:nvSpPr>
        <p:spPr>
          <a:xfrm rot="0">
            <a:off x="1196226" y="2012642"/>
            <a:ext cx="16063074" cy="3828684"/>
          </a:xfrm>
          <a:prstGeom prst="rect">
            <a:avLst/>
          </a:prstGeom>
        </p:spPr>
        <p:txBody>
          <a:bodyPr anchor="t" rtlCol="false" tIns="0" lIns="0" bIns="0" rIns="0">
            <a:spAutoFit/>
          </a:bodyPr>
          <a:lstStyle/>
          <a:p>
            <a:pPr algn="just">
              <a:lnSpc>
                <a:spcPts val="3822"/>
              </a:lnSpc>
            </a:pPr>
          </a:p>
          <a:p>
            <a:pPr algn="just">
              <a:lnSpc>
                <a:spcPts val="3822"/>
              </a:lnSpc>
            </a:pPr>
            <a:r>
              <a:rPr lang="en-US" sz="3057" spc="12">
                <a:solidFill>
                  <a:srgbClr val="000000"/>
                </a:solidFill>
                <a:latin typeface="Arial"/>
              </a:rPr>
              <a:t> To </a:t>
            </a:r>
            <a:r>
              <a:rPr lang="en-US" sz="3057" spc="12">
                <a:solidFill>
                  <a:srgbClr val="000000"/>
                </a:solidFill>
                <a:latin typeface="Arial"/>
              </a:rPr>
              <a:t>Integrate backend APIs into the grocery application frontend for enhanced functionality. Begin by understanding API documentation and setting up the development environment. Create UI components for visualizing grocery data and implement API calls using libraries like Axios. Ensure dynamic UI updates based on the received data. Thoroughly test the application for reliability and deploy to production. Prioritize robust error handling, optimize performance through techniques like caching, and strike a balance between real-time updates and minimizing unnecessary API calls for optimal efficiency.</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18288000" cy="10287000"/>
            <a:chOff x="0" y="0"/>
            <a:chExt cx="24384000" cy="13716000"/>
          </a:xfrm>
        </p:grpSpPr>
        <p:sp>
          <p:nvSpPr>
            <p:cNvPr name="Freeform 3" id="3"/>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close/>
                </a:path>
              </a:pathLst>
            </a:custGeom>
            <a:blipFill>
              <a:blip r:embed="rId2"/>
              <a:stretch>
                <a:fillRect l="0" t="0" r="0" b="0"/>
              </a:stretch>
            </a:blipFill>
          </p:spPr>
        </p:sp>
      </p:grpSp>
      <p:sp>
        <p:nvSpPr>
          <p:cNvPr name="TextBox 4" id="4"/>
          <p:cNvSpPr txBox="true"/>
          <p:nvPr/>
        </p:nvSpPr>
        <p:spPr>
          <a:xfrm rot="0">
            <a:off x="7258890" y="1769762"/>
            <a:ext cx="4367020" cy="632460"/>
          </a:xfrm>
          <a:prstGeom prst="rect">
            <a:avLst/>
          </a:prstGeom>
        </p:spPr>
        <p:txBody>
          <a:bodyPr anchor="t" rtlCol="false" tIns="0" lIns="0" bIns="0" rIns="0">
            <a:spAutoFit/>
          </a:bodyPr>
          <a:lstStyle/>
          <a:p>
            <a:pPr algn="l">
              <a:lnSpc>
                <a:spcPts val="4230"/>
              </a:lnSpc>
            </a:pPr>
            <a:r>
              <a:rPr lang="en-US" sz="3600">
                <a:solidFill>
                  <a:srgbClr val="FFFFFF"/>
                </a:solidFill>
                <a:latin typeface="Arimo Bold"/>
              </a:rPr>
              <a:t>Submission Github</a:t>
            </a:r>
          </a:p>
        </p:txBody>
      </p:sp>
      <p:sp>
        <p:nvSpPr>
          <p:cNvPr name="TextBox 5" id="5"/>
          <p:cNvSpPr txBox="true"/>
          <p:nvPr/>
        </p:nvSpPr>
        <p:spPr>
          <a:xfrm rot="0">
            <a:off x="8546916" y="4532319"/>
            <a:ext cx="5054548" cy="427990"/>
          </a:xfrm>
          <a:prstGeom prst="rect">
            <a:avLst/>
          </a:prstGeom>
        </p:spPr>
        <p:txBody>
          <a:bodyPr anchor="t" rtlCol="false" tIns="0" lIns="0" bIns="0" rIns="0">
            <a:spAutoFit/>
          </a:bodyPr>
          <a:lstStyle/>
          <a:p>
            <a:pPr algn="l">
              <a:lnSpc>
                <a:spcPts val="3290"/>
              </a:lnSpc>
            </a:pPr>
            <a:r>
              <a:rPr lang="en-US" sz="2799" u="sng">
                <a:solidFill>
                  <a:srgbClr val="BD8738"/>
                </a:solidFill>
                <a:latin typeface="Arimo Bold"/>
                <a:hlinkClick r:id="rId3" tooltip="https://github.com/Suryao3/nm_modules.git"/>
              </a:rPr>
              <a:t>Github Link </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18288000" cy="10287000"/>
            <a:chOff x="0" y="0"/>
            <a:chExt cx="24384000" cy="13716000"/>
          </a:xfrm>
        </p:grpSpPr>
        <p:sp>
          <p:nvSpPr>
            <p:cNvPr name="Freeform 3" id="3"/>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close/>
                </a:path>
              </a:pathLst>
            </a:custGeom>
            <a:blipFill>
              <a:blip r:embed="rId2"/>
              <a:stretch>
                <a:fillRect l="0" t="0" r="0" b="0"/>
              </a:stretch>
            </a:blipFill>
          </p:spPr>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DAF05QURNQM</dc:identifier>
  <dcterms:modified xsi:type="dcterms:W3CDTF">2011-08-01T06:04:30Z</dcterms:modified>
  <cp:revision>1</cp:revision>
  <dc:title>TASK-4-groceryapp project presentation </dc:title>
</cp:coreProperties>
</file>