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ial" panose="020B0604020202020204" pitchFamily="34" charset="0"/>
      <p:regular r:id="rId10"/>
    </p:embeddedFont>
    <p:embeddedFont>
      <p:font typeface="Arial Bold" panose="020B0704020202020204" pitchFamily="34" charset="0"/>
      <p:regular r:id="rId11"/>
      <p:bold r:id="rId12"/>
    </p:embeddedFont>
    <p:embeddedFont>
      <p:font typeface="Arimo" panose="020B0604020202020204" charset="0"/>
      <p:regular r:id="rId13"/>
    </p:embeddedFont>
    <p:embeddedFont>
      <p:font typeface="Arimo Bold" panose="020B0604020202020204" charset="0"/>
      <p:regular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uryao3/nm_modules.git"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564442" y="4969001"/>
            <a:ext cx="7648750" cy="2882519"/>
          </a:xfrm>
          <a:prstGeom prst="rect">
            <a:avLst/>
          </a:prstGeom>
        </p:spPr>
        <p:txBody>
          <a:bodyPr lIns="0" tIns="0" rIns="0" bIns="0" rtlCol="0" anchor="t">
            <a:spAutoFit/>
          </a:bodyPr>
          <a:lstStyle/>
          <a:p>
            <a:pPr algn="l">
              <a:lnSpc>
                <a:spcPts val="5638"/>
              </a:lnSpc>
            </a:pPr>
            <a:r>
              <a:rPr lang="en-US" sz="4800">
                <a:solidFill>
                  <a:srgbClr val="223669"/>
                </a:solidFill>
                <a:latin typeface="Arimo Bold"/>
              </a:rPr>
              <a:t>“Application For Grocery Delivery”</a:t>
            </a:r>
          </a:p>
          <a:p>
            <a:pPr algn="l">
              <a:lnSpc>
                <a:spcPts val="5635"/>
              </a:lnSpc>
            </a:pPr>
            <a:endParaRPr lang="en-US" sz="4800">
              <a:solidFill>
                <a:srgbClr val="223669"/>
              </a:solidFill>
              <a:latin typeface="Arimo Bold"/>
            </a:endParaRPr>
          </a:p>
          <a:p>
            <a:pPr algn="l">
              <a:lnSpc>
                <a:spcPts val="5638"/>
              </a:lnSpc>
            </a:pPr>
            <a:r>
              <a:rPr lang="en-US" sz="4800">
                <a:solidFill>
                  <a:srgbClr val="223669"/>
                </a:solidFill>
                <a:latin typeface="Arimo Bold"/>
              </a:rPr>
              <a:t>Task - 3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3669"/>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845283981"/>
              </p:ext>
            </p:extLst>
          </p:nvPr>
        </p:nvGraphicFramePr>
        <p:xfrm>
          <a:off x="903126" y="5295899"/>
          <a:ext cx="9836839" cy="3067188"/>
        </p:xfrm>
        <a:graphic>
          <a:graphicData uri="http://schemas.openxmlformats.org/drawingml/2006/table">
            <a:tbl>
              <a:tblPr/>
              <a:tblGrid>
                <a:gridCol w="3278946">
                  <a:extLst>
                    <a:ext uri="{9D8B030D-6E8A-4147-A177-3AD203B41FA5}">
                      <a16:colId xmlns:a16="http://schemas.microsoft.com/office/drawing/2014/main" val="20000"/>
                    </a:ext>
                  </a:extLst>
                </a:gridCol>
                <a:gridCol w="3690547">
                  <a:extLst>
                    <a:ext uri="{9D8B030D-6E8A-4147-A177-3AD203B41FA5}">
                      <a16:colId xmlns:a16="http://schemas.microsoft.com/office/drawing/2014/main" val="20001"/>
                    </a:ext>
                  </a:extLst>
                </a:gridCol>
                <a:gridCol w="2867346">
                  <a:extLst>
                    <a:ext uri="{9D8B030D-6E8A-4147-A177-3AD203B41FA5}">
                      <a16:colId xmlns:a16="http://schemas.microsoft.com/office/drawing/2014/main" val="20002"/>
                    </a:ext>
                  </a:extLst>
                </a:gridCol>
              </a:tblGrid>
              <a:tr h="766797">
                <a:tc>
                  <a:txBody>
                    <a:bodyPr/>
                    <a:lstStyle/>
                    <a:p>
                      <a:pPr algn="ctr">
                        <a:lnSpc>
                          <a:spcPts val="2800"/>
                        </a:lnSpc>
                        <a:defRPr/>
                      </a:pP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766797">
                <a:tc>
                  <a:txBody>
                    <a:bodyPr/>
                    <a:lstStyle/>
                    <a:p>
                      <a:pPr algn="ctr">
                        <a:lnSpc>
                          <a:spcPts val="2800"/>
                        </a:lnSpc>
                        <a:defRPr/>
                      </a:pPr>
                      <a:r>
                        <a:rPr lang="en-US" sz="2000">
                          <a:solidFill>
                            <a:srgbClr val="FFFFFF"/>
                          </a:solidFill>
                          <a:latin typeface="Arimo"/>
                        </a:rPr>
                        <a:t>au910020104301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a:rPr>
                        <a:t>CC2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66797">
                <a:tc>
                  <a:txBody>
                    <a:bodyPr/>
                    <a:lstStyle/>
                    <a:p>
                      <a:pPr algn="ctr">
                        <a:lnSpc>
                          <a:spcPts val="2800"/>
                        </a:lnSpc>
                        <a:defRPr/>
                      </a:pPr>
                      <a:r>
                        <a:rPr lang="en-US" sz="2000">
                          <a:solidFill>
                            <a:srgbClr val="FFFFFF"/>
                          </a:solidFill>
                          <a:latin typeface="Arimo"/>
                        </a:rPr>
                        <a:t>au910020104036</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a:rPr>
                        <a:t>CC2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66797">
                <a:tc>
                  <a:txBody>
                    <a:bodyPr/>
                    <a:lstStyle/>
                    <a:p>
                      <a:pPr algn="ctr">
                        <a:lnSpc>
                          <a:spcPts val="2800"/>
                        </a:lnSpc>
                        <a:defRPr/>
                      </a:pPr>
                      <a:r>
                        <a:rPr lang="en-US" sz="2000">
                          <a:solidFill>
                            <a:srgbClr val="FFFFFF"/>
                          </a:solidFill>
                          <a:latin typeface="Arimo"/>
                        </a:rPr>
                        <a:t>au910020104008</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dirty="0">
                          <a:solidFill>
                            <a:srgbClr val="FFFFFF"/>
                          </a:solidFill>
                          <a:latin typeface="Arimo"/>
                        </a:rPr>
                        <a:t>CC2</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Freeform 3"/>
          <p:cNvSpPr/>
          <p:nvPr/>
        </p:nvSpPr>
        <p:spPr>
          <a:xfrm>
            <a:off x="11530540" y="1758699"/>
            <a:ext cx="6282724" cy="6282724"/>
          </a:xfrm>
          <a:custGeom>
            <a:avLst/>
            <a:gdLst/>
            <a:ahLst/>
            <a:cxnLst/>
            <a:rect l="l" t="t" r="r" b="b"/>
            <a:pathLst>
              <a:path w="6282724" h="6282724">
                <a:moveTo>
                  <a:pt x="0" y="0"/>
                </a:moveTo>
                <a:lnTo>
                  <a:pt x="6282725" y="0"/>
                </a:lnTo>
                <a:lnTo>
                  <a:pt x="6282725" y="6282724"/>
                </a:lnTo>
                <a:lnTo>
                  <a:pt x="0" y="6282724"/>
                </a:lnTo>
                <a:lnTo>
                  <a:pt x="0" y="0"/>
                </a:lnTo>
                <a:close/>
              </a:path>
            </a:pathLst>
          </a:custGeom>
          <a:blipFill>
            <a:blip r:embed="rId2"/>
            <a:stretch>
              <a:fillRect/>
            </a:stretch>
          </a:blipFill>
        </p:spPr>
      </p:sp>
      <p:sp>
        <p:nvSpPr>
          <p:cNvPr id="4" name="TextBox 4"/>
          <p:cNvSpPr txBox="1"/>
          <p:nvPr/>
        </p:nvSpPr>
        <p:spPr>
          <a:xfrm>
            <a:off x="860096" y="412877"/>
            <a:ext cx="7572656" cy="615823"/>
          </a:xfrm>
          <a:prstGeom prst="rect">
            <a:avLst/>
          </a:prstGeom>
        </p:spPr>
        <p:txBody>
          <a:bodyPr lIns="0" tIns="0" rIns="0" bIns="0" rtlCol="0" anchor="t">
            <a:spAutoFit/>
          </a:bodyPr>
          <a:lstStyle/>
          <a:p>
            <a:pPr algn="l">
              <a:lnSpc>
                <a:spcPts val="4766"/>
              </a:lnSpc>
            </a:pPr>
            <a:r>
              <a:rPr lang="en-US" sz="3700" spc="-20">
                <a:solidFill>
                  <a:srgbClr val="C88C32"/>
                </a:solidFill>
                <a:latin typeface="Arimo Bold"/>
              </a:rPr>
              <a:t>Application For Grocery Delivery</a:t>
            </a:r>
          </a:p>
        </p:txBody>
      </p:sp>
      <p:sp>
        <p:nvSpPr>
          <p:cNvPr id="5" name="TextBox 5"/>
          <p:cNvSpPr txBox="1"/>
          <p:nvPr/>
        </p:nvSpPr>
        <p:spPr>
          <a:xfrm>
            <a:off x="472270" y="2709128"/>
            <a:ext cx="430856" cy="454420"/>
          </a:xfrm>
          <a:prstGeom prst="rect">
            <a:avLst/>
          </a:prstGeom>
        </p:spPr>
        <p:txBody>
          <a:bodyPr lIns="0" tIns="0" rIns="0" bIns="0" rtlCol="0" anchor="t">
            <a:spAutoFit/>
          </a:bodyPr>
          <a:lstStyle/>
          <a:p>
            <a:pPr algn="l">
              <a:lnSpc>
                <a:spcPts val="3127"/>
              </a:lnSpc>
            </a:pPr>
            <a:r>
              <a:rPr lang="en-US" sz="2799" spc="26">
                <a:solidFill>
                  <a:srgbClr val="FFFFFF"/>
                </a:solidFill>
                <a:ea typeface="TT Rounds Condensed"/>
              </a:rPr>
              <a:t>▪</a:t>
            </a:r>
          </a:p>
        </p:txBody>
      </p:sp>
      <p:sp>
        <p:nvSpPr>
          <p:cNvPr id="6" name="TextBox 6"/>
          <p:cNvSpPr txBox="1"/>
          <p:nvPr/>
        </p:nvSpPr>
        <p:spPr>
          <a:xfrm>
            <a:off x="1028700" y="5419720"/>
            <a:ext cx="2872286" cy="473470"/>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LMS Username</a:t>
            </a:r>
          </a:p>
        </p:txBody>
      </p:sp>
      <p:sp>
        <p:nvSpPr>
          <p:cNvPr id="7" name="TextBox 7"/>
          <p:cNvSpPr txBox="1"/>
          <p:nvPr/>
        </p:nvSpPr>
        <p:spPr>
          <a:xfrm>
            <a:off x="4991273" y="5419720"/>
            <a:ext cx="1273322" cy="473470"/>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Name</a:t>
            </a:r>
          </a:p>
        </p:txBody>
      </p:sp>
      <p:sp>
        <p:nvSpPr>
          <p:cNvPr id="8" name="TextBox 8"/>
          <p:cNvSpPr txBox="1"/>
          <p:nvPr/>
        </p:nvSpPr>
        <p:spPr>
          <a:xfrm>
            <a:off x="8260354" y="5419720"/>
            <a:ext cx="1292770" cy="419989"/>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Batch</a:t>
            </a:r>
          </a:p>
        </p:txBody>
      </p:sp>
      <p:sp>
        <p:nvSpPr>
          <p:cNvPr id="9" name="TextBox 9"/>
          <p:cNvSpPr txBox="1"/>
          <p:nvPr/>
        </p:nvSpPr>
        <p:spPr>
          <a:xfrm>
            <a:off x="4694700" y="6238367"/>
            <a:ext cx="1890496" cy="352933"/>
          </a:xfrm>
          <a:prstGeom prst="rect">
            <a:avLst/>
          </a:prstGeom>
        </p:spPr>
        <p:txBody>
          <a:bodyPr lIns="0" tIns="0" rIns="0" bIns="0" rtlCol="0" anchor="t">
            <a:spAutoFit/>
          </a:bodyPr>
          <a:lstStyle/>
          <a:p>
            <a:pPr algn="ctr">
              <a:lnSpc>
                <a:spcPts val="2546"/>
              </a:lnSpc>
              <a:spcBef>
                <a:spcPct val="0"/>
              </a:spcBef>
            </a:pPr>
            <a:r>
              <a:rPr lang="en-US" sz="2000" dirty="0">
                <a:solidFill>
                  <a:srgbClr val="FFFFFF"/>
                </a:solidFill>
                <a:latin typeface="Arial"/>
              </a:rPr>
              <a:t>AKSHAYA G</a:t>
            </a:r>
          </a:p>
        </p:txBody>
      </p:sp>
      <p:sp>
        <p:nvSpPr>
          <p:cNvPr id="10" name="TextBox 10"/>
          <p:cNvSpPr txBox="1"/>
          <p:nvPr/>
        </p:nvSpPr>
        <p:spPr>
          <a:xfrm>
            <a:off x="4864283" y="6962267"/>
            <a:ext cx="1914525" cy="314833"/>
          </a:xfrm>
          <a:prstGeom prst="rect">
            <a:avLst/>
          </a:prstGeom>
        </p:spPr>
        <p:txBody>
          <a:bodyPr lIns="0" tIns="0" rIns="0" bIns="0" rtlCol="0" anchor="t">
            <a:spAutoFit/>
          </a:bodyPr>
          <a:lstStyle/>
          <a:p>
            <a:pPr algn="ctr">
              <a:lnSpc>
                <a:spcPts val="2546"/>
              </a:lnSpc>
              <a:spcBef>
                <a:spcPct val="0"/>
              </a:spcBef>
            </a:pPr>
            <a:r>
              <a:rPr lang="en-US" sz="2000" dirty="0">
                <a:solidFill>
                  <a:srgbClr val="FFFFFF"/>
                </a:solidFill>
                <a:latin typeface="Arimo"/>
              </a:rPr>
              <a:t>RAJASURIYA M</a:t>
            </a:r>
          </a:p>
        </p:txBody>
      </p:sp>
      <p:sp>
        <p:nvSpPr>
          <p:cNvPr id="11" name="TextBox 11"/>
          <p:cNvSpPr txBox="1"/>
          <p:nvPr/>
        </p:nvSpPr>
        <p:spPr>
          <a:xfrm>
            <a:off x="903126" y="-225406"/>
            <a:ext cx="9173113" cy="4779035"/>
          </a:xfrm>
          <a:prstGeom prst="rect">
            <a:avLst/>
          </a:prstGeom>
        </p:spPr>
        <p:txBody>
          <a:bodyPr lIns="0" tIns="0" rIns="0" bIns="0" rtlCol="0" anchor="t">
            <a:spAutoFit/>
          </a:bodyPr>
          <a:lstStyle/>
          <a:p>
            <a:pPr algn="just">
              <a:lnSpc>
                <a:spcPts val="2555"/>
              </a:lnSpc>
            </a:pPr>
            <a:endParaRPr/>
          </a:p>
          <a:p>
            <a:pPr algn="just">
              <a:lnSpc>
                <a:spcPts val="3365"/>
              </a:lnSpc>
            </a:pPr>
            <a:endParaRPr/>
          </a:p>
          <a:p>
            <a:pPr algn="just">
              <a:lnSpc>
                <a:spcPts val="2555"/>
              </a:lnSpc>
            </a:pPr>
            <a:endParaRPr/>
          </a:p>
          <a:p>
            <a:pPr algn="just">
              <a:lnSpc>
                <a:spcPts val="2555"/>
              </a:lnSpc>
            </a:pPr>
            <a:endParaRPr/>
          </a:p>
          <a:p>
            <a:pPr algn="just">
              <a:lnSpc>
                <a:spcPts val="3366"/>
              </a:lnSpc>
              <a:spcBef>
                <a:spcPct val="0"/>
              </a:spcBef>
            </a:pPr>
            <a:r>
              <a:rPr lang="en-US" sz="2644">
                <a:solidFill>
                  <a:srgbClr val="FFFFFF"/>
                </a:solidFill>
                <a:latin typeface="Arial"/>
              </a:rPr>
              <a:t>Our project introduces an innovative Grocery System, combining cutting-edge technology with industry best practices to enhance the grocery shopping experience. With a focus on operational efficiency, customer satisfaction, and inventory optimization, our system aims to modernize the grocery retail sector. By embracing the trends in online and offline shopping, we empower customers and store owners alike, creating a more sustainable and profitable grocery  ecosystem.</a:t>
            </a:r>
          </a:p>
        </p:txBody>
      </p:sp>
      <p:sp>
        <p:nvSpPr>
          <p:cNvPr id="12" name="TextBox 12"/>
          <p:cNvSpPr txBox="1"/>
          <p:nvPr/>
        </p:nvSpPr>
        <p:spPr>
          <a:xfrm>
            <a:off x="5001476" y="7762367"/>
            <a:ext cx="962025" cy="352933"/>
          </a:xfrm>
          <a:prstGeom prst="rect">
            <a:avLst/>
          </a:prstGeom>
        </p:spPr>
        <p:txBody>
          <a:bodyPr lIns="0" tIns="0" rIns="0" bIns="0" rtlCol="0" anchor="t">
            <a:spAutoFit/>
          </a:bodyPr>
          <a:lstStyle/>
          <a:p>
            <a:pPr algn="ctr">
              <a:lnSpc>
                <a:spcPts val="2546"/>
              </a:lnSpc>
              <a:spcBef>
                <a:spcPct val="0"/>
              </a:spcBef>
            </a:pPr>
            <a:r>
              <a:rPr lang="en-US" sz="2000" dirty="0">
                <a:solidFill>
                  <a:srgbClr val="FFFFFF"/>
                </a:solidFill>
                <a:latin typeface="Arial"/>
              </a:rPr>
              <a:t>ARUN 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15626300" cy="8789794"/>
          </a:xfrm>
          <a:custGeom>
            <a:avLst/>
            <a:gdLst/>
            <a:ahLst/>
            <a:cxnLst/>
            <a:rect l="l" t="t" r="r" b="b"/>
            <a:pathLst>
              <a:path w="15626300" h="8789794">
                <a:moveTo>
                  <a:pt x="0" y="0"/>
                </a:moveTo>
                <a:lnTo>
                  <a:pt x="15626300" y="0"/>
                </a:lnTo>
                <a:lnTo>
                  <a:pt x="15626300" y="8789794"/>
                </a:lnTo>
                <a:lnTo>
                  <a:pt x="0" y="8789794"/>
                </a:lnTo>
                <a:lnTo>
                  <a:pt x="0" y="0"/>
                </a:lnTo>
                <a:close/>
              </a:path>
            </a:pathLst>
          </a:custGeom>
          <a:blipFill>
            <a:blip r:embed="rId2"/>
            <a:stretch>
              <a:fillRect/>
            </a:stretch>
          </a:blipFill>
        </p:spPr>
      </p:sp>
      <p:sp>
        <p:nvSpPr>
          <p:cNvPr id="3" name="TextBox 3"/>
          <p:cNvSpPr txBox="1"/>
          <p:nvPr/>
        </p:nvSpPr>
        <p:spPr>
          <a:xfrm>
            <a:off x="419183" y="242344"/>
            <a:ext cx="5795347" cy="641985"/>
          </a:xfrm>
          <a:prstGeom prst="rect">
            <a:avLst/>
          </a:prstGeom>
        </p:spPr>
        <p:txBody>
          <a:bodyPr lIns="0" tIns="0" rIns="0" bIns="0" rtlCol="0" anchor="t">
            <a:spAutoFit/>
          </a:bodyPr>
          <a:lstStyle/>
          <a:p>
            <a:pPr algn="l">
              <a:lnSpc>
                <a:spcPts val="5040"/>
              </a:lnSpc>
            </a:pPr>
            <a:r>
              <a:rPr lang="en-US" sz="3600">
                <a:solidFill>
                  <a:srgbClr val="223669"/>
                </a:solidFill>
                <a:latin typeface="Arimo Bold"/>
              </a:rPr>
              <a:t>FRONT END- MODULE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8972" y="-38100"/>
            <a:ext cx="5949824" cy="467615"/>
          </a:xfrm>
          <a:prstGeom prst="rect">
            <a:avLst/>
          </a:prstGeom>
        </p:spPr>
        <p:txBody>
          <a:bodyPr lIns="0" tIns="0" rIns="0" bIns="0" rtlCol="0" anchor="t">
            <a:spAutoFit/>
          </a:bodyPr>
          <a:lstStyle/>
          <a:p>
            <a:pPr algn="ctr">
              <a:lnSpc>
                <a:spcPts val="3127"/>
              </a:lnSpc>
              <a:spcBef>
                <a:spcPct val="0"/>
              </a:spcBef>
            </a:pPr>
            <a:r>
              <a:rPr lang="en-US" sz="2799">
                <a:solidFill>
                  <a:srgbClr val="000000"/>
                </a:solidFill>
                <a:latin typeface="Arial Bold"/>
              </a:rPr>
              <a:t>STEP-WISE DESCRIPTION </a:t>
            </a:r>
          </a:p>
        </p:txBody>
      </p:sp>
      <p:sp>
        <p:nvSpPr>
          <p:cNvPr id="3" name="TextBox 3"/>
          <p:cNvSpPr txBox="1"/>
          <p:nvPr/>
        </p:nvSpPr>
        <p:spPr>
          <a:xfrm>
            <a:off x="657156" y="514203"/>
            <a:ext cx="13711256" cy="9772797"/>
          </a:xfrm>
          <a:prstGeom prst="rect">
            <a:avLst/>
          </a:prstGeom>
        </p:spPr>
        <p:txBody>
          <a:bodyPr lIns="0" tIns="0" rIns="0" bIns="0" rtlCol="0" anchor="t">
            <a:spAutoFit/>
          </a:bodyPr>
          <a:lstStyle/>
          <a:p>
            <a:pPr>
              <a:lnSpc>
                <a:spcPts val="3046"/>
              </a:lnSpc>
            </a:pPr>
            <a:r>
              <a:rPr lang="en-US" sz="2727" dirty="0">
                <a:solidFill>
                  <a:srgbClr val="000000"/>
                </a:solidFill>
                <a:latin typeface="Arial Bold"/>
              </a:rPr>
              <a:t>1.  Requirements:</a:t>
            </a:r>
          </a:p>
          <a:p>
            <a:pPr>
              <a:lnSpc>
                <a:spcPts val="3046"/>
              </a:lnSpc>
            </a:pPr>
            <a:r>
              <a:rPr lang="en-US" sz="2727" dirty="0">
                <a:solidFill>
                  <a:srgbClr val="000000"/>
                </a:solidFill>
                <a:latin typeface="Arial"/>
              </a:rPr>
              <a:t>              - Identify needed features.</a:t>
            </a:r>
          </a:p>
          <a:p>
            <a:pPr>
              <a:lnSpc>
                <a:spcPts val="3046"/>
              </a:lnSpc>
            </a:pPr>
            <a:r>
              <a:rPr lang="en-US" sz="2727" dirty="0">
                <a:solidFill>
                  <a:srgbClr val="000000"/>
                </a:solidFill>
                <a:latin typeface="Arial Bold"/>
              </a:rPr>
              <a:t>2. Design:</a:t>
            </a:r>
          </a:p>
          <a:p>
            <a:pPr>
              <a:lnSpc>
                <a:spcPts val="3046"/>
              </a:lnSpc>
            </a:pPr>
            <a:r>
              <a:rPr lang="en-US" sz="2727" dirty="0">
                <a:solidFill>
                  <a:srgbClr val="000000"/>
                </a:solidFill>
                <a:latin typeface="Arial"/>
              </a:rPr>
              <a:t>   - Create UI/UX.</a:t>
            </a:r>
          </a:p>
          <a:p>
            <a:pPr>
              <a:lnSpc>
                <a:spcPts val="3046"/>
              </a:lnSpc>
            </a:pPr>
            <a:endParaRPr lang="en-US" sz="2727" dirty="0">
              <a:solidFill>
                <a:srgbClr val="000000"/>
              </a:solidFill>
              <a:latin typeface="Arial"/>
            </a:endParaRPr>
          </a:p>
          <a:p>
            <a:pPr>
              <a:lnSpc>
                <a:spcPts val="3046"/>
              </a:lnSpc>
            </a:pPr>
            <a:r>
              <a:rPr lang="en-US" sz="2727" dirty="0">
                <a:solidFill>
                  <a:srgbClr val="000000"/>
                </a:solidFill>
                <a:latin typeface="Arial Bold"/>
              </a:rPr>
              <a:t>3. Tech Stack</a:t>
            </a:r>
            <a:r>
              <a:rPr lang="en-US" sz="2727" dirty="0">
                <a:solidFill>
                  <a:srgbClr val="000000"/>
                </a:solidFill>
                <a:latin typeface="Arial"/>
              </a:rPr>
              <a:t>:</a:t>
            </a:r>
          </a:p>
          <a:p>
            <a:pPr>
              <a:lnSpc>
                <a:spcPts val="3046"/>
              </a:lnSpc>
            </a:pPr>
            <a:r>
              <a:rPr lang="en-US" sz="2727" dirty="0">
                <a:solidFill>
                  <a:srgbClr val="000000"/>
                </a:solidFill>
                <a:latin typeface="Arial"/>
              </a:rPr>
              <a:t>   - Choose HTML, CSS, React JS.</a:t>
            </a:r>
          </a:p>
          <a:p>
            <a:pPr>
              <a:lnSpc>
                <a:spcPts val="3046"/>
              </a:lnSpc>
            </a:pPr>
            <a:endParaRPr lang="en-US" sz="2727" dirty="0">
              <a:solidFill>
                <a:srgbClr val="000000"/>
              </a:solidFill>
              <a:latin typeface="Arial"/>
            </a:endParaRPr>
          </a:p>
          <a:p>
            <a:pPr>
              <a:lnSpc>
                <a:spcPts val="3046"/>
              </a:lnSpc>
            </a:pPr>
            <a:r>
              <a:rPr lang="en-US" sz="2727" dirty="0">
                <a:solidFill>
                  <a:srgbClr val="000000"/>
                </a:solidFill>
                <a:latin typeface="Arial Bold"/>
              </a:rPr>
              <a:t>4. Project Setup:</a:t>
            </a:r>
          </a:p>
          <a:p>
            <a:pPr>
              <a:lnSpc>
                <a:spcPts val="3046"/>
              </a:lnSpc>
            </a:pPr>
            <a:r>
              <a:rPr lang="en-US" sz="2727" dirty="0">
                <a:solidFill>
                  <a:srgbClr val="000000"/>
                </a:solidFill>
                <a:latin typeface="Arial"/>
              </a:rPr>
              <a:t>   - Organize code structure.</a:t>
            </a:r>
          </a:p>
          <a:p>
            <a:pPr>
              <a:lnSpc>
                <a:spcPts val="3046"/>
              </a:lnSpc>
            </a:pPr>
            <a:endParaRPr lang="en-US" sz="2727" dirty="0">
              <a:solidFill>
                <a:srgbClr val="000000"/>
              </a:solidFill>
              <a:latin typeface="Arial"/>
            </a:endParaRPr>
          </a:p>
          <a:p>
            <a:pPr>
              <a:lnSpc>
                <a:spcPts val="3046"/>
              </a:lnSpc>
            </a:pPr>
            <a:r>
              <a:rPr lang="en-US" sz="2727" dirty="0">
                <a:solidFill>
                  <a:srgbClr val="000000"/>
                </a:solidFill>
                <a:latin typeface="Arial Bold"/>
              </a:rPr>
              <a:t>5. UI Components:</a:t>
            </a:r>
          </a:p>
          <a:p>
            <a:pPr>
              <a:lnSpc>
                <a:spcPts val="3046"/>
              </a:lnSpc>
            </a:pPr>
            <a:r>
              <a:rPr lang="en-US" sz="2727" dirty="0">
                <a:solidFill>
                  <a:srgbClr val="000000"/>
                </a:solidFill>
                <a:latin typeface="Arial"/>
              </a:rPr>
              <a:t>   - Develop visual elements.</a:t>
            </a:r>
          </a:p>
          <a:p>
            <a:pPr>
              <a:lnSpc>
                <a:spcPts val="3046"/>
              </a:lnSpc>
            </a:pPr>
            <a:endParaRPr lang="en-US" sz="2727" dirty="0">
              <a:solidFill>
                <a:srgbClr val="000000"/>
              </a:solidFill>
              <a:latin typeface="Arial"/>
            </a:endParaRPr>
          </a:p>
          <a:p>
            <a:pPr>
              <a:lnSpc>
                <a:spcPts val="3046"/>
              </a:lnSpc>
            </a:pPr>
            <a:r>
              <a:rPr lang="en-US" sz="2727" dirty="0">
                <a:solidFill>
                  <a:srgbClr val="000000"/>
                </a:solidFill>
                <a:latin typeface="Arial Bold"/>
              </a:rPr>
              <a:t>6. Backend Integration:</a:t>
            </a:r>
          </a:p>
          <a:p>
            <a:pPr>
              <a:lnSpc>
                <a:spcPts val="3046"/>
              </a:lnSpc>
            </a:pPr>
            <a:r>
              <a:rPr lang="en-US" sz="2727" dirty="0">
                <a:solidFill>
                  <a:srgbClr val="000000"/>
                </a:solidFill>
                <a:latin typeface="Arial"/>
              </a:rPr>
              <a:t>   - Connect via API.</a:t>
            </a:r>
          </a:p>
          <a:p>
            <a:pPr>
              <a:lnSpc>
                <a:spcPts val="3046"/>
              </a:lnSpc>
            </a:pPr>
            <a:endParaRPr lang="en-US" sz="2727" dirty="0">
              <a:solidFill>
                <a:srgbClr val="000000"/>
              </a:solidFill>
              <a:latin typeface="Arial"/>
            </a:endParaRPr>
          </a:p>
          <a:p>
            <a:pPr>
              <a:lnSpc>
                <a:spcPts val="3046"/>
              </a:lnSpc>
            </a:pPr>
            <a:r>
              <a:rPr lang="en-US" sz="2727" dirty="0">
                <a:solidFill>
                  <a:srgbClr val="000000"/>
                </a:solidFill>
                <a:latin typeface="Arial Bold"/>
              </a:rPr>
              <a:t>7. Authentication:</a:t>
            </a:r>
          </a:p>
          <a:p>
            <a:pPr>
              <a:lnSpc>
                <a:spcPts val="3381"/>
              </a:lnSpc>
            </a:pPr>
            <a:r>
              <a:rPr lang="en-US" sz="3027" dirty="0">
                <a:solidFill>
                  <a:srgbClr val="000000"/>
                </a:solidFill>
                <a:latin typeface="Arial"/>
              </a:rPr>
              <a:t>   - Implement login, registration.</a:t>
            </a:r>
          </a:p>
          <a:p>
            <a:pPr>
              <a:lnSpc>
                <a:spcPts val="3381"/>
              </a:lnSpc>
            </a:pPr>
            <a:endParaRPr lang="en-US" sz="3027" dirty="0">
              <a:solidFill>
                <a:srgbClr val="000000"/>
              </a:solidFill>
              <a:latin typeface="Arial"/>
            </a:endParaRPr>
          </a:p>
          <a:p>
            <a:pPr>
              <a:lnSpc>
                <a:spcPts val="3046"/>
              </a:lnSpc>
            </a:pPr>
            <a:r>
              <a:rPr lang="en-US" sz="2727" dirty="0">
                <a:solidFill>
                  <a:srgbClr val="000000"/>
                </a:solidFill>
                <a:latin typeface="Arial Bold"/>
              </a:rPr>
              <a:t>8. Interactions:</a:t>
            </a:r>
          </a:p>
          <a:p>
            <a:pPr>
              <a:lnSpc>
                <a:spcPts val="3046"/>
              </a:lnSpc>
            </a:pPr>
            <a:r>
              <a:rPr lang="en-US" sz="2727" dirty="0">
                <a:solidFill>
                  <a:srgbClr val="000000"/>
                </a:solidFill>
                <a:latin typeface="Arial"/>
              </a:rPr>
              <a:t>   - Enable shopping cart, interactions.</a:t>
            </a:r>
          </a:p>
          <a:p>
            <a:pPr>
              <a:lnSpc>
                <a:spcPts val="3046"/>
              </a:lnSpc>
            </a:pPr>
            <a:endParaRPr lang="en-US" sz="2727" dirty="0">
              <a:solidFill>
                <a:srgbClr val="000000"/>
              </a:solidFill>
              <a:latin typeface="Arial"/>
            </a:endParaRPr>
          </a:p>
          <a:p>
            <a:pPr>
              <a:lnSpc>
                <a:spcPts val="3046"/>
              </a:lnSpc>
            </a:pPr>
            <a:r>
              <a:rPr lang="en-US" sz="2727" dirty="0">
                <a:solidFill>
                  <a:srgbClr val="000000"/>
                </a:solidFill>
                <a:latin typeface="Arial Bold"/>
              </a:rPr>
              <a:t>9. Testing:</a:t>
            </a:r>
          </a:p>
          <a:p>
            <a:pPr>
              <a:lnSpc>
                <a:spcPts val="3046"/>
              </a:lnSpc>
              <a:spcBef>
                <a:spcPct val="0"/>
              </a:spcBef>
            </a:pPr>
            <a:r>
              <a:rPr lang="en-US" sz="2727" dirty="0">
                <a:solidFill>
                  <a:srgbClr val="000000"/>
                </a:solidFill>
                <a:latin typeface="Arial"/>
              </a:rPr>
              <a:t>    - Conduct thorough 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9647" y="281393"/>
            <a:ext cx="3579734" cy="419990"/>
          </a:xfrm>
          <a:prstGeom prst="rect">
            <a:avLst/>
          </a:prstGeom>
        </p:spPr>
        <p:txBody>
          <a:bodyPr lIns="0" tIns="0" rIns="0" bIns="0" rtlCol="0" anchor="t">
            <a:spAutoFit/>
          </a:bodyPr>
          <a:lstStyle/>
          <a:p>
            <a:pPr algn="ctr">
              <a:lnSpc>
                <a:spcPts val="3127"/>
              </a:lnSpc>
              <a:spcBef>
                <a:spcPct val="0"/>
              </a:spcBef>
            </a:pPr>
            <a:r>
              <a:rPr lang="en-US" sz="2799" dirty="0">
                <a:solidFill>
                  <a:srgbClr val="223669"/>
                </a:solidFill>
                <a:latin typeface="Arimo Bold"/>
              </a:rPr>
              <a:t>TASK SUMMARY : </a:t>
            </a:r>
          </a:p>
        </p:txBody>
      </p:sp>
      <p:sp>
        <p:nvSpPr>
          <p:cNvPr id="3" name="TextBox 3"/>
          <p:cNvSpPr txBox="1"/>
          <p:nvPr/>
        </p:nvSpPr>
        <p:spPr>
          <a:xfrm>
            <a:off x="648247" y="1026272"/>
            <a:ext cx="17182553" cy="4490864"/>
          </a:xfrm>
          <a:prstGeom prst="rect">
            <a:avLst/>
          </a:prstGeom>
        </p:spPr>
        <p:txBody>
          <a:bodyPr wrap="square" lIns="0" tIns="0" rIns="0" bIns="0" rtlCol="0" anchor="t">
            <a:spAutoFit/>
          </a:bodyPr>
          <a:lstStyle/>
          <a:p>
            <a:pPr algn="just">
              <a:lnSpc>
                <a:spcPts val="5148"/>
              </a:lnSpc>
            </a:pPr>
            <a:r>
              <a:rPr lang="en-US" sz="2695" dirty="0">
                <a:solidFill>
                  <a:srgbClr val="223669"/>
                </a:solidFill>
                <a:latin typeface="Arimo"/>
              </a:rPr>
              <a:t>Develop a responsive and intuitive front-end for a grocery application using HTML, CSS, and ReactJS. Optimize performance by managing loading times and ensuring smooth interactions. Prioritize code quality for maintainability and readability. Implement and thoroughly test all features, focusing on effective data handling. Enhance user experience with seamless error handling and meaningful feedback. Evaluate scalability under varying loads and ensure security measures in data handling. Adhere to accessibility standards for inclusivity and test for consistent browser compatibility. Finally, provide comprehensive documentation for the codebase, covering setup and usage guidelines.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1649"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407500" y="266700"/>
            <a:ext cx="4886987" cy="641985"/>
          </a:xfrm>
          <a:prstGeom prst="rect">
            <a:avLst/>
          </a:prstGeom>
        </p:spPr>
        <p:txBody>
          <a:bodyPr lIns="0" tIns="0" rIns="0" bIns="0" rtlCol="0" anchor="t">
            <a:spAutoFit/>
          </a:bodyPr>
          <a:lstStyle/>
          <a:p>
            <a:pPr algn="l">
              <a:lnSpc>
                <a:spcPts val="5040"/>
              </a:lnSpc>
            </a:pPr>
            <a:r>
              <a:rPr lang="en-US" sz="3600" dirty="0">
                <a:solidFill>
                  <a:srgbClr val="C88C32"/>
                </a:solidFill>
                <a:latin typeface="Arimo Bold"/>
              </a:rPr>
              <a:t>EVALUATION METRIC </a:t>
            </a:r>
          </a:p>
        </p:txBody>
      </p:sp>
      <p:sp>
        <p:nvSpPr>
          <p:cNvPr id="4" name="TextBox 4"/>
          <p:cNvSpPr txBox="1"/>
          <p:nvPr/>
        </p:nvSpPr>
        <p:spPr>
          <a:xfrm>
            <a:off x="1407500" y="876300"/>
            <a:ext cx="10983647" cy="9337236"/>
          </a:xfrm>
          <a:prstGeom prst="rect">
            <a:avLst/>
          </a:prstGeom>
        </p:spPr>
        <p:txBody>
          <a:bodyPr lIns="0" tIns="0" rIns="0" bIns="0" rtlCol="0" anchor="t">
            <a:spAutoFit/>
          </a:bodyPr>
          <a:lstStyle/>
          <a:p>
            <a:pPr algn="just">
              <a:lnSpc>
                <a:spcPts val="3092"/>
              </a:lnSpc>
            </a:pPr>
            <a:r>
              <a:rPr lang="en-US" sz="2474" spc="9" dirty="0">
                <a:solidFill>
                  <a:srgbClr val="000000"/>
                </a:solidFill>
                <a:latin typeface="Arimo"/>
              </a:rPr>
              <a:t> </a:t>
            </a:r>
            <a:r>
              <a:rPr lang="en-US" sz="2474" spc="9" dirty="0">
                <a:solidFill>
                  <a:srgbClr val="000000"/>
                </a:solidFill>
                <a:latin typeface="Arimo Bold"/>
              </a:rPr>
              <a:t>1.UI Design :</a:t>
            </a:r>
          </a:p>
          <a:p>
            <a:pPr algn="just">
              <a:lnSpc>
                <a:spcPct val="150000"/>
              </a:lnSpc>
            </a:pPr>
            <a:r>
              <a:rPr lang="en-US" sz="2674" spc="10" dirty="0">
                <a:solidFill>
                  <a:srgbClr val="000000"/>
                </a:solidFill>
                <a:latin typeface="Arimo"/>
              </a:rPr>
              <a:t>   - Responsive design for different devices.</a:t>
            </a:r>
          </a:p>
          <a:p>
            <a:pPr algn="just">
              <a:lnSpc>
                <a:spcPct val="150000"/>
              </a:lnSpc>
            </a:pPr>
            <a:r>
              <a:rPr lang="en-US" sz="2674" spc="10" dirty="0">
                <a:solidFill>
                  <a:srgbClr val="000000"/>
                </a:solidFill>
                <a:latin typeface="Arimo"/>
              </a:rPr>
              <a:t>   - Intuitive and consistent user interface.</a:t>
            </a:r>
          </a:p>
          <a:p>
            <a:pPr algn="just">
              <a:lnSpc>
                <a:spcPts val="3092"/>
              </a:lnSpc>
            </a:pPr>
            <a:endParaRPr lang="en-US" sz="2674" spc="10" dirty="0">
              <a:solidFill>
                <a:srgbClr val="000000"/>
              </a:solidFill>
              <a:latin typeface="Arimo"/>
            </a:endParaRPr>
          </a:p>
          <a:p>
            <a:pPr algn="just">
              <a:lnSpc>
                <a:spcPts val="3092"/>
              </a:lnSpc>
            </a:pPr>
            <a:r>
              <a:rPr lang="en-US" sz="2474" spc="9" dirty="0">
                <a:solidFill>
                  <a:srgbClr val="000000"/>
                </a:solidFill>
                <a:latin typeface="Arimo Bold"/>
              </a:rPr>
              <a:t>2. Performance:</a:t>
            </a:r>
          </a:p>
          <a:p>
            <a:pPr algn="just">
              <a:lnSpc>
                <a:spcPts val="3342"/>
              </a:lnSpc>
            </a:pPr>
            <a:r>
              <a:rPr lang="en-US" sz="2674" spc="10" dirty="0">
                <a:solidFill>
                  <a:srgbClr val="000000"/>
                </a:solidFill>
                <a:latin typeface="Arimo"/>
              </a:rPr>
              <a:t>   - Fast loading times and smooth interactions.</a:t>
            </a:r>
          </a:p>
          <a:p>
            <a:pPr algn="just">
              <a:lnSpc>
                <a:spcPts val="3092"/>
              </a:lnSpc>
            </a:pPr>
            <a:endParaRPr lang="en-US" sz="2674" spc="10" dirty="0">
              <a:solidFill>
                <a:srgbClr val="000000"/>
              </a:solidFill>
              <a:latin typeface="Arimo"/>
            </a:endParaRPr>
          </a:p>
          <a:p>
            <a:pPr algn="just">
              <a:lnSpc>
                <a:spcPts val="3092"/>
              </a:lnSpc>
            </a:pPr>
            <a:r>
              <a:rPr lang="en-US" sz="2474" spc="9" dirty="0">
                <a:solidFill>
                  <a:srgbClr val="000000"/>
                </a:solidFill>
                <a:latin typeface="Arimo Bold"/>
              </a:rPr>
              <a:t>3. Code Quality:</a:t>
            </a:r>
          </a:p>
          <a:p>
            <a:pPr algn="just">
              <a:lnSpc>
                <a:spcPts val="3342"/>
              </a:lnSpc>
            </a:pPr>
            <a:r>
              <a:rPr lang="en-US" sz="2674" spc="10" dirty="0">
                <a:solidFill>
                  <a:srgbClr val="000000"/>
                </a:solidFill>
                <a:latin typeface="Arimo"/>
              </a:rPr>
              <a:t>   - Maintainable and readable code following best practices.</a:t>
            </a:r>
          </a:p>
          <a:p>
            <a:pPr algn="just">
              <a:lnSpc>
                <a:spcPts val="3092"/>
              </a:lnSpc>
            </a:pPr>
            <a:endParaRPr lang="en-US" sz="2674" spc="10" dirty="0">
              <a:solidFill>
                <a:srgbClr val="000000"/>
              </a:solidFill>
              <a:latin typeface="Arimo"/>
            </a:endParaRPr>
          </a:p>
          <a:p>
            <a:pPr algn="just">
              <a:lnSpc>
                <a:spcPts val="3092"/>
              </a:lnSpc>
            </a:pPr>
            <a:r>
              <a:rPr lang="en-US" sz="2474" spc="9" dirty="0">
                <a:solidFill>
                  <a:srgbClr val="000000"/>
                </a:solidFill>
                <a:latin typeface="Arimo Bold"/>
              </a:rPr>
              <a:t>4. UX:</a:t>
            </a:r>
          </a:p>
          <a:p>
            <a:pPr algn="just">
              <a:lnSpc>
                <a:spcPts val="3342"/>
              </a:lnSpc>
            </a:pPr>
            <a:r>
              <a:rPr lang="en-US" sz="2674" spc="10" dirty="0">
                <a:solidFill>
                  <a:srgbClr val="000000"/>
                </a:solidFill>
                <a:latin typeface="Arimo"/>
              </a:rPr>
              <a:t>   - Graceful error handling and user feedbacks.</a:t>
            </a:r>
          </a:p>
          <a:p>
            <a:pPr algn="just">
              <a:lnSpc>
                <a:spcPts val="3092"/>
              </a:lnSpc>
            </a:pPr>
            <a:endParaRPr lang="en-US" sz="2674" spc="10" dirty="0">
              <a:solidFill>
                <a:srgbClr val="000000"/>
              </a:solidFill>
              <a:latin typeface="Arimo"/>
            </a:endParaRPr>
          </a:p>
          <a:p>
            <a:pPr algn="just">
              <a:lnSpc>
                <a:spcPts val="3092"/>
              </a:lnSpc>
            </a:pPr>
            <a:r>
              <a:rPr lang="en-US" sz="2474" spc="9" dirty="0">
                <a:solidFill>
                  <a:srgbClr val="000000"/>
                </a:solidFill>
                <a:latin typeface="Arimo Bold"/>
              </a:rPr>
              <a:t>5. Security:</a:t>
            </a:r>
          </a:p>
          <a:p>
            <a:pPr algn="just">
              <a:lnSpc>
                <a:spcPts val="3342"/>
              </a:lnSpc>
            </a:pPr>
            <a:r>
              <a:rPr lang="en-US" sz="2674" spc="10" dirty="0">
                <a:solidFill>
                  <a:srgbClr val="000000"/>
                </a:solidFill>
                <a:latin typeface="Arimo"/>
              </a:rPr>
              <a:t>   - Secure handling of user data.</a:t>
            </a:r>
          </a:p>
          <a:p>
            <a:pPr algn="just">
              <a:lnSpc>
                <a:spcPts val="3342"/>
              </a:lnSpc>
            </a:pPr>
            <a:r>
              <a:rPr lang="en-US" sz="2674" spc="10" dirty="0">
                <a:solidFill>
                  <a:srgbClr val="000000"/>
                </a:solidFill>
                <a:latin typeface="Arimo"/>
              </a:rPr>
              <a:t>   - Protection against common vulnerabilities.</a:t>
            </a:r>
          </a:p>
          <a:p>
            <a:pPr algn="just">
              <a:lnSpc>
                <a:spcPts val="3092"/>
              </a:lnSpc>
            </a:pPr>
            <a:endParaRPr lang="en-US" sz="2674" spc="10" dirty="0">
              <a:solidFill>
                <a:srgbClr val="000000"/>
              </a:solidFill>
              <a:latin typeface="Arimo"/>
            </a:endParaRPr>
          </a:p>
          <a:p>
            <a:pPr algn="just">
              <a:lnSpc>
                <a:spcPts val="3092"/>
              </a:lnSpc>
            </a:pPr>
            <a:r>
              <a:rPr lang="en-US" sz="2474" spc="9" dirty="0">
                <a:solidFill>
                  <a:srgbClr val="000000"/>
                </a:solidFill>
                <a:latin typeface="Arimo Bold"/>
              </a:rPr>
              <a:t>6. Accessibility:</a:t>
            </a:r>
          </a:p>
          <a:p>
            <a:pPr algn="just">
              <a:lnSpc>
                <a:spcPts val="3342"/>
              </a:lnSpc>
            </a:pPr>
            <a:r>
              <a:rPr lang="en-US" sz="2674" spc="10" dirty="0">
                <a:solidFill>
                  <a:srgbClr val="000000"/>
                </a:solidFill>
                <a:latin typeface="Arimo"/>
              </a:rPr>
              <a:t>   - Compliance with accessibility standards.</a:t>
            </a:r>
          </a:p>
          <a:p>
            <a:pPr algn="just">
              <a:lnSpc>
                <a:spcPts val="3092"/>
              </a:lnSpc>
            </a:pPr>
            <a:endParaRPr lang="en-US" sz="2674" spc="10" dirty="0">
              <a:solidFill>
                <a:srgbClr val="000000"/>
              </a:solidFill>
              <a:latin typeface="Arimo"/>
            </a:endParaRPr>
          </a:p>
          <a:p>
            <a:pPr algn="just">
              <a:lnSpc>
                <a:spcPts val="3092"/>
              </a:lnSpc>
            </a:pPr>
            <a:r>
              <a:rPr lang="en-US" sz="2474" spc="9" dirty="0">
                <a:solidFill>
                  <a:srgbClr val="000000"/>
                </a:solidFill>
                <a:latin typeface="Arimo Bold"/>
              </a:rPr>
              <a:t>7. Documentation:</a:t>
            </a:r>
          </a:p>
          <a:p>
            <a:pPr algn="just">
              <a:lnSpc>
                <a:spcPts val="3342"/>
              </a:lnSpc>
            </a:pPr>
            <a:r>
              <a:rPr lang="en-US" sz="2674" spc="10" dirty="0">
                <a:solidFill>
                  <a:srgbClr val="000000"/>
                </a:solidFill>
                <a:latin typeface="Arimo"/>
              </a:rPr>
              <a:t>    - Comprehensive documentation for the codebase.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7258890" y="1769762"/>
            <a:ext cx="4367020" cy="632460"/>
          </a:xfrm>
          <a:prstGeom prst="rect">
            <a:avLst/>
          </a:prstGeom>
        </p:spPr>
        <p:txBody>
          <a:bodyPr lIns="0" tIns="0" rIns="0" bIns="0" rtlCol="0" anchor="t">
            <a:spAutoFit/>
          </a:bodyPr>
          <a:lstStyle/>
          <a:p>
            <a:pPr algn="l">
              <a:lnSpc>
                <a:spcPts val="4230"/>
              </a:lnSpc>
            </a:pPr>
            <a:r>
              <a:rPr lang="en-US" sz="3600">
                <a:solidFill>
                  <a:srgbClr val="FFFFFF"/>
                </a:solidFill>
                <a:latin typeface="Arimo Bold"/>
              </a:rPr>
              <a:t>Submission Github</a:t>
            </a:r>
          </a:p>
        </p:txBody>
      </p:sp>
      <p:sp>
        <p:nvSpPr>
          <p:cNvPr id="5" name="TextBox 5"/>
          <p:cNvSpPr txBox="1"/>
          <p:nvPr/>
        </p:nvSpPr>
        <p:spPr>
          <a:xfrm>
            <a:off x="8305800" y="3873922"/>
            <a:ext cx="5486400" cy="1692771"/>
          </a:xfrm>
          <a:prstGeom prst="rect">
            <a:avLst/>
          </a:prstGeom>
        </p:spPr>
        <p:txBody>
          <a:bodyPr wrap="square" lIns="0" tIns="0" rIns="0" bIns="0" rtlCol="0" anchor="t">
            <a:spAutoFit/>
          </a:bodyPr>
          <a:lstStyle/>
          <a:p>
            <a:pPr algn="l">
              <a:lnSpc>
                <a:spcPts val="3290"/>
              </a:lnSpc>
            </a:pPr>
            <a:r>
              <a:rPr lang="en-US" sz="2799" u="sng" dirty="0" err="1">
                <a:solidFill>
                  <a:schemeClr val="tx2"/>
                </a:solidFill>
                <a:latin typeface="Arimo Bold"/>
                <a:hlinkClick r:id="rId3" tooltip="https://github.com/Suryao3/nm_modules.git">
                  <a:extLst>
                    <a:ext uri="{A12FA001-AC4F-418D-AE19-62706E023703}">
                      <ahyp:hlinkClr xmlns:ahyp="http://schemas.microsoft.com/office/drawing/2018/hyperlinkcolor" val="tx"/>
                    </a:ext>
                  </a:extLst>
                </a:hlinkClick>
              </a:rPr>
              <a:t>Github</a:t>
            </a:r>
            <a:r>
              <a:rPr lang="en-US" sz="2799" u="sng" dirty="0">
                <a:solidFill>
                  <a:schemeClr val="tx2"/>
                </a:solidFill>
                <a:latin typeface="Arimo Bold"/>
                <a:hlinkClick r:id="rId3" tooltip="https://github.com/Suryao3/nm_modules.git">
                  <a:extLst>
                    <a:ext uri="{A12FA001-AC4F-418D-AE19-62706E023703}">
                      <ahyp:hlinkClr xmlns:ahyp="http://schemas.microsoft.com/office/drawing/2018/hyperlinkcolor" val="tx"/>
                    </a:ext>
                  </a:extLst>
                </a:hlinkClick>
              </a:rPr>
              <a:t> Link</a:t>
            </a:r>
          </a:p>
          <a:p>
            <a:pPr algn="l">
              <a:lnSpc>
                <a:spcPts val="3290"/>
              </a:lnSpc>
            </a:pPr>
            <a:r>
              <a:rPr lang="en-US" sz="2799" u="sng" dirty="0">
                <a:solidFill>
                  <a:srgbClr val="800080"/>
                </a:solidFill>
                <a:latin typeface="Arimo Bold"/>
                <a:hlinkClick r:id="rId3" tooltip="https://github.com/Suryao3/nm_modules.git">
                  <a:extLst>
                    <a:ext uri="{A12FA001-AC4F-418D-AE19-62706E023703}">
                      <ahyp:hlinkClr xmlns:ahyp="http://schemas.microsoft.com/office/drawing/2018/hyperlinkcolor" val="tx"/>
                    </a:ext>
                  </a:extLst>
                </a:hlinkClick>
              </a:rPr>
              <a:t> https://github.com/Suryao3/nm_modules</a:t>
            </a:r>
            <a:r>
              <a:rPr lang="en-US" sz="2799" u="sng" dirty="0">
                <a:solidFill>
                  <a:schemeClr val="accent4">
                    <a:lumMod val="75000"/>
                  </a:schemeClr>
                </a:solidFill>
                <a:latin typeface="Arimo Bold"/>
                <a:hlinkClick r:id="rId3" tooltip="https://github.com/Suryao3/nm_modules.git">
                  <a:extLst>
                    <a:ext uri="{A12FA001-AC4F-418D-AE19-62706E023703}">
                      <ahyp:hlinkClr xmlns:ahyp="http://schemas.microsoft.com/office/drawing/2018/hyperlinkcolor" val="tx"/>
                    </a:ext>
                  </a:extLst>
                </a:hlinkClick>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438</Words>
  <Application>Microsoft Office PowerPoint</Application>
  <PresentationFormat>Custom</PresentationFormat>
  <Paragraphs>77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Arimo</vt:lpstr>
      <vt:lpstr>Calibri</vt:lpstr>
      <vt:lpstr>Arial</vt:lpstr>
      <vt:lpstr>Arial Bold</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NM-TASK 3-groceryapp project presentation </dc:title>
  <cp:lastModifiedBy>Raja suriya</cp:lastModifiedBy>
  <cp:revision>2</cp:revision>
  <dcterms:created xsi:type="dcterms:W3CDTF">2006-08-16T00:00:00Z</dcterms:created>
  <dcterms:modified xsi:type="dcterms:W3CDTF">2023-11-18T07:56:11Z</dcterms:modified>
  <dc:identifier>DAF0NljQDJU</dc:identifier>
</cp:coreProperties>
</file>