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rial" panose="020B0604020202020204" pitchFamily="34" charset="0"/>
      <p:regular r:id="rId9"/>
    </p:embeddedFont>
    <p:embeddedFont>
      <p:font typeface="Arimo" panose="020B0604020202020204" charset="0"/>
      <p:regular r:id="rId10"/>
    </p:embeddedFont>
    <p:embeddedFont>
      <p:font typeface="Arimo Bold"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uryao3/nm_modules.git"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564442" y="4969001"/>
            <a:ext cx="7648750" cy="2911094"/>
          </a:xfrm>
          <a:prstGeom prst="rect">
            <a:avLst/>
          </a:prstGeom>
        </p:spPr>
        <p:txBody>
          <a:bodyPr lIns="0" tIns="0" rIns="0" bIns="0" rtlCol="0" anchor="t">
            <a:spAutoFit/>
          </a:bodyPr>
          <a:lstStyle/>
          <a:p>
            <a:pPr algn="l">
              <a:lnSpc>
                <a:spcPts val="5638"/>
              </a:lnSpc>
            </a:pPr>
            <a:r>
              <a:rPr lang="en-US" sz="4800">
                <a:solidFill>
                  <a:srgbClr val="223669"/>
                </a:solidFill>
                <a:latin typeface="Arimo Bold"/>
              </a:rPr>
              <a:t>“Application For Grocery Delivery”</a:t>
            </a:r>
          </a:p>
          <a:p>
            <a:pPr algn="l">
              <a:lnSpc>
                <a:spcPts val="5635"/>
              </a:lnSpc>
            </a:pPr>
            <a:endParaRPr lang="en-US" sz="4800">
              <a:solidFill>
                <a:srgbClr val="223669"/>
              </a:solidFill>
              <a:latin typeface="Arimo Bold"/>
            </a:endParaRPr>
          </a:p>
          <a:p>
            <a:pPr algn="l">
              <a:lnSpc>
                <a:spcPts val="5638"/>
              </a:lnSpc>
            </a:pPr>
            <a:r>
              <a:rPr lang="en-US" sz="4800">
                <a:solidFill>
                  <a:srgbClr val="223669"/>
                </a:solidFill>
                <a:latin typeface="Arimo Bold"/>
              </a:rPr>
              <a:t>Task - 5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3669"/>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03126" y="5010289"/>
          <a:ext cx="9836839" cy="3352800"/>
        </p:xfrm>
        <a:graphic>
          <a:graphicData uri="http://schemas.openxmlformats.org/drawingml/2006/table">
            <a:tbl>
              <a:tblPr/>
              <a:tblGrid>
                <a:gridCol w="3278946">
                  <a:extLst>
                    <a:ext uri="{9D8B030D-6E8A-4147-A177-3AD203B41FA5}">
                      <a16:colId xmlns:a16="http://schemas.microsoft.com/office/drawing/2014/main" val="20000"/>
                    </a:ext>
                  </a:extLst>
                </a:gridCol>
                <a:gridCol w="3690547">
                  <a:extLst>
                    <a:ext uri="{9D8B030D-6E8A-4147-A177-3AD203B41FA5}">
                      <a16:colId xmlns:a16="http://schemas.microsoft.com/office/drawing/2014/main" val="20001"/>
                    </a:ext>
                  </a:extLst>
                </a:gridCol>
                <a:gridCol w="2867346">
                  <a:extLst>
                    <a:ext uri="{9D8B030D-6E8A-4147-A177-3AD203B41FA5}">
                      <a16:colId xmlns:a16="http://schemas.microsoft.com/office/drawing/2014/main" val="20002"/>
                    </a:ext>
                  </a:extLst>
                </a:gridCol>
              </a:tblGrid>
              <a:tr h="83820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838200">
                <a:tc>
                  <a:txBody>
                    <a:bodyPr/>
                    <a:lstStyle/>
                    <a:p>
                      <a:pPr algn="ctr">
                        <a:lnSpc>
                          <a:spcPts val="2800"/>
                        </a:lnSpc>
                        <a:defRPr/>
                      </a:pPr>
                      <a:r>
                        <a:rPr lang="en-US" sz="2000">
                          <a:solidFill>
                            <a:srgbClr val="FFFFFF"/>
                          </a:solidFill>
                          <a:latin typeface="Arimo"/>
                        </a:rPr>
                        <a:t>au910020104301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ctr">
                        <a:lnSpc>
                          <a:spcPts val="2800"/>
                        </a:lnSpc>
                        <a:defRPr/>
                      </a:pPr>
                      <a:r>
                        <a:rPr lang="en-US" sz="2000">
                          <a:solidFill>
                            <a:srgbClr val="FFFFFF"/>
                          </a:solidFill>
                          <a:latin typeface="Arimo"/>
                        </a:rPr>
                        <a:t>au910020104036</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ctr">
                        <a:lnSpc>
                          <a:spcPts val="2800"/>
                        </a:lnSpc>
                        <a:defRPr/>
                      </a:pPr>
                      <a:r>
                        <a:rPr lang="en-US" sz="2000">
                          <a:solidFill>
                            <a:srgbClr val="FFFFFF"/>
                          </a:solidFill>
                          <a:latin typeface="Arimo"/>
                        </a:rPr>
                        <a:t>au910020104008</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a:off x="11530540" y="1758699"/>
            <a:ext cx="6282724" cy="6282724"/>
          </a:xfrm>
          <a:custGeom>
            <a:avLst/>
            <a:gdLst/>
            <a:ahLst/>
            <a:cxnLst/>
            <a:rect l="l" t="t" r="r" b="b"/>
            <a:pathLst>
              <a:path w="6282724" h="6282724">
                <a:moveTo>
                  <a:pt x="0" y="0"/>
                </a:moveTo>
                <a:lnTo>
                  <a:pt x="6282725" y="0"/>
                </a:lnTo>
                <a:lnTo>
                  <a:pt x="6282725" y="6282724"/>
                </a:lnTo>
                <a:lnTo>
                  <a:pt x="0" y="6282724"/>
                </a:lnTo>
                <a:lnTo>
                  <a:pt x="0" y="0"/>
                </a:lnTo>
                <a:close/>
              </a:path>
            </a:pathLst>
          </a:custGeom>
          <a:blipFill>
            <a:blip r:embed="rId2"/>
            <a:stretch>
              <a:fillRect/>
            </a:stretch>
          </a:blipFill>
        </p:spPr>
      </p:sp>
      <p:sp>
        <p:nvSpPr>
          <p:cNvPr id="4" name="TextBox 4"/>
          <p:cNvSpPr txBox="1"/>
          <p:nvPr/>
        </p:nvSpPr>
        <p:spPr>
          <a:xfrm>
            <a:off x="860096" y="412877"/>
            <a:ext cx="7572656" cy="615823"/>
          </a:xfrm>
          <a:prstGeom prst="rect">
            <a:avLst/>
          </a:prstGeom>
        </p:spPr>
        <p:txBody>
          <a:bodyPr lIns="0" tIns="0" rIns="0" bIns="0" rtlCol="0" anchor="t">
            <a:spAutoFit/>
          </a:bodyPr>
          <a:lstStyle/>
          <a:p>
            <a:pPr algn="l">
              <a:lnSpc>
                <a:spcPts val="4766"/>
              </a:lnSpc>
            </a:pPr>
            <a:r>
              <a:rPr lang="en-US" sz="3700" spc="-20">
                <a:solidFill>
                  <a:srgbClr val="C88C32"/>
                </a:solidFill>
                <a:latin typeface="Arimo Bold"/>
              </a:rPr>
              <a:t>Application For Grocery Delivery</a:t>
            </a:r>
          </a:p>
        </p:txBody>
      </p:sp>
      <p:sp>
        <p:nvSpPr>
          <p:cNvPr id="5" name="TextBox 5"/>
          <p:cNvSpPr txBox="1"/>
          <p:nvPr/>
        </p:nvSpPr>
        <p:spPr>
          <a:xfrm>
            <a:off x="472270" y="2709128"/>
            <a:ext cx="430856" cy="454420"/>
          </a:xfrm>
          <a:prstGeom prst="rect">
            <a:avLst/>
          </a:prstGeom>
        </p:spPr>
        <p:txBody>
          <a:bodyPr lIns="0" tIns="0" rIns="0" bIns="0" rtlCol="0" anchor="t">
            <a:spAutoFit/>
          </a:bodyPr>
          <a:lstStyle/>
          <a:p>
            <a:pPr algn="l">
              <a:lnSpc>
                <a:spcPts val="3127"/>
              </a:lnSpc>
            </a:pPr>
            <a:r>
              <a:rPr lang="en-US" sz="2799" spc="26">
                <a:solidFill>
                  <a:srgbClr val="FFFFFF"/>
                </a:solidFill>
                <a:ea typeface="TT Rounds Condensed"/>
              </a:rPr>
              <a:t>▪</a:t>
            </a:r>
          </a:p>
        </p:txBody>
      </p:sp>
      <p:sp>
        <p:nvSpPr>
          <p:cNvPr id="6" name="TextBox 6"/>
          <p:cNvSpPr txBox="1"/>
          <p:nvPr/>
        </p:nvSpPr>
        <p:spPr>
          <a:xfrm>
            <a:off x="1028700" y="5419720"/>
            <a:ext cx="2872286"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LMS Username</a:t>
            </a:r>
          </a:p>
        </p:txBody>
      </p:sp>
      <p:sp>
        <p:nvSpPr>
          <p:cNvPr id="7" name="TextBox 7"/>
          <p:cNvSpPr txBox="1"/>
          <p:nvPr/>
        </p:nvSpPr>
        <p:spPr>
          <a:xfrm>
            <a:off x="4991273" y="5419720"/>
            <a:ext cx="1273322" cy="473470"/>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Name</a:t>
            </a:r>
          </a:p>
        </p:txBody>
      </p:sp>
      <p:sp>
        <p:nvSpPr>
          <p:cNvPr id="8" name="TextBox 8"/>
          <p:cNvSpPr txBox="1"/>
          <p:nvPr/>
        </p:nvSpPr>
        <p:spPr>
          <a:xfrm>
            <a:off x="8260354" y="5419720"/>
            <a:ext cx="1292770" cy="419989"/>
          </a:xfrm>
          <a:prstGeom prst="rect">
            <a:avLst/>
          </a:prstGeom>
        </p:spPr>
        <p:txBody>
          <a:bodyPr lIns="0" tIns="0" rIns="0" bIns="0" rtlCol="0" anchor="t">
            <a:spAutoFit/>
          </a:bodyPr>
          <a:lstStyle/>
          <a:p>
            <a:pPr algn="l">
              <a:lnSpc>
                <a:spcPts val="3127"/>
              </a:lnSpc>
            </a:pPr>
            <a:r>
              <a:rPr lang="en-US" sz="2799">
                <a:solidFill>
                  <a:srgbClr val="C88C32"/>
                </a:solidFill>
                <a:latin typeface="Arimo Bold"/>
              </a:rPr>
              <a:t>Batch</a:t>
            </a:r>
          </a:p>
        </p:txBody>
      </p:sp>
      <p:sp>
        <p:nvSpPr>
          <p:cNvPr id="9" name="TextBox 9"/>
          <p:cNvSpPr txBox="1"/>
          <p:nvPr/>
        </p:nvSpPr>
        <p:spPr>
          <a:xfrm>
            <a:off x="4694700" y="6208327"/>
            <a:ext cx="1890496" cy="3529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al"/>
              </a:rPr>
              <a:t>AKSHAYA G</a:t>
            </a:r>
          </a:p>
        </p:txBody>
      </p:sp>
      <p:sp>
        <p:nvSpPr>
          <p:cNvPr id="10" name="TextBox 10"/>
          <p:cNvSpPr txBox="1"/>
          <p:nvPr/>
        </p:nvSpPr>
        <p:spPr>
          <a:xfrm>
            <a:off x="4864283" y="6913685"/>
            <a:ext cx="1914525" cy="3148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mo"/>
              </a:rPr>
              <a:t>RAJASURIYA M</a:t>
            </a:r>
          </a:p>
        </p:txBody>
      </p:sp>
      <p:sp>
        <p:nvSpPr>
          <p:cNvPr id="11" name="TextBox 11"/>
          <p:cNvSpPr txBox="1"/>
          <p:nvPr/>
        </p:nvSpPr>
        <p:spPr>
          <a:xfrm>
            <a:off x="903126" y="-225406"/>
            <a:ext cx="9173113" cy="4779035"/>
          </a:xfrm>
          <a:prstGeom prst="rect">
            <a:avLst/>
          </a:prstGeom>
        </p:spPr>
        <p:txBody>
          <a:bodyPr lIns="0" tIns="0" rIns="0" bIns="0" rtlCol="0" anchor="t">
            <a:spAutoFit/>
          </a:bodyPr>
          <a:lstStyle/>
          <a:p>
            <a:pPr algn="just">
              <a:lnSpc>
                <a:spcPts val="2555"/>
              </a:lnSpc>
            </a:pPr>
            <a:endParaRPr/>
          </a:p>
          <a:p>
            <a:pPr algn="just">
              <a:lnSpc>
                <a:spcPts val="3365"/>
              </a:lnSpc>
            </a:pPr>
            <a:endParaRPr/>
          </a:p>
          <a:p>
            <a:pPr algn="just">
              <a:lnSpc>
                <a:spcPts val="2555"/>
              </a:lnSpc>
            </a:pPr>
            <a:endParaRPr/>
          </a:p>
          <a:p>
            <a:pPr algn="just">
              <a:lnSpc>
                <a:spcPts val="2555"/>
              </a:lnSpc>
            </a:pPr>
            <a:endParaRPr/>
          </a:p>
          <a:p>
            <a:pPr algn="just">
              <a:lnSpc>
                <a:spcPts val="3366"/>
              </a:lnSpc>
              <a:spcBef>
                <a:spcPct val="0"/>
              </a:spcBef>
            </a:pPr>
            <a:r>
              <a:rPr lang="en-US" sz="2644">
                <a:solidFill>
                  <a:srgbClr val="FFFFFF"/>
                </a:solidFill>
                <a:latin typeface="Arial"/>
              </a:rPr>
              <a:t>Our project introduces an innovative Grocery System, combining cutting-edge technology with industry best practices to enhance the grocery shopping experience. With a focus on operational efficiency, customer satisfaction, and inventory optimization, our system aims to modernize the grocery retail sector. By embracing the trends in online and offline shopping, we empower customers and store owners alike, creating a more sustainable and profitable grocery  ecosystem.</a:t>
            </a:r>
          </a:p>
        </p:txBody>
      </p:sp>
      <p:sp>
        <p:nvSpPr>
          <p:cNvPr id="12" name="TextBox 12"/>
          <p:cNvSpPr txBox="1"/>
          <p:nvPr/>
        </p:nvSpPr>
        <p:spPr>
          <a:xfrm>
            <a:off x="5001476" y="7688998"/>
            <a:ext cx="962025" cy="3529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al"/>
              </a:rPr>
              <a:t>ARUN 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908" y="0"/>
            <a:ext cx="18374908" cy="10335886"/>
          </a:xfrm>
          <a:custGeom>
            <a:avLst/>
            <a:gdLst/>
            <a:ahLst/>
            <a:cxnLst/>
            <a:rect l="l" t="t" r="r" b="b"/>
            <a:pathLst>
              <a:path w="18374908" h="10335886">
                <a:moveTo>
                  <a:pt x="0" y="0"/>
                </a:moveTo>
                <a:lnTo>
                  <a:pt x="18374908" y="0"/>
                </a:lnTo>
                <a:lnTo>
                  <a:pt x="18374908" y="10335886"/>
                </a:lnTo>
                <a:lnTo>
                  <a:pt x="0" y="10335886"/>
                </a:lnTo>
                <a:lnTo>
                  <a:pt x="0" y="0"/>
                </a:lnTo>
                <a:close/>
              </a:path>
            </a:pathLst>
          </a:custGeom>
          <a:blipFill>
            <a:blip r:embed="rId2"/>
            <a:stretch>
              <a:fillRect/>
            </a:stretch>
          </a:blipFill>
        </p:spPr>
      </p:sp>
      <p:sp>
        <p:nvSpPr>
          <p:cNvPr id="3" name="TextBox 3"/>
          <p:cNvSpPr txBox="1"/>
          <p:nvPr/>
        </p:nvSpPr>
        <p:spPr>
          <a:xfrm>
            <a:off x="1028700" y="89578"/>
            <a:ext cx="4725143" cy="634422"/>
          </a:xfrm>
          <a:prstGeom prst="rect">
            <a:avLst/>
          </a:prstGeom>
        </p:spPr>
        <p:txBody>
          <a:bodyPr lIns="0" tIns="0" rIns="0" bIns="0" rtlCol="0" anchor="t">
            <a:spAutoFit/>
          </a:bodyPr>
          <a:lstStyle/>
          <a:p>
            <a:pPr algn="l">
              <a:lnSpc>
                <a:spcPts val="5040"/>
              </a:lnSpc>
            </a:pPr>
            <a:r>
              <a:rPr lang="en-US" sz="3600">
                <a:solidFill>
                  <a:srgbClr val="223669"/>
                </a:solidFill>
                <a:latin typeface="Arimo Bold"/>
              </a:rPr>
              <a:t>Step-WiseDescription</a:t>
            </a:r>
          </a:p>
        </p:txBody>
      </p:sp>
      <p:sp>
        <p:nvSpPr>
          <p:cNvPr id="4" name="TextBox 4"/>
          <p:cNvSpPr txBox="1"/>
          <p:nvPr/>
        </p:nvSpPr>
        <p:spPr>
          <a:xfrm>
            <a:off x="1028700" y="763029"/>
            <a:ext cx="13932553" cy="8876271"/>
          </a:xfrm>
          <a:prstGeom prst="rect">
            <a:avLst/>
          </a:prstGeom>
        </p:spPr>
        <p:txBody>
          <a:bodyPr lIns="0" tIns="0" rIns="0" bIns="0" rtlCol="0" anchor="t">
            <a:spAutoFit/>
          </a:bodyPr>
          <a:lstStyle/>
          <a:p>
            <a:pPr algn="just">
              <a:lnSpc>
                <a:spcPts val="3030"/>
              </a:lnSpc>
            </a:pPr>
            <a:r>
              <a:rPr lang="en-US" sz="2331" spc="27" dirty="0">
                <a:solidFill>
                  <a:srgbClr val="000000"/>
                </a:solidFill>
                <a:latin typeface="Arimo Bold"/>
              </a:rPr>
              <a:t>1. Select Hosting Provider:</a:t>
            </a:r>
          </a:p>
          <a:p>
            <a:pPr algn="just">
              <a:lnSpc>
                <a:spcPts val="3030"/>
              </a:lnSpc>
            </a:pPr>
            <a:r>
              <a:rPr lang="en-US" sz="2331" spc="27" dirty="0">
                <a:solidFill>
                  <a:srgbClr val="000000"/>
                </a:solidFill>
                <a:latin typeface="Arimo"/>
              </a:rPr>
              <a:t>   - Choose a reliable hosting provider like AWS, Google Cloud, or a web hosting service.</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2. Register Domain:</a:t>
            </a:r>
          </a:p>
          <a:p>
            <a:pPr algn="just">
              <a:lnSpc>
                <a:spcPts val="3030"/>
              </a:lnSpc>
            </a:pPr>
            <a:r>
              <a:rPr lang="en-US" sz="2331" spc="27" dirty="0">
                <a:solidFill>
                  <a:srgbClr val="000000"/>
                </a:solidFill>
                <a:latin typeface="Arimo"/>
              </a:rPr>
              <a:t>   - Register a domain name for your grocery application.</a:t>
            </a:r>
          </a:p>
          <a:p>
            <a:pPr algn="just">
              <a:lnSpc>
                <a:spcPts val="3030"/>
              </a:lnSpc>
            </a:pPr>
            <a:endParaRPr lang="en-US" sz="2331" spc="27" dirty="0">
              <a:solidFill>
                <a:srgbClr val="000000"/>
              </a:solidFill>
              <a:latin typeface="Arimo"/>
            </a:endParaRPr>
          </a:p>
          <a:p>
            <a:pPr algn="just">
              <a:lnSpc>
                <a:spcPts val="3290"/>
              </a:lnSpc>
            </a:pPr>
            <a:r>
              <a:rPr lang="en-US" sz="2531" spc="30" dirty="0">
                <a:solidFill>
                  <a:srgbClr val="000000"/>
                </a:solidFill>
                <a:latin typeface="Arimo Bold"/>
              </a:rPr>
              <a:t>3. Prepare Application:</a:t>
            </a:r>
          </a:p>
          <a:p>
            <a:pPr algn="just">
              <a:lnSpc>
                <a:spcPts val="3030"/>
              </a:lnSpc>
            </a:pPr>
            <a:r>
              <a:rPr lang="en-US" sz="2331" spc="27" dirty="0">
                <a:solidFill>
                  <a:srgbClr val="000000"/>
                </a:solidFill>
                <a:latin typeface="Arimo"/>
              </a:rPr>
              <a:t>   - Optimize and configure your grocery application for production.</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4. Choose Hosting Plan:</a:t>
            </a:r>
          </a:p>
          <a:p>
            <a:pPr algn="just">
              <a:lnSpc>
                <a:spcPts val="3030"/>
              </a:lnSpc>
            </a:pPr>
            <a:r>
              <a:rPr lang="en-US" sz="2331" spc="27" dirty="0">
                <a:solidFill>
                  <a:srgbClr val="000000"/>
                </a:solidFill>
                <a:latin typeface="Arimo"/>
              </a:rPr>
              <a:t>   - Select a hosting plan based on storage, bandwidth, and scalability needs.</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5. Upload Application Files:</a:t>
            </a:r>
          </a:p>
          <a:p>
            <a:pPr algn="just">
              <a:lnSpc>
                <a:spcPts val="3030"/>
              </a:lnSpc>
            </a:pPr>
            <a:r>
              <a:rPr lang="en-US" sz="2331" spc="27" dirty="0">
                <a:solidFill>
                  <a:srgbClr val="000000"/>
                </a:solidFill>
                <a:latin typeface="Arimo"/>
              </a:rPr>
              <a:t>   - Upload your application files to the server using FTP or the hosting provider's file manager.</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6. Configure Domain and DNS:</a:t>
            </a:r>
          </a:p>
          <a:p>
            <a:pPr algn="just">
              <a:lnSpc>
                <a:spcPts val="3030"/>
              </a:lnSpc>
            </a:pPr>
            <a:r>
              <a:rPr lang="en-US" sz="2331" spc="27" dirty="0">
                <a:solidFill>
                  <a:srgbClr val="000000"/>
                </a:solidFill>
                <a:latin typeface="Arimo"/>
              </a:rPr>
              <a:t>   - Set up your domain to point to the hosting provider's servers and update DNS settings.</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7. Implement Security Measures:</a:t>
            </a:r>
          </a:p>
          <a:p>
            <a:pPr algn="just">
              <a:lnSpc>
                <a:spcPts val="3030"/>
              </a:lnSpc>
            </a:pPr>
            <a:r>
              <a:rPr lang="en-US" sz="2331" spc="27" dirty="0">
                <a:solidFill>
                  <a:srgbClr val="000000"/>
                </a:solidFill>
                <a:latin typeface="Arimo"/>
              </a:rPr>
              <a:t>   - Install an SSL certificate for secure communication and configure server and database settings.</a:t>
            </a:r>
          </a:p>
          <a:p>
            <a:pPr algn="just">
              <a:lnSpc>
                <a:spcPts val="3030"/>
              </a:lnSpc>
            </a:pPr>
            <a:endParaRPr lang="en-US" sz="2331" spc="27" dirty="0">
              <a:solidFill>
                <a:srgbClr val="000000"/>
              </a:solidFill>
              <a:latin typeface="Arimo"/>
            </a:endParaRPr>
          </a:p>
          <a:p>
            <a:pPr algn="just">
              <a:lnSpc>
                <a:spcPts val="3030"/>
              </a:lnSpc>
            </a:pPr>
            <a:r>
              <a:rPr lang="en-US" sz="2331" spc="27" dirty="0">
                <a:solidFill>
                  <a:srgbClr val="000000"/>
                </a:solidFill>
                <a:latin typeface="Arimo Bold"/>
              </a:rPr>
              <a:t>8. Optimize Performance and Launch:</a:t>
            </a:r>
          </a:p>
          <a:p>
            <a:pPr algn="just">
              <a:lnSpc>
                <a:spcPts val="3030"/>
              </a:lnSpc>
            </a:pPr>
            <a:r>
              <a:rPr lang="en-US" sz="2331" spc="41" dirty="0">
                <a:solidFill>
                  <a:srgbClr val="000000"/>
                </a:solidFill>
                <a:latin typeface="Arimo"/>
              </a:rPr>
              <a:t>   - Implement performance optimizations, thoroughly test the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3"/>
          <p:cNvSpPr txBox="1"/>
          <p:nvPr/>
        </p:nvSpPr>
        <p:spPr>
          <a:xfrm>
            <a:off x="1137790" y="97723"/>
            <a:ext cx="5103346" cy="625475"/>
          </a:xfrm>
          <a:prstGeom prst="rect">
            <a:avLst/>
          </a:prstGeom>
        </p:spPr>
        <p:txBody>
          <a:bodyPr lIns="0" tIns="0" rIns="0" bIns="0" rtlCol="0" anchor="t">
            <a:spAutoFit/>
          </a:bodyPr>
          <a:lstStyle/>
          <a:p>
            <a:pPr algn="l">
              <a:lnSpc>
                <a:spcPts val="4900"/>
              </a:lnSpc>
            </a:pPr>
            <a:r>
              <a:rPr lang="en-US" sz="3500">
                <a:solidFill>
                  <a:srgbClr val="223669"/>
                </a:solidFill>
                <a:latin typeface="Arimo Bold"/>
              </a:rPr>
              <a:t>EVALUATION METRIC</a:t>
            </a:r>
          </a:p>
        </p:txBody>
      </p:sp>
      <p:sp>
        <p:nvSpPr>
          <p:cNvPr id="4" name="TextBox 4"/>
          <p:cNvSpPr txBox="1"/>
          <p:nvPr/>
        </p:nvSpPr>
        <p:spPr>
          <a:xfrm>
            <a:off x="1137790" y="694623"/>
            <a:ext cx="15677935" cy="9232465"/>
          </a:xfrm>
          <a:prstGeom prst="rect">
            <a:avLst/>
          </a:prstGeom>
        </p:spPr>
        <p:txBody>
          <a:bodyPr lIns="0" tIns="0" rIns="0" bIns="0" rtlCol="0" anchor="t">
            <a:spAutoFit/>
          </a:bodyPr>
          <a:lstStyle/>
          <a:p>
            <a:pPr algn="just">
              <a:lnSpc>
                <a:spcPts val="3210"/>
              </a:lnSpc>
            </a:pPr>
            <a:r>
              <a:rPr lang="en-US" sz="2568">
                <a:solidFill>
                  <a:srgbClr val="000000"/>
                </a:solidFill>
                <a:latin typeface="Arimo Bold"/>
              </a:rPr>
              <a:t>1. Uptime and Reliability:</a:t>
            </a:r>
          </a:p>
          <a:p>
            <a:pPr algn="just">
              <a:lnSpc>
                <a:spcPts val="3210"/>
              </a:lnSpc>
            </a:pPr>
            <a:r>
              <a:rPr lang="en-US" sz="2568">
                <a:solidFill>
                  <a:srgbClr val="000000"/>
                </a:solidFill>
                <a:latin typeface="Arimo"/>
              </a:rPr>
              <a:t>   - Assess the hosting provider's uptime and reliability through guaranteed percentages and monitoring tools.</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2. Performance:</a:t>
            </a:r>
          </a:p>
          <a:p>
            <a:pPr algn="just">
              <a:lnSpc>
                <a:spcPts val="3210"/>
              </a:lnSpc>
            </a:pPr>
            <a:r>
              <a:rPr lang="en-US" sz="2568">
                <a:solidFill>
                  <a:srgbClr val="000000"/>
                </a:solidFill>
                <a:latin typeface="Arimo"/>
              </a:rPr>
              <a:t>   - Evaluate website loading speed and optimize performance using tools like Google PageSpeed Insights.</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3. Scalability:</a:t>
            </a:r>
          </a:p>
          <a:p>
            <a:pPr algn="just">
              <a:lnSpc>
                <a:spcPts val="3210"/>
              </a:lnSpc>
            </a:pPr>
            <a:r>
              <a:rPr lang="en-US" sz="2568">
                <a:solidFill>
                  <a:srgbClr val="000000"/>
                </a:solidFill>
                <a:latin typeface="Arimo"/>
              </a:rPr>
              <a:t>   - Check the hosting provider's scalability options to accommodate potential increases in traffic.</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4. Security:</a:t>
            </a:r>
          </a:p>
          <a:p>
            <a:pPr algn="just">
              <a:lnSpc>
                <a:spcPts val="3210"/>
              </a:lnSpc>
            </a:pPr>
            <a:r>
              <a:rPr lang="en-US" sz="2568">
                <a:solidFill>
                  <a:srgbClr val="000000"/>
                </a:solidFill>
                <a:latin typeface="Arimo"/>
              </a:rPr>
              <a:t>   - Ensure proper SSL implementation and assess the hosting provider's security features.</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5. Backup and Recovery:</a:t>
            </a:r>
          </a:p>
          <a:p>
            <a:pPr algn="just">
              <a:lnSpc>
                <a:spcPts val="3210"/>
              </a:lnSpc>
            </a:pPr>
            <a:r>
              <a:rPr lang="en-US" sz="2568">
                <a:solidFill>
                  <a:srgbClr val="000000"/>
                </a:solidFill>
                <a:latin typeface="Arimo"/>
              </a:rPr>
              <a:t>   - Evaluate backup options for data recovery in case of issues.</a:t>
            </a:r>
          </a:p>
          <a:p>
            <a:pPr algn="just">
              <a:lnSpc>
                <a:spcPts val="3339"/>
              </a:lnSpc>
            </a:pPr>
            <a:endParaRPr lang="en-US" sz="2568">
              <a:solidFill>
                <a:srgbClr val="000000"/>
              </a:solidFill>
              <a:latin typeface="Arimo"/>
            </a:endParaRPr>
          </a:p>
          <a:p>
            <a:pPr algn="just">
              <a:lnSpc>
                <a:spcPts val="3210"/>
              </a:lnSpc>
            </a:pPr>
            <a:r>
              <a:rPr lang="en-US" sz="2568">
                <a:solidFill>
                  <a:srgbClr val="000000"/>
                </a:solidFill>
                <a:latin typeface="Arimo Bold"/>
              </a:rPr>
              <a:t>6. Customer Support:</a:t>
            </a:r>
          </a:p>
          <a:p>
            <a:pPr algn="just">
              <a:lnSpc>
                <a:spcPts val="3210"/>
              </a:lnSpc>
            </a:pPr>
            <a:r>
              <a:rPr lang="en-US" sz="2568">
                <a:solidFill>
                  <a:srgbClr val="000000"/>
                </a:solidFill>
                <a:latin typeface="Arimo"/>
              </a:rPr>
              <a:t>   - Assess responsiveness and effectiveness of customer support.</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7. Cost and Value:</a:t>
            </a:r>
          </a:p>
          <a:p>
            <a:pPr algn="just">
              <a:lnSpc>
                <a:spcPts val="3210"/>
              </a:lnSpc>
            </a:pPr>
            <a:r>
              <a:rPr lang="en-US" sz="2568">
                <a:solidFill>
                  <a:srgbClr val="000000"/>
                </a:solidFill>
                <a:latin typeface="Arimo"/>
              </a:rPr>
              <a:t>   - Evaluate hosting costs in relation to provided features and resources.</a:t>
            </a:r>
          </a:p>
          <a:p>
            <a:pPr algn="just">
              <a:lnSpc>
                <a:spcPts val="3210"/>
              </a:lnSpc>
            </a:pPr>
            <a:endParaRPr lang="en-US" sz="2568">
              <a:solidFill>
                <a:srgbClr val="000000"/>
              </a:solidFill>
              <a:latin typeface="Arimo"/>
            </a:endParaRPr>
          </a:p>
          <a:p>
            <a:pPr algn="just">
              <a:lnSpc>
                <a:spcPts val="3210"/>
              </a:lnSpc>
            </a:pPr>
            <a:r>
              <a:rPr lang="en-US" sz="2568">
                <a:solidFill>
                  <a:srgbClr val="000000"/>
                </a:solidFill>
                <a:latin typeface="Arimo Bold"/>
              </a:rPr>
              <a:t>8. Ease of Use:</a:t>
            </a:r>
          </a:p>
          <a:p>
            <a:pPr>
              <a:lnSpc>
                <a:spcPts val="3210"/>
              </a:lnSpc>
            </a:pPr>
            <a:r>
              <a:rPr lang="en-US" sz="2568">
                <a:solidFill>
                  <a:srgbClr val="000000"/>
                </a:solidFill>
                <a:latin typeface="Arimo"/>
              </a:rPr>
              <a:t>   - Consider the user-friendliness of the hosting provider's interface and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9734" y="107711"/>
            <a:ext cx="18427734" cy="10365600"/>
          </a:xfrm>
          <a:custGeom>
            <a:avLst/>
            <a:gdLst/>
            <a:ahLst/>
            <a:cxnLst/>
            <a:rect l="l" t="t" r="r" b="b"/>
            <a:pathLst>
              <a:path w="18427734" h="10365600">
                <a:moveTo>
                  <a:pt x="0" y="0"/>
                </a:moveTo>
                <a:lnTo>
                  <a:pt x="18427734" y="0"/>
                </a:lnTo>
                <a:lnTo>
                  <a:pt x="18427734" y="10365600"/>
                </a:lnTo>
                <a:lnTo>
                  <a:pt x="0" y="10365600"/>
                </a:lnTo>
                <a:lnTo>
                  <a:pt x="0" y="0"/>
                </a:lnTo>
                <a:close/>
              </a:path>
            </a:pathLst>
          </a:custGeom>
          <a:blipFill>
            <a:blip r:embed="rId2"/>
            <a:stretch>
              <a:fillRect/>
            </a:stretch>
          </a:blipFill>
        </p:spPr>
      </p:sp>
      <p:sp>
        <p:nvSpPr>
          <p:cNvPr id="3" name="TextBox 3"/>
          <p:cNvSpPr txBox="1"/>
          <p:nvPr/>
        </p:nvSpPr>
        <p:spPr>
          <a:xfrm>
            <a:off x="1276455" y="766848"/>
            <a:ext cx="3379965" cy="634422"/>
          </a:xfrm>
          <a:prstGeom prst="rect">
            <a:avLst/>
          </a:prstGeom>
        </p:spPr>
        <p:txBody>
          <a:bodyPr lIns="0" tIns="0" rIns="0" bIns="0" rtlCol="0" anchor="t">
            <a:spAutoFit/>
          </a:bodyPr>
          <a:lstStyle/>
          <a:p>
            <a:pPr algn="l">
              <a:lnSpc>
                <a:spcPts val="5040"/>
              </a:lnSpc>
            </a:pPr>
            <a:r>
              <a:rPr lang="en-US" sz="3600">
                <a:solidFill>
                  <a:srgbClr val="C88C32"/>
                </a:solidFill>
                <a:latin typeface="Arimo Bold"/>
              </a:rPr>
              <a:t>Task Summary </a:t>
            </a:r>
          </a:p>
        </p:txBody>
      </p:sp>
      <p:sp>
        <p:nvSpPr>
          <p:cNvPr id="4" name="TextBox 4"/>
          <p:cNvSpPr txBox="1"/>
          <p:nvPr/>
        </p:nvSpPr>
        <p:spPr>
          <a:xfrm>
            <a:off x="1276455" y="1825366"/>
            <a:ext cx="16495202" cy="2578462"/>
          </a:xfrm>
          <a:prstGeom prst="rect">
            <a:avLst/>
          </a:prstGeom>
        </p:spPr>
        <p:txBody>
          <a:bodyPr lIns="0" tIns="0" rIns="0" bIns="0" rtlCol="0" anchor="t">
            <a:spAutoFit/>
          </a:bodyPr>
          <a:lstStyle/>
          <a:p>
            <a:pPr algn="just">
              <a:lnSpc>
                <a:spcPts val="3368"/>
              </a:lnSpc>
            </a:pPr>
            <a:endParaRPr/>
          </a:p>
          <a:p>
            <a:pPr algn="just">
              <a:lnSpc>
                <a:spcPts val="3368"/>
              </a:lnSpc>
            </a:pPr>
            <a:r>
              <a:rPr lang="en-US" sz="2695">
                <a:solidFill>
                  <a:srgbClr val="000000"/>
                </a:solidFill>
                <a:latin typeface="Arimo"/>
              </a:rPr>
              <a:t>Evaluate hosting based on uptime and reliability, ensuring guaranteed percentages and continuous monitoring. Optimize website performance with tools like Google PageSpeed Insights. Check scalability for accommodating traffic surges. Prioritize security, including SSL implementation and robust features. Assess backup options for data recovery. Consider responsive customer support and cost-effectiveness of hosting plans. Emphasize user-friendliness for a seamless hosting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a:grpSpLocks noChangeAspect="1"/>
          </p:cNvGrpSpPr>
          <p:nvPr/>
        </p:nvGrpSpPr>
        <p:grpSpPr>
          <a:xfrm>
            <a:off x="8483413" y="4816164"/>
            <a:ext cx="2200923" cy="155572"/>
            <a:chOff x="0" y="0"/>
            <a:chExt cx="2200923" cy="155575"/>
          </a:xfrm>
        </p:grpSpPr>
        <p:sp>
          <p:nvSpPr>
            <p:cNvPr id="4" name="Freeform 4"/>
            <p:cNvSpPr/>
            <p:nvPr/>
          </p:nvSpPr>
          <p:spPr>
            <a:xfrm>
              <a:off x="63500" y="63500"/>
              <a:ext cx="1975104" cy="28575"/>
            </a:xfrm>
            <a:custGeom>
              <a:avLst/>
              <a:gdLst/>
              <a:ahLst/>
              <a:cxnLst/>
              <a:rect l="l" t="t" r="r" b="b"/>
              <a:pathLst>
                <a:path w="1975104" h="28575">
                  <a:moveTo>
                    <a:pt x="0" y="0"/>
                  </a:moveTo>
                  <a:lnTo>
                    <a:pt x="1975104" y="0"/>
                  </a:lnTo>
                  <a:lnTo>
                    <a:pt x="1975104" y="28575"/>
                  </a:lnTo>
                  <a:lnTo>
                    <a:pt x="0" y="28575"/>
                  </a:lnTo>
                  <a:close/>
                </a:path>
              </a:pathLst>
            </a:custGeom>
            <a:solidFill>
              <a:srgbClr val="0000FF"/>
            </a:solidFill>
          </p:spPr>
        </p:sp>
        <p:sp>
          <p:nvSpPr>
            <p:cNvPr id="5" name="Freeform 5"/>
            <p:cNvSpPr/>
            <p:nvPr/>
          </p:nvSpPr>
          <p:spPr>
            <a:xfrm>
              <a:off x="2038604" y="63500"/>
              <a:ext cx="98806" cy="28575"/>
            </a:xfrm>
            <a:custGeom>
              <a:avLst/>
              <a:gdLst/>
              <a:ahLst/>
              <a:cxnLst/>
              <a:rect l="l" t="t" r="r" b="b"/>
              <a:pathLst>
                <a:path w="98806" h="28575">
                  <a:moveTo>
                    <a:pt x="0" y="0"/>
                  </a:moveTo>
                  <a:lnTo>
                    <a:pt x="98806" y="0"/>
                  </a:lnTo>
                  <a:lnTo>
                    <a:pt x="98806" y="28575"/>
                  </a:lnTo>
                  <a:lnTo>
                    <a:pt x="0" y="28575"/>
                  </a:lnTo>
                  <a:close/>
                </a:path>
              </a:pathLst>
            </a:custGeom>
            <a:solidFill>
              <a:srgbClr val="0000FF"/>
            </a:solidFill>
          </p:spPr>
        </p:sp>
      </p:grpSp>
      <p:sp>
        <p:nvSpPr>
          <p:cNvPr id="6" name="TextBox 6"/>
          <p:cNvSpPr txBox="1"/>
          <p:nvPr/>
        </p:nvSpPr>
        <p:spPr>
          <a:xfrm>
            <a:off x="7258888" y="1736941"/>
            <a:ext cx="4190924" cy="634422"/>
          </a:xfrm>
          <a:prstGeom prst="rect">
            <a:avLst/>
          </a:prstGeom>
        </p:spPr>
        <p:txBody>
          <a:bodyPr lIns="0" tIns="0" rIns="0" bIns="0" rtlCol="0" anchor="t">
            <a:spAutoFit/>
          </a:bodyPr>
          <a:lstStyle/>
          <a:p>
            <a:pPr algn="l">
              <a:lnSpc>
                <a:spcPts val="5040"/>
              </a:lnSpc>
            </a:pPr>
            <a:r>
              <a:rPr lang="en-US" sz="3600">
                <a:solidFill>
                  <a:srgbClr val="FFFFFF"/>
                </a:solidFill>
                <a:latin typeface="Arimo Bold"/>
              </a:rPr>
              <a:t>Submission Github</a:t>
            </a:r>
          </a:p>
        </p:txBody>
      </p:sp>
      <p:sp>
        <p:nvSpPr>
          <p:cNvPr id="7" name="TextBox 7"/>
          <p:cNvSpPr txBox="1"/>
          <p:nvPr/>
        </p:nvSpPr>
        <p:spPr>
          <a:xfrm>
            <a:off x="8305800" y="3915034"/>
            <a:ext cx="5702484" cy="1457066"/>
          </a:xfrm>
          <a:prstGeom prst="rect">
            <a:avLst/>
          </a:prstGeom>
        </p:spPr>
        <p:txBody>
          <a:bodyPr wrap="square" lIns="0" tIns="0" rIns="0" bIns="0" rtlCol="0" anchor="t">
            <a:spAutoFit/>
          </a:bodyPr>
          <a:lstStyle/>
          <a:p>
            <a:pPr algn="l">
              <a:lnSpc>
                <a:spcPts val="3919"/>
              </a:lnSpc>
            </a:pPr>
            <a:r>
              <a:rPr lang="en-US" sz="2799" u="sng" dirty="0" err="1">
                <a:solidFill>
                  <a:srgbClr val="0000FF"/>
                </a:solidFill>
                <a:latin typeface="Arimo Bold"/>
                <a:hlinkClick r:id="rId3" tooltip="https://github.com/Suryao3/nm_modules.git">
                  <a:extLst>
                    <a:ext uri="{A12FA001-AC4F-418D-AE19-62706E023703}">
                      <ahyp:hlinkClr xmlns:ahyp="http://schemas.microsoft.com/office/drawing/2018/hyperlinkcolor" val="tx"/>
                    </a:ext>
                  </a:extLst>
                </a:hlinkClick>
              </a:rPr>
              <a:t>Github</a:t>
            </a:r>
            <a:r>
              <a:rPr lang="en-US" sz="2799" u="sng" dirty="0">
                <a:solidFill>
                  <a:srgbClr val="0000FF"/>
                </a:solidFill>
                <a:latin typeface="Arimo Bold"/>
                <a:hlinkClick r:id="rId3" tooltip="https://github.com/Suryao3/nm_modules.git">
                  <a:extLst>
                    <a:ext uri="{A12FA001-AC4F-418D-AE19-62706E023703}">
                      <ahyp:hlinkClr xmlns:ahyp="http://schemas.microsoft.com/office/drawing/2018/hyperlinkcolor" val="tx"/>
                    </a:ext>
                  </a:extLst>
                </a:hlinkClick>
              </a:rPr>
              <a:t> Link </a:t>
            </a:r>
            <a:r>
              <a:rPr lang="en-US" sz="2799" u="sng" dirty="0">
                <a:latin typeface="Arimo Bold"/>
                <a:hlinkClick r:id="rId3" tooltip="https://github.com/Suryao3/nm_modules.git">
                  <a:extLst>
                    <a:ext uri="{A12FA001-AC4F-418D-AE19-62706E023703}">
                      <ahyp:hlinkClr xmlns:ahyp="http://schemas.microsoft.com/office/drawing/2018/hyperlinkcolor" val="tx"/>
                    </a:ext>
                  </a:extLst>
                </a:hlinkClick>
              </a:rPr>
              <a:t>https://github.com/Suryao3/nm_modules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509</Words>
  <Application>Microsoft Office PowerPoint</Application>
  <PresentationFormat>Custom</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Arimo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TASK-5. GROCERYAPPLICATION</dc:title>
  <cp:lastModifiedBy>Raja suriya</cp:lastModifiedBy>
  <cp:revision>2</cp:revision>
  <dcterms:created xsi:type="dcterms:W3CDTF">2006-08-16T00:00:00Z</dcterms:created>
  <dcterms:modified xsi:type="dcterms:W3CDTF">2023-11-23T15:29:39Z</dcterms:modified>
  <dc:identifier>DAF05oj_Tv4</dc:identifier>
</cp:coreProperties>
</file>