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81" r:id="rId22"/>
    <p:sldId id="282" r:id="rId23"/>
    <p:sldId id="283" r:id="rId24"/>
    <p:sldId id="284" r:id="rId25"/>
    <p:sldId id="285" r:id="rId26"/>
    <p:sldId id="278" r:id="rId27"/>
    <p:sldId id="286" r:id="rId28"/>
    <p:sldId id="287" r:id="rId29"/>
    <p:sldId id="276" r:id="rId30"/>
    <p:sldId id="277"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227A4-CE17-492A-A311-20F290BA37AE}" type="datetimeFigureOut">
              <a:rPr lang="en-US" smtClean="0"/>
              <a:t>7/30/2019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A940DD-D2B5-4857-8FF3-6FACC097765F}" type="slidenum">
              <a:rPr lang="en-US" smtClean="0"/>
              <a:t>‹#›</a:t>
            </a:fld>
            <a:endParaRPr lang="en-US"/>
          </a:p>
        </p:txBody>
      </p:sp>
    </p:spTree>
    <p:extLst>
      <p:ext uri="{BB962C8B-B14F-4D97-AF65-F5344CB8AC3E}">
        <p14:creationId xmlns:p14="http://schemas.microsoft.com/office/powerpoint/2010/main" val="149153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A940DD-D2B5-4857-8FF3-6FACC097765F}" type="slidenum">
              <a:rPr lang="en-US" smtClean="0"/>
              <a:t>28</a:t>
            </a:fld>
            <a:endParaRPr lang="en-US"/>
          </a:p>
        </p:txBody>
      </p:sp>
    </p:spTree>
    <p:extLst>
      <p:ext uri="{BB962C8B-B14F-4D97-AF65-F5344CB8AC3E}">
        <p14:creationId xmlns:p14="http://schemas.microsoft.com/office/powerpoint/2010/main" val="139975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378EEAC-8DF5-4058-87B9-B7BD13F8B9E3}" type="datetimeFigureOut">
              <a:rPr lang="en-US" smtClean="0"/>
              <a:t>7/30/2019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FE752D3-E582-49AC-82DD-6BA03E9983B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8EEAC-8DF5-4058-87B9-B7BD13F8B9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52D3-E582-49AC-82DD-6BA03E9983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8EEAC-8DF5-4058-87B9-B7BD13F8B9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FE752D3-E582-49AC-82DD-6BA03E9983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8EEAC-8DF5-4058-87B9-B7BD13F8B9E3}"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52D3-E582-49AC-82DD-6BA03E9983B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3378EEAC-8DF5-4058-87B9-B7BD13F8B9E3}" type="datetimeFigureOut">
              <a:rPr lang="en-US" smtClean="0"/>
              <a:t>7/30/2019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FE752D3-E582-49AC-82DD-6BA03E9983BD}"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78EEAC-8DF5-4058-87B9-B7BD13F8B9E3}"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52D3-E582-49AC-82DD-6BA03E9983B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78EEAC-8DF5-4058-87B9-B7BD13F8B9E3}"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52D3-E582-49AC-82DD-6BA03E9983B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378EEAC-8DF5-4058-87B9-B7BD13F8B9E3}"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52D3-E582-49AC-82DD-6BA03E9983B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378EEAC-8DF5-4058-87B9-B7BD13F8B9E3}"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52D3-E582-49AC-82DD-6BA03E9983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8EEAC-8DF5-4058-87B9-B7BD13F8B9E3}"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FE752D3-E582-49AC-82DD-6BA03E9983BD}"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8EEAC-8DF5-4058-87B9-B7BD13F8B9E3}"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52D3-E582-49AC-82DD-6BA03E9983BD}"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3378EEAC-8DF5-4058-87B9-B7BD13F8B9E3}" type="datetimeFigureOut">
              <a:rPr lang="en-US" smtClean="0"/>
              <a:t>7/30/2019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FE752D3-E582-49AC-82DD-6BA03E9983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Standar Komunikasi Data</a:t>
            </a:r>
            <a:endParaRPr lang="en-US"/>
          </a:p>
        </p:txBody>
      </p:sp>
    </p:spTree>
    <p:extLst>
      <p:ext uri="{BB962C8B-B14F-4D97-AF65-F5344CB8AC3E}">
        <p14:creationId xmlns:p14="http://schemas.microsoft.com/office/powerpoint/2010/main" val="3722812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44752"/>
          </a:xfrm>
        </p:spPr>
        <p:txBody>
          <a:bodyPr>
            <a:normAutofit/>
          </a:bodyPr>
          <a:lstStyle/>
          <a:p>
            <a:pPr marL="571500" indent="-457200">
              <a:buClr>
                <a:schemeClr val="tx1"/>
              </a:buClr>
              <a:buFont typeface="+mj-lt"/>
              <a:buAutoNum type="arabicPeriod"/>
            </a:pPr>
            <a:r>
              <a:rPr lang="en-US" smtClean="0">
                <a:solidFill>
                  <a:schemeClr val="tx1"/>
                </a:solidFill>
              </a:rPr>
              <a:t>Sintaks, yaitu struktur atau format data yang dikomunikasikan, yang berarti urutan yang dikirimkan.</a:t>
            </a:r>
          </a:p>
          <a:p>
            <a:pPr marL="571500" indent="-457200">
              <a:buClr>
                <a:schemeClr val="tx1"/>
              </a:buClr>
              <a:buFont typeface="+mj-lt"/>
              <a:buAutoNum type="arabicPeriod"/>
            </a:pPr>
            <a:r>
              <a:rPr lang="en-US" smtClean="0">
                <a:solidFill>
                  <a:schemeClr val="tx1"/>
                </a:solidFill>
              </a:rPr>
              <a:t>Semantik, yaitu mengartikulasikan setiap blok aliran bit, sebagaimana diketahui bahwa data akan dikomunikasikan sebagai serangkaian aliran bit 0 dan 1.</a:t>
            </a:r>
          </a:p>
          <a:p>
            <a:pPr marL="571500" indent="-457200">
              <a:buClr>
                <a:schemeClr val="tx1"/>
              </a:buClr>
              <a:buFont typeface="+mj-lt"/>
              <a:buAutoNum type="arabicPeriod"/>
            </a:pPr>
            <a:r>
              <a:rPr lang="en-US" smtClean="0">
                <a:solidFill>
                  <a:schemeClr val="tx1"/>
                </a:solidFill>
              </a:rPr>
              <a:t>Waktu, yaitu berkaitan dengan kapan data harus dikirim dan seberapa cepat data dikirimkan. </a:t>
            </a:r>
            <a:r>
              <a:rPr lang="id-ID">
                <a:solidFill>
                  <a:schemeClr val="tx1"/>
                </a:solidFill>
              </a:rPr>
              <a:t>contoh, jika pengirim mengirimkan data sebesar 100 Mbps, tetapi penerima dapat memproses data hanya 1 Mbps, transmisi akan membebani penerima dan beberapa data akan </a:t>
            </a:r>
            <a:r>
              <a:rPr lang="id-ID" smtClean="0">
                <a:solidFill>
                  <a:schemeClr val="tx1"/>
                </a:solidFill>
              </a:rPr>
              <a:t>hilang</a:t>
            </a: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Elemen protokol</a:t>
            </a:r>
            <a:endParaRPr lang="en-US"/>
          </a:p>
        </p:txBody>
      </p:sp>
    </p:spTree>
    <p:extLst>
      <p:ext uri="{BB962C8B-B14F-4D97-AF65-F5344CB8AC3E}">
        <p14:creationId xmlns:p14="http://schemas.microsoft.com/office/powerpoint/2010/main" val="244829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988768"/>
          </a:xfrm>
        </p:spPr>
        <p:txBody>
          <a:bodyPr>
            <a:normAutofit/>
          </a:bodyPr>
          <a:lstStyle/>
          <a:p>
            <a:pPr marL="571500" indent="-457200">
              <a:buClr>
                <a:schemeClr val="tx1"/>
              </a:buClr>
              <a:buFont typeface="+mj-lt"/>
              <a:buAutoNum type="arabicPeriod"/>
            </a:pPr>
            <a:r>
              <a:rPr lang="en-US" smtClean="0">
                <a:solidFill>
                  <a:schemeClr val="tx1"/>
                </a:solidFill>
              </a:rPr>
              <a:t>Melakukan deteksi adanya koneksi fisik atau ada tidaknya komputer atau mesin lainnya.</a:t>
            </a:r>
          </a:p>
          <a:p>
            <a:pPr marL="571500" indent="-457200">
              <a:buClr>
                <a:schemeClr val="tx1"/>
              </a:buClr>
              <a:buFont typeface="+mj-lt"/>
              <a:buAutoNum type="arabicPeriod"/>
            </a:pPr>
            <a:r>
              <a:rPr lang="en-US" smtClean="0">
                <a:solidFill>
                  <a:schemeClr val="tx1"/>
                </a:solidFill>
              </a:rPr>
              <a:t>Melakukan metode “jabat tangan” (handshaking)</a:t>
            </a:r>
          </a:p>
          <a:p>
            <a:pPr marL="571500" indent="-457200">
              <a:buClr>
                <a:schemeClr val="tx1"/>
              </a:buClr>
              <a:buFont typeface="+mj-lt"/>
              <a:buAutoNum type="arabicPeriod"/>
            </a:pPr>
            <a:r>
              <a:rPr lang="en-US" smtClean="0">
                <a:solidFill>
                  <a:schemeClr val="tx1"/>
                </a:solidFill>
              </a:rPr>
              <a:t>Negosiasi berbagai macam karakteristik hubungan</a:t>
            </a:r>
          </a:p>
          <a:p>
            <a:pPr marL="571500" indent="-457200">
              <a:buClr>
                <a:schemeClr val="tx1"/>
              </a:buClr>
              <a:buFont typeface="+mj-lt"/>
              <a:buAutoNum type="arabicPeriod"/>
            </a:pPr>
            <a:r>
              <a:rPr lang="en-US" smtClean="0">
                <a:solidFill>
                  <a:schemeClr val="tx1"/>
                </a:solidFill>
              </a:rPr>
              <a:t>Bagaimana mengawali dan mengakhiri suatu pesan</a:t>
            </a:r>
          </a:p>
          <a:p>
            <a:pPr marL="571500" indent="-457200">
              <a:buClr>
                <a:schemeClr val="tx1"/>
              </a:buClr>
              <a:buFont typeface="+mj-lt"/>
              <a:buAutoNum type="arabicPeriod"/>
            </a:pPr>
            <a:r>
              <a:rPr lang="en-US" smtClean="0">
                <a:solidFill>
                  <a:schemeClr val="tx1"/>
                </a:solidFill>
              </a:rPr>
              <a:t>Bagaimana format pesan yang digunakan</a:t>
            </a:r>
          </a:p>
          <a:p>
            <a:pPr marL="571500" indent="-457200">
              <a:buClr>
                <a:schemeClr val="tx1"/>
              </a:buClr>
              <a:buFont typeface="+mj-lt"/>
              <a:buAutoNum type="arabicPeriod"/>
            </a:pPr>
            <a:r>
              <a:rPr lang="en-US" smtClean="0">
                <a:solidFill>
                  <a:schemeClr val="tx1"/>
                </a:solidFill>
              </a:rPr>
              <a:t>Yang harus dilakukan saat terjadi kerusakan pesan atau pesan yang tidak sempurna.</a:t>
            </a:r>
          </a:p>
          <a:p>
            <a:pPr marL="571500" indent="-457200">
              <a:buClr>
                <a:schemeClr val="tx1"/>
              </a:buClr>
              <a:buFont typeface="+mj-lt"/>
              <a:buAutoNum type="arabicPeriod"/>
            </a:pPr>
            <a:r>
              <a:rPr lang="en-US" smtClean="0">
                <a:solidFill>
                  <a:schemeClr val="tx1"/>
                </a:solidFill>
              </a:rPr>
              <a:t>Mendeteksi kerugian pada hubngan jaringan dan langkah-langkah yang dilakukan selanjutnya</a:t>
            </a:r>
          </a:p>
          <a:p>
            <a:pPr marL="571500" indent="-457200">
              <a:buClr>
                <a:schemeClr val="tx1"/>
              </a:buClr>
              <a:buFont typeface="+mj-lt"/>
              <a:buAutoNum type="arabicPeriod"/>
            </a:pPr>
            <a:r>
              <a:rPr lang="en-US" smtClean="0">
                <a:solidFill>
                  <a:schemeClr val="tx1"/>
                </a:solidFill>
              </a:rPr>
              <a:t>Mengakhiri suatu koneksi</a:t>
            </a:r>
          </a:p>
        </p:txBody>
      </p:sp>
      <p:sp>
        <p:nvSpPr>
          <p:cNvPr id="2" name="Title 1"/>
          <p:cNvSpPr>
            <a:spLocks noGrp="1"/>
          </p:cNvSpPr>
          <p:nvPr>
            <p:ph type="title"/>
          </p:nvPr>
        </p:nvSpPr>
        <p:spPr/>
        <p:txBody>
          <a:bodyPr>
            <a:normAutofit/>
          </a:bodyPr>
          <a:lstStyle/>
          <a:p>
            <a:r>
              <a:rPr lang="en-US" smtClean="0"/>
              <a:t>karakteristik protokol</a:t>
            </a:r>
            <a:endParaRPr lang="en-US"/>
          </a:p>
        </p:txBody>
      </p:sp>
    </p:spTree>
    <p:extLst>
      <p:ext uri="{BB962C8B-B14F-4D97-AF65-F5344CB8AC3E}">
        <p14:creationId xmlns:p14="http://schemas.microsoft.com/office/powerpoint/2010/main" val="199953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988768"/>
          </a:xfrm>
        </p:spPr>
        <p:txBody>
          <a:bodyPr>
            <a:normAutofit/>
          </a:bodyPr>
          <a:lstStyle/>
          <a:p>
            <a:pPr marL="114300" indent="0">
              <a:buClr>
                <a:schemeClr val="bg1"/>
              </a:buClr>
              <a:buNone/>
            </a:pPr>
            <a:r>
              <a:rPr lang="en-US" b="1" smtClean="0">
                <a:solidFill>
                  <a:schemeClr val="tx1"/>
                </a:solidFill>
              </a:rPr>
              <a:t>Badan Standar Eropa</a:t>
            </a:r>
          </a:p>
          <a:p>
            <a:pPr marL="571500" indent="-457200">
              <a:buClr>
                <a:schemeClr val="tx1"/>
              </a:buClr>
              <a:buFont typeface="+mj-lt"/>
              <a:buAutoNum type="arabicPeriod"/>
            </a:pPr>
            <a:r>
              <a:rPr lang="en-US" smtClean="0">
                <a:solidFill>
                  <a:schemeClr val="tx1"/>
                </a:solidFill>
              </a:rPr>
              <a:t>ETSI (European Telecomunication Standard Institute): badan independen yang menetapkan standar untuk komunikasi komunitas eropa. Contoh: standar GSM</a:t>
            </a:r>
          </a:p>
          <a:p>
            <a:pPr marL="571500" indent="-457200">
              <a:buClr>
                <a:schemeClr val="tx1"/>
              </a:buClr>
              <a:buFont typeface="+mj-lt"/>
              <a:buAutoNum type="arabicPeriod"/>
            </a:pPr>
            <a:r>
              <a:rPr lang="en-US" smtClean="0">
                <a:solidFill>
                  <a:schemeClr val="tx1"/>
                </a:solidFill>
              </a:rPr>
              <a:t>CEN/CENELEC (European Committee for Electrotechnical Standardization/European Committee for Standardization): badan standarisasi teknologi informasi</a:t>
            </a:r>
          </a:p>
          <a:p>
            <a:pPr marL="571500" indent="-457200">
              <a:buClr>
                <a:schemeClr val="tx1"/>
              </a:buClr>
              <a:buFont typeface="+mj-lt"/>
              <a:buAutoNum type="arabicPeriod"/>
            </a:pPr>
            <a:r>
              <a:rPr lang="en-US" smtClean="0">
                <a:solidFill>
                  <a:schemeClr val="tx1"/>
                </a:solidFill>
              </a:rPr>
              <a:t>CEPT (Conference European des Administrations des Posties et des Telecommunications): sebelum ada ETSI, melakukan pekerjaan yang dilakukan ETSI</a:t>
            </a:r>
          </a:p>
        </p:txBody>
      </p:sp>
      <p:sp>
        <p:nvSpPr>
          <p:cNvPr id="2" name="Title 1"/>
          <p:cNvSpPr>
            <a:spLocks noGrp="1"/>
          </p:cNvSpPr>
          <p:nvPr>
            <p:ph type="title"/>
          </p:nvPr>
        </p:nvSpPr>
        <p:spPr/>
        <p:txBody>
          <a:bodyPr>
            <a:normAutofit/>
          </a:bodyPr>
          <a:lstStyle/>
          <a:p>
            <a:r>
              <a:rPr lang="en-US" smtClean="0"/>
              <a:t>Standar organisasi</a:t>
            </a:r>
            <a:endParaRPr lang="en-US"/>
          </a:p>
        </p:txBody>
      </p:sp>
    </p:spTree>
    <p:extLst>
      <p:ext uri="{BB962C8B-B14F-4D97-AF65-F5344CB8AC3E}">
        <p14:creationId xmlns:p14="http://schemas.microsoft.com/office/powerpoint/2010/main" val="167508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988768"/>
          </a:xfrm>
        </p:spPr>
        <p:txBody>
          <a:bodyPr>
            <a:normAutofit/>
          </a:bodyPr>
          <a:lstStyle/>
          <a:p>
            <a:pPr marL="114300" indent="0">
              <a:buClr>
                <a:schemeClr val="bg1"/>
              </a:buClr>
              <a:buNone/>
            </a:pPr>
            <a:r>
              <a:rPr lang="en-US" b="1" smtClean="0">
                <a:solidFill>
                  <a:schemeClr val="tx1"/>
                </a:solidFill>
              </a:rPr>
              <a:t>Badan Standar Amerika</a:t>
            </a:r>
          </a:p>
          <a:p>
            <a:pPr marL="571500" lvl="0" indent="-457200">
              <a:buClr>
                <a:schemeClr val="tx1"/>
              </a:buClr>
              <a:buFont typeface="+mj-lt"/>
              <a:buAutoNum type="arabicPeriod"/>
            </a:pPr>
            <a:r>
              <a:rPr lang="id-ID">
                <a:solidFill>
                  <a:schemeClr val="tx1"/>
                </a:solidFill>
              </a:rPr>
              <a:t>IEEE (Institute of Electrical and Electronic Engineers) : Asosiasi engineer elektro internasional, contoh standar: </a:t>
            </a:r>
            <a:r>
              <a:rPr lang="id-ID" smtClean="0">
                <a:solidFill>
                  <a:schemeClr val="tx1"/>
                </a:solidFill>
              </a:rPr>
              <a:t>LAN</a:t>
            </a:r>
            <a:endParaRPr lang="en-US">
              <a:solidFill>
                <a:schemeClr val="tx1"/>
              </a:solidFill>
            </a:endParaRPr>
          </a:p>
          <a:p>
            <a:pPr marL="571500" lvl="0" indent="-457200">
              <a:buClr>
                <a:schemeClr val="tx1"/>
              </a:buClr>
              <a:buFont typeface="+mj-lt"/>
              <a:buAutoNum type="arabicPeriod"/>
            </a:pPr>
            <a:r>
              <a:rPr lang="id-ID" smtClean="0">
                <a:solidFill>
                  <a:schemeClr val="tx1"/>
                </a:solidFill>
              </a:rPr>
              <a:t>EIA </a:t>
            </a:r>
            <a:r>
              <a:rPr lang="id-ID">
                <a:solidFill>
                  <a:schemeClr val="tx1"/>
                </a:solidFill>
              </a:rPr>
              <a:t>(Electronic Industries Association) : organisasi pabrik perangkat elektronika Amerika, contoh standar: </a:t>
            </a:r>
            <a:r>
              <a:rPr lang="id-ID" smtClean="0">
                <a:solidFill>
                  <a:schemeClr val="tx1"/>
                </a:solidFill>
              </a:rPr>
              <a:t>RS232</a:t>
            </a:r>
            <a:endParaRPr lang="en-US">
              <a:solidFill>
                <a:schemeClr val="tx1"/>
              </a:solidFill>
            </a:endParaRPr>
          </a:p>
          <a:p>
            <a:pPr marL="571500" lvl="0" indent="-457200">
              <a:buClr>
                <a:schemeClr val="tx1"/>
              </a:buClr>
              <a:buFont typeface="+mj-lt"/>
              <a:buAutoNum type="arabicPeriod"/>
            </a:pPr>
            <a:r>
              <a:rPr lang="id-ID" smtClean="0">
                <a:solidFill>
                  <a:schemeClr val="tx1"/>
                </a:solidFill>
              </a:rPr>
              <a:t>FCC </a:t>
            </a:r>
            <a:r>
              <a:rPr lang="id-ID">
                <a:solidFill>
                  <a:schemeClr val="tx1"/>
                </a:solidFill>
              </a:rPr>
              <a:t>(Federal Communications Commision) : badan regulasi pemerintah </a:t>
            </a:r>
            <a:r>
              <a:rPr lang="id-ID" smtClean="0">
                <a:solidFill>
                  <a:schemeClr val="tx1"/>
                </a:solidFill>
              </a:rPr>
              <a:t>Amerika</a:t>
            </a:r>
            <a:endParaRPr lang="en-US">
              <a:solidFill>
                <a:schemeClr val="tx1"/>
              </a:solidFill>
            </a:endParaRPr>
          </a:p>
          <a:p>
            <a:pPr marL="571500" lvl="0" indent="-457200">
              <a:buClr>
                <a:schemeClr val="tx1"/>
              </a:buClr>
              <a:buFont typeface="+mj-lt"/>
              <a:buAutoNum type="arabicPeriod"/>
            </a:pPr>
            <a:r>
              <a:rPr lang="id-ID" smtClean="0">
                <a:solidFill>
                  <a:schemeClr val="tx1"/>
                </a:solidFill>
              </a:rPr>
              <a:t>TIA </a:t>
            </a:r>
            <a:r>
              <a:rPr lang="id-ID">
                <a:solidFill>
                  <a:schemeClr val="tx1"/>
                </a:solidFill>
              </a:rPr>
              <a:t>(Telecommunications Industry Association) : bertugas mengadaptasi standar dunia ke dalam lingkungan Amerika</a:t>
            </a: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Standar organisasi</a:t>
            </a:r>
            <a:endParaRPr lang="en-US"/>
          </a:p>
        </p:txBody>
      </p:sp>
    </p:spTree>
    <p:extLst>
      <p:ext uri="{BB962C8B-B14F-4D97-AF65-F5344CB8AC3E}">
        <p14:creationId xmlns:p14="http://schemas.microsoft.com/office/powerpoint/2010/main" val="415013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114300" indent="0">
              <a:buClr>
                <a:schemeClr val="bg1"/>
              </a:buClr>
              <a:buNone/>
            </a:pPr>
            <a:r>
              <a:rPr lang="en-US" b="1" smtClean="0">
                <a:solidFill>
                  <a:schemeClr val="tx1"/>
                </a:solidFill>
              </a:rPr>
              <a:t>Organisasi Global</a:t>
            </a:r>
          </a:p>
          <a:p>
            <a:pPr marL="457200" lvl="0" indent="-457200">
              <a:buClr>
                <a:schemeClr val="tx1"/>
              </a:buClr>
              <a:buFont typeface="+mj-lt"/>
              <a:buAutoNum type="arabicPeriod"/>
            </a:pPr>
            <a:r>
              <a:rPr lang="id-ID">
                <a:solidFill>
                  <a:schemeClr val="tx1"/>
                </a:solidFill>
              </a:rPr>
              <a:t>IETF (Internet Engineering Task Force)</a:t>
            </a:r>
            <a:r>
              <a:rPr lang="id-ID" smtClean="0">
                <a:solidFill>
                  <a:schemeClr val="tx1"/>
                </a:solidFill>
              </a:rPr>
              <a:t> </a:t>
            </a:r>
            <a:r>
              <a:rPr lang="id-ID">
                <a:solidFill>
                  <a:schemeClr val="tx1"/>
                </a:solidFill>
              </a:rPr>
              <a:t>: </a:t>
            </a:r>
            <a:r>
              <a:rPr lang="id-ID" smtClean="0">
                <a:solidFill>
                  <a:schemeClr val="tx1"/>
                </a:solidFill>
              </a:rPr>
              <a:t>organisasi </a:t>
            </a:r>
            <a:r>
              <a:rPr lang="id-ID">
                <a:solidFill>
                  <a:schemeClr val="tx1"/>
                </a:solidFill>
              </a:rPr>
              <a:t>yang menjaring </a:t>
            </a:r>
            <a:r>
              <a:rPr lang="id-ID" smtClean="0">
                <a:solidFill>
                  <a:schemeClr val="tx1"/>
                </a:solidFill>
              </a:rPr>
              <a:t>individu atau organisasi </a:t>
            </a:r>
            <a:r>
              <a:rPr lang="id-ID">
                <a:solidFill>
                  <a:schemeClr val="tx1"/>
                </a:solidFill>
              </a:rPr>
              <a:t>yang tertarik dalam pengembangan jaringan komputer dan internet. Organisasi ini diatur oleh IESG (</a:t>
            </a:r>
            <a:r>
              <a:rPr lang="id-ID" i="1">
                <a:solidFill>
                  <a:schemeClr val="tx1"/>
                </a:solidFill>
              </a:rPr>
              <a:t>Internet Engineering Steering Group</a:t>
            </a:r>
            <a:r>
              <a:rPr lang="id-ID">
                <a:solidFill>
                  <a:schemeClr val="tx1"/>
                </a:solidFill>
              </a:rPr>
              <a:t>), </a:t>
            </a:r>
            <a:r>
              <a:rPr lang="en-US" smtClean="0">
                <a:solidFill>
                  <a:schemeClr val="tx1"/>
                </a:solidFill>
              </a:rPr>
              <a:t>bertugas </a:t>
            </a:r>
            <a:r>
              <a:rPr lang="id-ID" smtClean="0">
                <a:solidFill>
                  <a:schemeClr val="tx1"/>
                </a:solidFill>
              </a:rPr>
              <a:t>mempelajari </a:t>
            </a:r>
            <a:r>
              <a:rPr lang="id-ID">
                <a:solidFill>
                  <a:schemeClr val="tx1"/>
                </a:solidFill>
              </a:rPr>
              <a:t>masalah-masalah teknik yang terjadi dalam jaringan komputer dan </a:t>
            </a:r>
            <a:r>
              <a:rPr lang="id-ID" smtClean="0">
                <a:solidFill>
                  <a:schemeClr val="tx1"/>
                </a:solidFill>
              </a:rPr>
              <a:t>Internet </a:t>
            </a:r>
            <a:r>
              <a:rPr lang="id-ID">
                <a:solidFill>
                  <a:schemeClr val="tx1"/>
                </a:solidFill>
              </a:rPr>
              <a:t>kemudian mengusulkan solusi dari masalah tersebut kepada IAB (</a:t>
            </a:r>
            <a:r>
              <a:rPr lang="id-ID" i="1">
                <a:solidFill>
                  <a:schemeClr val="tx1"/>
                </a:solidFill>
              </a:rPr>
              <a:t>Internet Architecture Board</a:t>
            </a:r>
            <a:r>
              <a:rPr lang="id-ID">
                <a:solidFill>
                  <a:schemeClr val="tx1"/>
                </a:solidFill>
              </a:rPr>
              <a:t>). IETF merupakan pihak yang mempublikasikan spesifikasi yang membuat standar </a:t>
            </a:r>
            <a:r>
              <a:rPr lang="id-ID" b="1">
                <a:solidFill>
                  <a:schemeClr val="tx1"/>
                </a:solidFill>
              </a:rPr>
              <a:t>protokol </a:t>
            </a:r>
            <a:r>
              <a:rPr lang="id-ID" b="1" smtClean="0">
                <a:solidFill>
                  <a:schemeClr val="tx1"/>
                </a:solidFill>
              </a:rPr>
              <a:t>TCP/IP</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Standar organisasi</a:t>
            </a:r>
            <a:endParaRPr lang="en-US"/>
          </a:p>
        </p:txBody>
      </p:sp>
    </p:spTree>
    <p:extLst>
      <p:ext uri="{BB962C8B-B14F-4D97-AF65-F5344CB8AC3E}">
        <p14:creationId xmlns:p14="http://schemas.microsoft.com/office/powerpoint/2010/main" val="423897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628800"/>
            <a:ext cx="8568952" cy="5229200"/>
          </a:xfrm>
        </p:spPr>
        <p:txBody>
          <a:bodyPr>
            <a:normAutofit/>
          </a:bodyPr>
          <a:lstStyle/>
          <a:p>
            <a:pPr marL="114300" indent="0">
              <a:buClr>
                <a:schemeClr val="bg1"/>
              </a:buClr>
              <a:buNone/>
            </a:pPr>
            <a:r>
              <a:rPr lang="en-US" b="1" smtClean="0">
                <a:solidFill>
                  <a:schemeClr val="tx1"/>
                </a:solidFill>
              </a:rPr>
              <a:t>Organisasi Global</a:t>
            </a:r>
          </a:p>
          <a:p>
            <a:pPr marL="457200" lvl="0" indent="-457200">
              <a:buClr>
                <a:schemeClr val="tx1"/>
              </a:buClr>
              <a:buFont typeface="+mj-lt"/>
              <a:buAutoNum type="arabicPeriod" startAt="2"/>
            </a:pPr>
            <a:r>
              <a:rPr lang="id-ID" smtClean="0">
                <a:solidFill>
                  <a:schemeClr val="tx1"/>
                </a:solidFill>
              </a:rPr>
              <a:t>ITU </a:t>
            </a:r>
            <a:r>
              <a:rPr lang="id-ID">
                <a:solidFill>
                  <a:schemeClr val="tx1"/>
                </a:solidFill>
              </a:rPr>
              <a:t>(International Telecommunication Union) </a:t>
            </a:r>
            <a:r>
              <a:rPr lang="id-ID" smtClean="0">
                <a:solidFill>
                  <a:schemeClr val="tx1"/>
                </a:solidFill>
              </a:rPr>
              <a:t>: </a:t>
            </a:r>
            <a:r>
              <a:rPr lang="id-ID">
                <a:solidFill>
                  <a:schemeClr val="tx1"/>
                </a:solidFill>
              </a:rPr>
              <a:t>organisasi internasional yang bertanggung jawab dalam mengembangkan standar teknologi telekomunikasi </a:t>
            </a:r>
            <a:r>
              <a:rPr lang="id-ID" smtClean="0">
                <a:solidFill>
                  <a:schemeClr val="tx1"/>
                </a:solidFill>
              </a:rPr>
              <a:t>dunia</a:t>
            </a:r>
            <a:r>
              <a:rPr lang="en-US" smtClean="0">
                <a:solidFill>
                  <a:schemeClr val="tx1"/>
                </a:solidFill>
              </a:rPr>
              <a:t>.</a:t>
            </a:r>
          </a:p>
          <a:p>
            <a:pPr marL="981075" lvl="0" indent="-457200">
              <a:buClr>
                <a:schemeClr val="tx1"/>
              </a:buClr>
              <a:buFont typeface="+mj-lt"/>
              <a:buAutoNum type="alphaLcPeriod"/>
            </a:pPr>
            <a:r>
              <a:rPr lang="en-US" smtClean="0">
                <a:solidFill>
                  <a:schemeClr val="tx1"/>
                </a:solidFill>
              </a:rPr>
              <a:t>ITU-T : standar internasional di bidang telekomunikasi telepon dan data (JPEG, MPEG, H.323, G.709)</a:t>
            </a:r>
          </a:p>
          <a:p>
            <a:pPr marL="981075" lvl="0" indent="-457200">
              <a:buClr>
                <a:schemeClr val="tx1"/>
              </a:buClr>
              <a:buFont typeface="+mj-lt"/>
              <a:buAutoNum type="alphaLcPeriod"/>
            </a:pPr>
            <a:r>
              <a:rPr lang="en-US" smtClean="0">
                <a:solidFill>
                  <a:schemeClr val="tx1"/>
                </a:solidFill>
              </a:rPr>
              <a:t>ITU-R : </a:t>
            </a:r>
            <a:r>
              <a:rPr lang="en-US">
                <a:solidFill>
                  <a:schemeClr val="tx1"/>
                </a:solidFill>
              </a:rPr>
              <a:t>standar internasional di </a:t>
            </a:r>
            <a:r>
              <a:rPr lang="en-US" smtClean="0">
                <a:solidFill>
                  <a:schemeClr val="tx1"/>
                </a:solidFill>
              </a:rPr>
              <a:t>bidang komunikasi gelombang radio dan frekuensinya</a:t>
            </a:r>
          </a:p>
          <a:p>
            <a:pPr marL="981075" lvl="0" indent="-457200">
              <a:buClr>
                <a:schemeClr val="tx1"/>
              </a:buClr>
              <a:buFont typeface="+mj-lt"/>
              <a:buAutoNum type="alphaLcPeriod"/>
            </a:pPr>
            <a:r>
              <a:rPr lang="en-US" smtClean="0">
                <a:solidFill>
                  <a:schemeClr val="tx1"/>
                </a:solidFill>
              </a:rPr>
              <a:t>ITU-D : </a:t>
            </a:r>
            <a:r>
              <a:rPr lang="id-ID">
                <a:solidFill>
                  <a:schemeClr val="tx1"/>
                </a:solidFill>
              </a:rPr>
              <a:t>menstandarisasikan secara internasional perkembangan-perkembangan dunia telekomunikasi, baik dari segi jaringan, teknologi maupun layanannya.</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Standar organisasi</a:t>
            </a:r>
            <a:endParaRPr lang="en-US"/>
          </a:p>
        </p:txBody>
      </p:sp>
    </p:spTree>
    <p:extLst>
      <p:ext uri="{BB962C8B-B14F-4D97-AF65-F5344CB8AC3E}">
        <p14:creationId xmlns:p14="http://schemas.microsoft.com/office/powerpoint/2010/main" val="68533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114300" indent="0">
              <a:buClr>
                <a:schemeClr val="bg1"/>
              </a:buClr>
              <a:buNone/>
            </a:pPr>
            <a:r>
              <a:rPr lang="en-US" b="1" smtClean="0">
                <a:solidFill>
                  <a:schemeClr val="tx1"/>
                </a:solidFill>
              </a:rPr>
              <a:t>Organisasi Global</a:t>
            </a:r>
          </a:p>
          <a:p>
            <a:pPr marL="457200" lvl="0" indent="-457200">
              <a:buClr>
                <a:schemeClr val="tx1"/>
              </a:buClr>
              <a:buFont typeface="+mj-lt"/>
              <a:buAutoNum type="arabicPeriod" startAt="3"/>
            </a:pPr>
            <a:r>
              <a:rPr lang="id-ID">
                <a:solidFill>
                  <a:schemeClr val="tx1"/>
                </a:solidFill>
              </a:rPr>
              <a:t>ISO (The International Standards Organizations</a:t>
            </a:r>
            <a:r>
              <a:rPr lang="id-ID" smtClean="0">
                <a:solidFill>
                  <a:schemeClr val="tx1"/>
                </a:solidFill>
              </a:rPr>
              <a:t>)</a:t>
            </a:r>
            <a:r>
              <a:rPr lang="en-US" smtClean="0">
                <a:solidFill>
                  <a:schemeClr val="tx1"/>
                </a:solidFill>
              </a:rPr>
              <a:t> : </a:t>
            </a:r>
            <a:r>
              <a:rPr lang="id-ID" smtClean="0">
                <a:solidFill>
                  <a:schemeClr val="tx1"/>
                </a:solidFill>
              </a:rPr>
              <a:t>membuat </a:t>
            </a:r>
            <a:r>
              <a:rPr lang="id-ID">
                <a:solidFill>
                  <a:schemeClr val="tx1"/>
                </a:solidFill>
              </a:rPr>
              <a:t>standar dari berbagai bidang termasuk jaringan komunikasi </a:t>
            </a:r>
            <a:r>
              <a:rPr lang="id-ID" smtClean="0">
                <a:solidFill>
                  <a:schemeClr val="tx1"/>
                </a:solidFill>
              </a:rPr>
              <a:t>data</a:t>
            </a:r>
            <a:r>
              <a:rPr lang="en-US" smtClean="0">
                <a:solidFill>
                  <a:schemeClr val="tx1"/>
                </a:solidFill>
              </a:rPr>
              <a:t>. Contoh OSI.</a:t>
            </a:r>
          </a:p>
          <a:p>
            <a:pPr marL="457200" indent="-457200">
              <a:buClr>
                <a:schemeClr val="tx1"/>
              </a:buClr>
              <a:buFont typeface="+mj-lt"/>
              <a:buAutoNum type="arabicPeriod" startAt="3"/>
            </a:pPr>
            <a:r>
              <a:rPr lang="en-US" smtClean="0">
                <a:solidFill>
                  <a:schemeClr val="tx1"/>
                </a:solidFill>
              </a:rPr>
              <a:t>ANSI (</a:t>
            </a:r>
            <a:r>
              <a:rPr lang="id-ID">
                <a:solidFill>
                  <a:schemeClr val="tx1"/>
                </a:solidFill>
              </a:rPr>
              <a:t>American National Standards </a:t>
            </a:r>
            <a:r>
              <a:rPr lang="id-ID" smtClean="0">
                <a:solidFill>
                  <a:schemeClr val="tx1"/>
                </a:solidFill>
              </a:rPr>
              <a:t>Institute</a:t>
            </a:r>
            <a:r>
              <a:rPr lang="en-US" smtClean="0">
                <a:solidFill>
                  <a:schemeClr val="tx1"/>
                </a:solidFill>
              </a:rPr>
              <a:t>) : </a:t>
            </a:r>
            <a:r>
              <a:rPr lang="id-ID">
                <a:solidFill>
                  <a:schemeClr val="tx1"/>
                </a:solidFill>
              </a:rPr>
              <a:t>Mempublikasikan standar nasional </a:t>
            </a:r>
            <a:r>
              <a:rPr lang="en-US" smtClean="0">
                <a:solidFill>
                  <a:schemeClr val="tx1"/>
                </a:solidFill>
              </a:rPr>
              <a:t>dan </a:t>
            </a:r>
            <a:r>
              <a:rPr lang="en-US">
                <a:solidFill>
                  <a:schemeClr val="tx1"/>
                </a:solidFill>
              </a:rPr>
              <a:t>m</a:t>
            </a:r>
            <a:r>
              <a:rPr lang="id-ID" smtClean="0">
                <a:solidFill>
                  <a:schemeClr val="tx1"/>
                </a:solidFill>
              </a:rPr>
              <a:t>engirimkan </a:t>
            </a:r>
            <a:r>
              <a:rPr lang="id-ID">
                <a:solidFill>
                  <a:schemeClr val="tx1"/>
                </a:solidFill>
              </a:rPr>
              <a:t>usulan standar kepada </a:t>
            </a:r>
            <a:r>
              <a:rPr lang="id-ID" smtClean="0">
                <a:solidFill>
                  <a:schemeClr val="tx1"/>
                </a:solidFill>
              </a:rPr>
              <a:t>ITU-T</a:t>
            </a:r>
            <a:r>
              <a:rPr lang="en-US" smtClean="0">
                <a:solidFill>
                  <a:schemeClr val="tx1"/>
                </a:solidFill>
              </a:rPr>
              <a:t>.</a:t>
            </a:r>
          </a:p>
          <a:p>
            <a:pPr marL="457200" indent="-457200">
              <a:buClr>
                <a:schemeClr val="tx1"/>
              </a:buClr>
              <a:buFont typeface="+mj-lt"/>
              <a:buAutoNum type="arabicPeriod" startAt="3"/>
            </a:pPr>
            <a:r>
              <a:rPr lang="en-US" smtClean="0">
                <a:solidFill>
                  <a:schemeClr val="tx1"/>
                </a:solidFill>
              </a:rPr>
              <a:t>EIA </a:t>
            </a:r>
            <a:r>
              <a:rPr lang="id-ID">
                <a:solidFill>
                  <a:schemeClr val="tx1"/>
                </a:solidFill>
              </a:rPr>
              <a:t>(Electronics Industries Association</a:t>
            </a:r>
            <a:r>
              <a:rPr lang="id-ID" smtClean="0">
                <a:solidFill>
                  <a:schemeClr val="tx1"/>
                </a:solidFill>
              </a:rPr>
              <a:t>)</a:t>
            </a:r>
            <a:r>
              <a:rPr lang="en-US" smtClean="0">
                <a:solidFill>
                  <a:schemeClr val="tx1"/>
                </a:solidFill>
              </a:rPr>
              <a:t> : </a:t>
            </a:r>
            <a:r>
              <a:rPr lang="id-ID">
                <a:solidFill>
                  <a:schemeClr val="tx1"/>
                </a:solidFill>
              </a:rPr>
              <a:t>perkumpulan produsen perangkat </a:t>
            </a:r>
            <a:r>
              <a:rPr lang="id-ID" smtClean="0">
                <a:solidFill>
                  <a:schemeClr val="tx1"/>
                </a:solidFill>
              </a:rPr>
              <a:t>komunikasi</a:t>
            </a:r>
            <a:r>
              <a:rPr lang="en-US" smtClean="0">
                <a:solidFill>
                  <a:schemeClr val="tx1"/>
                </a:solidFill>
              </a:rPr>
              <a:t> yang </a:t>
            </a:r>
            <a:r>
              <a:rPr lang="id-ID">
                <a:solidFill>
                  <a:schemeClr val="tx1"/>
                </a:solidFill>
              </a:rPr>
              <a:t>mengembangkan standar interface untuk hardware dan kelistrikan untuk modem dan peralatan komunikasi </a:t>
            </a:r>
            <a:r>
              <a:rPr lang="id-ID" smtClean="0">
                <a:solidFill>
                  <a:schemeClr val="tx1"/>
                </a:solidFill>
              </a:rPr>
              <a:t>data</a:t>
            </a:r>
            <a:endParaRPr lang="en-US" smtClean="0">
              <a:solidFill>
                <a:schemeClr val="tx1"/>
              </a:solidFill>
            </a:endParaRPr>
          </a:p>
          <a:p>
            <a:pPr marL="457200" indent="-457200">
              <a:buClr>
                <a:schemeClr val="tx1"/>
              </a:buClr>
              <a:buFont typeface="+mj-lt"/>
              <a:buAutoNum type="arabicPeriod" startAt="3"/>
            </a:pPr>
            <a:r>
              <a:rPr lang="id-ID">
                <a:solidFill>
                  <a:schemeClr val="tx1"/>
                </a:solidFill>
              </a:rPr>
              <a:t>IEEE (Institute of Electrical and Electronic Engineers</a:t>
            </a:r>
            <a:r>
              <a:rPr lang="id-ID" smtClean="0">
                <a:solidFill>
                  <a:schemeClr val="tx1"/>
                </a:solidFill>
              </a:rPr>
              <a:t>)</a:t>
            </a:r>
            <a:r>
              <a:rPr lang="en-US" smtClean="0">
                <a:solidFill>
                  <a:schemeClr val="tx1"/>
                </a:solidFill>
              </a:rPr>
              <a:t> : </a:t>
            </a:r>
            <a:r>
              <a:rPr lang="id-ID">
                <a:solidFill>
                  <a:schemeClr val="tx1"/>
                </a:solidFill>
              </a:rPr>
              <a:t>membuat berbagai standar termasuk dalam bidang jaringan komunikasi </a:t>
            </a:r>
            <a:r>
              <a:rPr lang="id-ID" smtClean="0">
                <a:solidFill>
                  <a:schemeClr val="tx1"/>
                </a:solidFill>
              </a:rPr>
              <a:t>data</a:t>
            </a:r>
            <a:r>
              <a:rPr lang="en-US" smtClean="0">
                <a:solidFill>
                  <a:schemeClr val="tx1"/>
                </a:solidFill>
              </a:rPr>
              <a:t>.</a:t>
            </a:r>
            <a:endParaRPr lang="en-US">
              <a:solidFill>
                <a:schemeClr val="tx1"/>
              </a:solidFill>
            </a:endParaRPr>
          </a:p>
          <a:p>
            <a:pPr marL="457200" lvl="0" indent="-457200">
              <a:buClr>
                <a:schemeClr val="tx1"/>
              </a:buClr>
              <a:buFont typeface="+mj-lt"/>
              <a:buAutoNum type="arabicPeriod" startAt="3"/>
            </a:pPr>
            <a:endParaRPr lang="en-US">
              <a:solidFill>
                <a:schemeClr val="tx1"/>
              </a:solidFill>
            </a:endParaRPr>
          </a:p>
        </p:txBody>
      </p:sp>
      <p:sp>
        <p:nvSpPr>
          <p:cNvPr id="2" name="Title 1"/>
          <p:cNvSpPr>
            <a:spLocks noGrp="1"/>
          </p:cNvSpPr>
          <p:nvPr>
            <p:ph type="title"/>
          </p:nvPr>
        </p:nvSpPr>
        <p:spPr/>
        <p:txBody>
          <a:bodyPr>
            <a:normAutofit/>
          </a:bodyPr>
          <a:lstStyle/>
          <a:p>
            <a:r>
              <a:rPr lang="en-US" smtClean="0"/>
              <a:t>Standar organisasi</a:t>
            </a:r>
            <a:endParaRPr lang="en-US"/>
          </a:p>
        </p:txBody>
      </p:sp>
    </p:spTree>
    <p:extLst>
      <p:ext uri="{BB962C8B-B14F-4D97-AF65-F5344CB8AC3E}">
        <p14:creationId xmlns:p14="http://schemas.microsoft.com/office/powerpoint/2010/main" val="209301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0" indent="0">
              <a:buClr>
                <a:schemeClr val="bg1"/>
              </a:buClr>
              <a:buNone/>
            </a:pPr>
            <a:r>
              <a:rPr lang="id-ID">
                <a:solidFill>
                  <a:schemeClr val="tx1"/>
                </a:solidFill>
              </a:rPr>
              <a:t>OSI adalah sebuah model untuk memahami dan mendesain arsitektur jaringan komunikasi yang fleksibel dan memiliki inter-operabilitas </a:t>
            </a:r>
            <a:r>
              <a:rPr lang="id-ID" smtClean="0">
                <a:solidFill>
                  <a:schemeClr val="tx1"/>
                </a:solidFill>
              </a:rPr>
              <a:t>tinggi.</a:t>
            </a:r>
            <a:r>
              <a:rPr lang="en-US" smtClean="0">
                <a:solidFill>
                  <a:schemeClr val="tx1"/>
                </a:solidFill>
              </a:rPr>
              <a:t> </a:t>
            </a:r>
            <a:r>
              <a:rPr lang="id-ID" smtClean="0">
                <a:solidFill>
                  <a:schemeClr val="tx1"/>
                </a:solidFill>
              </a:rPr>
              <a:t>OSI </a:t>
            </a:r>
            <a:r>
              <a:rPr lang="id-ID">
                <a:solidFill>
                  <a:schemeClr val="tx1"/>
                </a:solidFill>
              </a:rPr>
              <a:t>dikembangkan oleh ISO (International Organization for Standardization) pada tahun 1947. Standar ini dikembangkan untuk industri komputer agar dapat berkomunikasi pada jaringan yang berbeda secara efisien. Model OSI adalah acuan arsitektural utama untuk network yang mendeskripsikan bagaimana data dan informasi network dikomunikasikan dari sebuah aplikasi komputer ke aplikasi komputer lain melalui sebuah media transmisi</a:t>
            </a:r>
            <a:r>
              <a:rPr lang="id-ID" smtClean="0">
                <a:solidFill>
                  <a:schemeClr val="tx1"/>
                </a:solidFill>
              </a:rPr>
              <a:t>.</a:t>
            </a: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osi</a:t>
            </a:r>
            <a:endParaRPr lang="en-US"/>
          </a:p>
        </p:txBody>
      </p:sp>
    </p:spTree>
    <p:extLst>
      <p:ext uri="{BB962C8B-B14F-4D97-AF65-F5344CB8AC3E}">
        <p14:creationId xmlns:p14="http://schemas.microsoft.com/office/powerpoint/2010/main" val="2918269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23528" y="1752600"/>
            <a:ext cx="2592288" cy="4988768"/>
          </a:xfrm>
        </p:spPr>
        <p:txBody>
          <a:bodyPr>
            <a:normAutofit/>
          </a:bodyPr>
          <a:lstStyle/>
          <a:p>
            <a:pPr marL="0" indent="0">
              <a:buClr>
                <a:schemeClr val="bg1"/>
              </a:buClr>
              <a:buNone/>
            </a:pPr>
            <a:r>
              <a:rPr lang="id-ID">
                <a:solidFill>
                  <a:schemeClr val="tx1"/>
                </a:solidFill>
              </a:rPr>
              <a:t>“Upper layer” </a:t>
            </a:r>
            <a:r>
              <a:rPr lang="id-ID" smtClean="0">
                <a:solidFill>
                  <a:schemeClr val="tx1"/>
                </a:solidFill>
              </a:rPr>
              <a:t>fo</a:t>
            </a:r>
            <a:r>
              <a:rPr lang="en-US" smtClean="0">
                <a:solidFill>
                  <a:schemeClr val="tx1"/>
                </a:solidFill>
              </a:rPr>
              <a:t>k</a:t>
            </a:r>
            <a:r>
              <a:rPr lang="id-ID" smtClean="0">
                <a:solidFill>
                  <a:schemeClr val="tx1"/>
                </a:solidFill>
              </a:rPr>
              <a:t>us </a:t>
            </a:r>
            <a:r>
              <a:rPr lang="id-ID">
                <a:solidFill>
                  <a:schemeClr val="tx1"/>
                </a:solidFill>
              </a:rPr>
              <a:t>pada  applikasi pengguna dan bagaimana file direpresentasikan di komputer. </a:t>
            </a:r>
            <a:r>
              <a:rPr lang="en-US" smtClean="0">
                <a:solidFill>
                  <a:schemeClr val="tx1"/>
                </a:solidFill>
              </a:rPr>
              <a:t>Sedangkan </a:t>
            </a:r>
            <a:r>
              <a:rPr lang="id-ID" smtClean="0">
                <a:solidFill>
                  <a:schemeClr val="tx1"/>
                </a:solidFill>
              </a:rPr>
              <a:t>“lower layer”</a:t>
            </a:r>
            <a:r>
              <a:rPr lang="en-US" smtClean="0">
                <a:solidFill>
                  <a:schemeClr val="tx1"/>
                </a:solidFill>
              </a:rPr>
              <a:t> </a:t>
            </a:r>
            <a:r>
              <a:rPr lang="id-ID" smtClean="0">
                <a:solidFill>
                  <a:schemeClr val="tx1"/>
                </a:solidFill>
              </a:rPr>
              <a:t>adalah </a:t>
            </a:r>
            <a:r>
              <a:rPr lang="id-ID">
                <a:solidFill>
                  <a:schemeClr val="tx1"/>
                </a:solidFill>
              </a:rPr>
              <a:t>intisari komunikasi data melalui jaringan aktual</a:t>
            </a:r>
            <a:r>
              <a:rPr lang="id-ID" smtClean="0">
                <a:solidFill>
                  <a:schemeClr val="tx1"/>
                </a:solidFill>
              </a:rPr>
              <a:t>.</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osi</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72816"/>
            <a:ext cx="5917241"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70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457200" indent="-457200">
              <a:buClr>
                <a:schemeClr val="tx1"/>
              </a:buClr>
              <a:buFont typeface="+mj-lt"/>
              <a:buAutoNum type="arabicPeriod"/>
            </a:pPr>
            <a:r>
              <a:rPr lang="en-US" b="1" smtClean="0">
                <a:solidFill>
                  <a:schemeClr val="tx1"/>
                </a:solidFill>
              </a:rPr>
              <a:t>Physical Layer (hub &amp; Repeater)</a:t>
            </a:r>
          </a:p>
          <a:p>
            <a:pPr marL="887413" indent="-457200">
              <a:buClr>
                <a:schemeClr val="tx1"/>
              </a:buClr>
              <a:buFont typeface="+mj-lt"/>
              <a:buAutoNum type="alphaLcPeriod"/>
            </a:pPr>
            <a:r>
              <a:rPr lang="en-US" smtClean="0">
                <a:solidFill>
                  <a:schemeClr val="tx1"/>
                </a:solidFill>
              </a:rPr>
              <a:t>Memindahkan bit antar device</a:t>
            </a:r>
          </a:p>
          <a:p>
            <a:pPr marL="887413" indent="-457200">
              <a:buClr>
                <a:schemeClr val="tx1"/>
              </a:buClr>
              <a:buFont typeface="+mj-lt"/>
              <a:buAutoNum type="alphaLcPeriod"/>
            </a:pPr>
            <a:r>
              <a:rPr lang="en-US" smtClean="0">
                <a:solidFill>
                  <a:schemeClr val="tx1"/>
                </a:solidFill>
              </a:rPr>
              <a:t>Spesifikasi berupa voltase, wire, speed, pin pada kabel</a:t>
            </a:r>
          </a:p>
          <a:p>
            <a:pPr marL="887413" indent="-457200" defTabSz="895350">
              <a:buClr>
                <a:schemeClr val="tx1"/>
              </a:buClr>
              <a:buFont typeface="+mj-lt"/>
              <a:buAutoNum type="alphaLcPeriod"/>
            </a:pPr>
            <a:r>
              <a:rPr lang="en-US" smtClean="0">
                <a:solidFill>
                  <a:schemeClr val="tx1"/>
                </a:solidFill>
              </a:rPr>
              <a:t>Mengirim bit dan menerima bit</a:t>
            </a:r>
          </a:p>
          <a:p>
            <a:pPr marL="887413" indent="-457200" defTabSz="895350">
              <a:buClr>
                <a:schemeClr val="tx1"/>
              </a:buClr>
              <a:buFont typeface="+mj-lt"/>
              <a:buAutoNum type="alphaLcPeriod"/>
            </a:pPr>
            <a:r>
              <a:rPr lang="en-US" smtClean="0">
                <a:solidFill>
                  <a:schemeClr val="tx1"/>
                </a:solidFill>
              </a:rPr>
              <a:t>Mempresentasikan bit tergantung dari media dan protokol yang digunakan</a:t>
            </a:r>
          </a:p>
          <a:p>
            <a:pPr marL="887413" indent="-457200" defTabSz="895350">
              <a:buClr>
                <a:schemeClr val="tx1"/>
              </a:buClr>
              <a:buFont typeface="+mj-lt"/>
              <a:buAutoNum type="alphaLcPeriod"/>
            </a:pPr>
            <a:r>
              <a:rPr lang="en-US" smtClean="0">
                <a:solidFill>
                  <a:schemeClr val="tx1"/>
                </a:solidFill>
              </a:rPr>
              <a:t>Menentukan kebutuhan listrik. mekanis., prosedural dan fungsional, mempertahankan dan menonaktifkan hubungan fisik antarsistem</a:t>
            </a:r>
          </a:p>
          <a:p>
            <a:pPr marL="887413" indent="-457200" defTabSz="895350">
              <a:buClr>
                <a:schemeClr val="bg1"/>
              </a:buClr>
              <a:buFont typeface="+mj-lt"/>
              <a:buAutoNum type="alphaLcPeriod"/>
            </a:pP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Layer osi</a:t>
            </a:r>
            <a:endParaRPr lang="en-US"/>
          </a:p>
        </p:txBody>
      </p:sp>
    </p:spTree>
    <p:extLst>
      <p:ext uri="{BB962C8B-B14F-4D97-AF65-F5344CB8AC3E}">
        <p14:creationId xmlns:p14="http://schemas.microsoft.com/office/powerpoint/2010/main" val="87166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588" indent="0">
              <a:buNone/>
            </a:pPr>
            <a:r>
              <a:rPr lang="en-US" smtClean="0">
                <a:solidFill>
                  <a:schemeClr val="tx1"/>
                </a:solidFill>
              </a:rPr>
              <a:t>3.2. Menganalisis berbagai standar komunikasi data</a:t>
            </a:r>
          </a:p>
          <a:p>
            <a:pPr marL="542925" indent="0">
              <a:buNone/>
            </a:pPr>
            <a:r>
              <a:rPr lang="en-US" smtClean="0">
                <a:solidFill>
                  <a:schemeClr val="tx1"/>
                </a:solidFill>
              </a:rPr>
              <a:t>3.2.1 Menjelaskan standar komunikasi data</a:t>
            </a:r>
          </a:p>
          <a:p>
            <a:pPr marL="542925" indent="0">
              <a:buNone/>
            </a:pPr>
            <a:r>
              <a:rPr lang="en-US" smtClean="0">
                <a:solidFill>
                  <a:schemeClr val="tx1"/>
                </a:solidFill>
              </a:rPr>
              <a:t>3.2.2. Menentukan standar klasifikasi</a:t>
            </a:r>
          </a:p>
          <a:p>
            <a:pPr marL="1588" indent="0">
              <a:buNone/>
            </a:pPr>
            <a:r>
              <a:rPr lang="en-US" smtClean="0">
                <a:solidFill>
                  <a:schemeClr val="tx1"/>
                </a:solidFill>
              </a:rPr>
              <a:t>4.2. Menyajikan berbagai standar komunikasi data</a:t>
            </a:r>
          </a:p>
          <a:p>
            <a:pPr marL="542925" indent="0">
              <a:buNone/>
            </a:pPr>
            <a:r>
              <a:rPr lang="en-US" smtClean="0">
                <a:solidFill>
                  <a:schemeClr val="tx1"/>
                </a:solidFill>
              </a:rPr>
              <a:t>4.2.1. Mempresentasikan standar komunikasi data</a:t>
            </a:r>
            <a:endParaRPr lang="en-US">
              <a:solidFill>
                <a:schemeClr val="tx1"/>
              </a:solidFill>
            </a:endParaRPr>
          </a:p>
        </p:txBody>
      </p:sp>
      <p:sp>
        <p:nvSpPr>
          <p:cNvPr id="2" name="Title 1"/>
          <p:cNvSpPr>
            <a:spLocks noGrp="1"/>
          </p:cNvSpPr>
          <p:nvPr>
            <p:ph type="title"/>
          </p:nvPr>
        </p:nvSpPr>
        <p:spPr/>
        <p:txBody>
          <a:bodyPr/>
          <a:lstStyle/>
          <a:p>
            <a:r>
              <a:rPr lang="en-US" smtClean="0"/>
              <a:t>Kd dan ki</a:t>
            </a:r>
            <a:endParaRPr lang="en-US"/>
          </a:p>
        </p:txBody>
      </p:sp>
    </p:spTree>
    <p:extLst>
      <p:ext uri="{BB962C8B-B14F-4D97-AF65-F5344CB8AC3E}">
        <p14:creationId xmlns:p14="http://schemas.microsoft.com/office/powerpoint/2010/main" val="205108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457200" indent="-457200">
              <a:buClr>
                <a:schemeClr val="tx1"/>
              </a:buClr>
              <a:buFont typeface="+mj-lt"/>
              <a:buAutoNum type="arabicPeriod" startAt="2"/>
            </a:pPr>
            <a:r>
              <a:rPr lang="en-US" b="1" smtClean="0">
                <a:solidFill>
                  <a:schemeClr val="tx1"/>
                </a:solidFill>
              </a:rPr>
              <a:t>Data Link Layer (Bridge, switch)</a:t>
            </a:r>
          </a:p>
          <a:p>
            <a:pPr marL="887413" indent="-457200">
              <a:buClr>
                <a:schemeClr val="tx1"/>
              </a:buClr>
              <a:buFont typeface="+mj-lt"/>
              <a:buAutoNum type="alphaLcPeriod"/>
            </a:pPr>
            <a:r>
              <a:rPr lang="en-US" smtClean="0">
                <a:solidFill>
                  <a:schemeClr val="tx1"/>
                </a:solidFill>
              </a:rPr>
              <a:t>Grouping data secara logikal (framing)</a:t>
            </a:r>
          </a:p>
          <a:p>
            <a:pPr marL="887413" indent="-457200">
              <a:buClr>
                <a:schemeClr val="tx1"/>
              </a:buClr>
              <a:buFont typeface="+mj-lt"/>
              <a:buAutoNum type="alphaLcPeriod"/>
            </a:pPr>
            <a:r>
              <a:rPr lang="en-US" smtClean="0">
                <a:solidFill>
                  <a:schemeClr val="tx1"/>
                </a:solidFill>
              </a:rPr>
              <a:t>Menggabungkan paket menjadi byte dan byte menjadi frame</a:t>
            </a:r>
          </a:p>
          <a:p>
            <a:pPr marL="887413" indent="-457200">
              <a:buClr>
                <a:schemeClr val="tx1"/>
              </a:buClr>
              <a:buFont typeface="+mj-lt"/>
              <a:buAutoNum type="alphaLcPeriod"/>
            </a:pPr>
            <a:r>
              <a:rPr lang="en-US" smtClean="0">
                <a:solidFill>
                  <a:schemeClr val="tx1"/>
                </a:solidFill>
              </a:rPr>
              <a:t>Menyediakan akses ke media menggunakan alamat MAC</a:t>
            </a:r>
          </a:p>
          <a:p>
            <a:pPr marL="887413" indent="-457200">
              <a:buClr>
                <a:schemeClr val="tx1"/>
              </a:buClr>
              <a:buFont typeface="+mj-lt"/>
              <a:buAutoNum type="alphaLcPeriod"/>
            </a:pPr>
            <a:r>
              <a:rPr lang="en-US" smtClean="0">
                <a:solidFill>
                  <a:schemeClr val="tx1"/>
                </a:solidFill>
              </a:rPr>
              <a:t>Deteksi error dan recovery error</a:t>
            </a:r>
          </a:p>
          <a:p>
            <a:pPr marL="887413" indent="-457200">
              <a:buClr>
                <a:schemeClr val="tx1"/>
              </a:buClr>
              <a:buFont typeface="+mj-lt"/>
              <a:buAutoNum type="alphaLcPeriod"/>
            </a:pPr>
            <a:r>
              <a:rPr lang="en-US" smtClean="0">
                <a:solidFill>
                  <a:schemeClr val="tx1"/>
                </a:solidFill>
              </a:rPr>
              <a:t>Menyediakan transmisi fisik dari data</a:t>
            </a:r>
          </a:p>
          <a:p>
            <a:pPr marL="887413" indent="-457200">
              <a:buClr>
                <a:schemeClr val="tx1"/>
              </a:buClr>
              <a:buFont typeface="+mj-lt"/>
              <a:buAutoNum type="alphaLcPeriod"/>
            </a:pPr>
            <a:r>
              <a:rPr lang="en-US" smtClean="0">
                <a:solidFill>
                  <a:schemeClr val="tx1"/>
                </a:solidFill>
              </a:rPr>
              <a:t>Menangani notifikasi error, topologi jaringan, flow control</a:t>
            </a:r>
          </a:p>
          <a:p>
            <a:pPr marL="887413" indent="-457200">
              <a:buClr>
                <a:schemeClr val="tx1"/>
              </a:buClr>
              <a:buFont typeface="+mj-lt"/>
              <a:buAutoNum type="alphaLcPeriod"/>
            </a:pPr>
            <a:r>
              <a:rPr lang="en-US" smtClean="0">
                <a:solidFill>
                  <a:schemeClr val="tx1"/>
                </a:solidFill>
              </a:rPr>
              <a:t>Menerjemahkan dari layer network di atasnya ke bit-bit layer fisik di bawahnya</a:t>
            </a:r>
          </a:p>
          <a:p>
            <a:pPr marL="887413" indent="-457200">
              <a:buClr>
                <a:schemeClr val="tx1"/>
              </a:buClr>
              <a:buFont typeface="+mj-lt"/>
              <a:buAutoNum type="alphaLcPeriod"/>
            </a:pPr>
            <a:r>
              <a:rPr lang="en-US" smtClean="0">
                <a:solidFill>
                  <a:schemeClr val="tx1"/>
                </a:solidFill>
              </a:rPr>
              <a:t>Mengidentifikasi peralatan pada network</a:t>
            </a:r>
          </a:p>
          <a:p>
            <a:pPr marL="887413" indent="-457200">
              <a:buClr>
                <a:schemeClr val="tx1"/>
              </a:buClr>
              <a:buFont typeface="+mj-lt"/>
              <a:buAutoNum type="alphaLcPeriod"/>
            </a:pPr>
            <a:r>
              <a:rPr lang="en-US" smtClean="0">
                <a:solidFill>
                  <a:schemeClr val="tx1"/>
                </a:solidFill>
              </a:rPr>
              <a:t>Membentuk enkapsulasi yang membungkus data asli</a:t>
            </a:r>
          </a:p>
          <a:p>
            <a:pPr marL="887413" indent="-457200" defTabSz="895350">
              <a:buClr>
                <a:schemeClr val="bg1"/>
              </a:buClr>
              <a:buFont typeface="+mj-lt"/>
              <a:buAutoNum type="alphaLcPeriod"/>
            </a:pP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Layer osi</a:t>
            </a:r>
            <a:endParaRPr lang="en-US"/>
          </a:p>
        </p:txBody>
      </p:sp>
    </p:spTree>
    <p:extLst>
      <p:ext uri="{BB962C8B-B14F-4D97-AF65-F5344CB8AC3E}">
        <p14:creationId xmlns:p14="http://schemas.microsoft.com/office/powerpoint/2010/main" val="237841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457200" indent="-457200">
              <a:buClr>
                <a:schemeClr val="tx1"/>
              </a:buClr>
              <a:buFont typeface="+mj-lt"/>
              <a:buAutoNum type="arabicPeriod" startAt="3"/>
            </a:pPr>
            <a:r>
              <a:rPr lang="en-US" b="1" smtClean="0">
                <a:solidFill>
                  <a:schemeClr val="tx1"/>
                </a:solidFill>
              </a:rPr>
              <a:t>Network Layer (Router)</a:t>
            </a:r>
          </a:p>
          <a:p>
            <a:pPr marL="887413" indent="-457200">
              <a:buClr>
                <a:schemeClr val="tx1"/>
              </a:buClr>
              <a:buFont typeface="+mj-lt"/>
              <a:buAutoNum type="alphaLcPeriod"/>
            </a:pPr>
            <a:r>
              <a:rPr lang="en-US" smtClean="0">
                <a:solidFill>
                  <a:schemeClr val="tx1"/>
                </a:solidFill>
              </a:rPr>
              <a:t>Menyediakan pengalamatan secara logical</a:t>
            </a:r>
          </a:p>
          <a:p>
            <a:pPr marL="887413" indent="-457200">
              <a:buClr>
                <a:schemeClr val="tx1"/>
              </a:buClr>
              <a:buFont typeface="+mj-lt"/>
              <a:buAutoNum type="alphaLcPeriod"/>
            </a:pPr>
            <a:r>
              <a:rPr lang="en-US" smtClean="0">
                <a:solidFill>
                  <a:schemeClr val="tx1"/>
                </a:solidFill>
              </a:rPr>
              <a:t>Mengirimkan alamat network</a:t>
            </a:r>
          </a:p>
          <a:p>
            <a:pPr marL="887413" indent="-457200">
              <a:buClr>
                <a:schemeClr val="tx1"/>
              </a:buClr>
              <a:buFont typeface="+mj-lt"/>
              <a:buAutoNum type="alphaLcPeriod"/>
            </a:pPr>
            <a:r>
              <a:rPr lang="en-US" smtClean="0">
                <a:solidFill>
                  <a:schemeClr val="tx1"/>
                </a:solidFill>
              </a:rPr>
              <a:t>Menentukan rute terbaik, pengalamatan fisik</a:t>
            </a:r>
          </a:p>
          <a:p>
            <a:pPr marL="887413" indent="-457200">
              <a:buClr>
                <a:schemeClr val="tx1"/>
              </a:buClr>
              <a:buFont typeface="+mj-lt"/>
              <a:buAutoNum type="alphaLcPeriod"/>
            </a:pPr>
            <a:r>
              <a:rPr lang="en-US" smtClean="0">
                <a:solidFill>
                  <a:schemeClr val="tx1"/>
                </a:solidFill>
              </a:rPr>
              <a:t>Notifikasi error, flow control</a:t>
            </a:r>
          </a:p>
          <a:p>
            <a:pPr marL="887413" indent="-457200">
              <a:buClr>
                <a:schemeClr val="tx1"/>
              </a:buClr>
              <a:buFont typeface="+mj-lt"/>
              <a:buAutoNum type="alphaLcPeriod"/>
            </a:pPr>
            <a:r>
              <a:rPr lang="en-US" smtClean="0">
                <a:solidFill>
                  <a:schemeClr val="tx1"/>
                </a:solidFill>
              </a:rPr>
              <a:t>Mengangkat lalu lintas antar peralatan yang tidak terhubng secara lokal</a:t>
            </a:r>
          </a:p>
          <a:p>
            <a:pPr marL="887413" indent="-457200" defTabSz="895350">
              <a:buClr>
                <a:schemeClr val="bg1"/>
              </a:buClr>
              <a:buFont typeface="+mj-lt"/>
              <a:buAutoNum type="alphaLcPeriod"/>
            </a:pP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Layer osi</a:t>
            </a:r>
            <a:endParaRPr lang="en-US"/>
          </a:p>
        </p:txBody>
      </p:sp>
    </p:spTree>
    <p:extLst>
      <p:ext uri="{BB962C8B-B14F-4D97-AF65-F5344CB8AC3E}">
        <p14:creationId xmlns:p14="http://schemas.microsoft.com/office/powerpoint/2010/main" val="266353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457200" indent="-457200">
              <a:buClr>
                <a:schemeClr val="tx1"/>
              </a:buClr>
              <a:buFont typeface="+mj-lt"/>
              <a:buAutoNum type="arabicPeriod" startAt="4"/>
            </a:pPr>
            <a:r>
              <a:rPr lang="en-US" b="1" smtClean="0">
                <a:solidFill>
                  <a:schemeClr val="tx1"/>
                </a:solidFill>
              </a:rPr>
              <a:t>Transport Layer</a:t>
            </a:r>
          </a:p>
          <a:p>
            <a:pPr marL="887413" indent="-457200">
              <a:buClr>
                <a:schemeClr val="tx1"/>
              </a:buClr>
              <a:buFont typeface="+mj-lt"/>
              <a:buAutoNum type="alphaLcPeriod"/>
            </a:pPr>
            <a:r>
              <a:rPr lang="en-US" smtClean="0">
                <a:solidFill>
                  <a:schemeClr val="tx1"/>
                </a:solidFill>
              </a:rPr>
              <a:t>Koneksi ujung ke ujung</a:t>
            </a:r>
          </a:p>
          <a:p>
            <a:pPr marL="887413" indent="-457200">
              <a:buClr>
                <a:schemeClr val="tx1"/>
              </a:buClr>
              <a:buFont typeface="+mj-lt"/>
              <a:buAutoNum type="alphaLcPeriod"/>
            </a:pPr>
            <a:r>
              <a:rPr lang="en-US" smtClean="0">
                <a:solidFill>
                  <a:schemeClr val="tx1"/>
                </a:solidFill>
              </a:rPr>
              <a:t>Data Transport Reliability</a:t>
            </a:r>
          </a:p>
          <a:p>
            <a:pPr marL="887413" indent="-457200">
              <a:buClr>
                <a:schemeClr val="tx1"/>
              </a:buClr>
              <a:buFont typeface="+mj-lt"/>
              <a:buAutoNum type="alphaLcPeriod"/>
            </a:pPr>
            <a:r>
              <a:rPr lang="en-US" smtClean="0">
                <a:solidFill>
                  <a:schemeClr val="tx1"/>
                </a:solidFill>
              </a:rPr>
              <a:t>Melakukan perbaikan kesalahan sebelum pengiriman</a:t>
            </a:r>
          </a:p>
          <a:p>
            <a:pPr marL="887413" indent="-457200">
              <a:buClr>
                <a:schemeClr val="tx1"/>
              </a:buClr>
              <a:buFont typeface="+mj-lt"/>
              <a:buAutoNum type="alphaLcPeriod"/>
            </a:pPr>
            <a:r>
              <a:rPr lang="en-US" smtClean="0">
                <a:solidFill>
                  <a:schemeClr val="tx1"/>
                </a:solidFill>
              </a:rPr>
              <a:t>Establish, maintenance</a:t>
            </a:r>
          </a:p>
          <a:p>
            <a:pPr marL="887413" indent="-457200">
              <a:buClr>
                <a:schemeClr val="tx1"/>
              </a:buClr>
              <a:buFont typeface="+mj-lt"/>
              <a:buAutoNum type="alphaLcPeriod"/>
            </a:pPr>
            <a:r>
              <a:rPr lang="en-US" smtClean="0">
                <a:solidFill>
                  <a:schemeClr val="tx1"/>
                </a:solidFill>
              </a:rPr>
              <a:t>Reliable atau unreliable delivery</a:t>
            </a:r>
          </a:p>
          <a:p>
            <a:pPr marL="887413" indent="-457200">
              <a:buClr>
                <a:schemeClr val="tx1"/>
              </a:buClr>
              <a:buFont typeface="+mj-lt"/>
              <a:buAutoNum type="alphaLcPeriod"/>
            </a:pPr>
            <a:r>
              <a:rPr lang="en-US" smtClean="0">
                <a:solidFill>
                  <a:schemeClr val="tx1"/>
                </a:solidFill>
              </a:rPr>
              <a:t>Multiplexing</a:t>
            </a:r>
          </a:p>
          <a:p>
            <a:pPr marL="887413" indent="-457200" defTabSz="895350">
              <a:buClr>
                <a:schemeClr val="bg1"/>
              </a:buClr>
              <a:buFont typeface="+mj-lt"/>
              <a:buAutoNum type="alphaLcPeriod"/>
            </a:pP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Layer osi</a:t>
            </a:r>
            <a:endParaRPr lang="en-US"/>
          </a:p>
        </p:txBody>
      </p:sp>
    </p:spTree>
    <p:extLst>
      <p:ext uri="{BB962C8B-B14F-4D97-AF65-F5344CB8AC3E}">
        <p14:creationId xmlns:p14="http://schemas.microsoft.com/office/powerpoint/2010/main" val="76756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457200" indent="-457200">
              <a:buClr>
                <a:schemeClr val="tx1"/>
              </a:buClr>
              <a:buFont typeface="+mj-lt"/>
              <a:buAutoNum type="arabicPeriod" startAt="5"/>
            </a:pPr>
            <a:r>
              <a:rPr lang="en-US" b="1" smtClean="0">
                <a:solidFill>
                  <a:schemeClr val="tx1"/>
                </a:solidFill>
              </a:rPr>
              <a:t>Session Layer</a:t>
            </a:r>
          </a:p>
          <a:p>
            <a:pPr marL="887413" indent="-457200">
              <a:buClr>
                <a:schemeClr val="tx1"/>
              </a:buClr>
              <a:buFont typeface="+mj-lt"/>
              <a:buAutoNum type="alphaLcPeriod"/>
            </a:pPr>
            <a:r>
              <a:rPr lang="en-US" smtClean="0">
                <a:solidFill>
                  <a:schemeClr val="tx1"/>
                </a:solidFill>
              </a:rPr>
              <a:t>Kontrol dialog antar peralatan/node</a:t>
            </a:r>
          </a:p>
          <a:p>
            <a:pPr marL="887413" indent="-457200">
              <a:buClr>
                <a:schemeClr val="tx1"/>
              </a:buClr>
              <a:buFont typeface="+mj-lt"/>
              <a:buAutoNum type="alphaLcPeriod"/>
            </a:pPr>
            <a:r>
              <a:rPr lang="en-US" smtClean="0">
                <a:solidFill>
                  <a:schemeClr val="tx1"/>
                </a:solidFill>
              </a:rPr>
              <a:t>Menjaga agar data dari masing-masing aplikasi tetap terpisah</a:t>
            </a:r>
          </a:p>
          <a:p>
            <a:pPr marL="887413" indent="-457200">
              <a:buClr>
                <a:schemeClr val="tx1"/>
              </a:buClr>
              <a:buFont typeface="+mj-lt"/>
              <a:buAutoNum type="alphaLcPeriod"/>
            </a:pPr>
            <a:r>
              <a:rPr lang="en-US" smtClean="0">
                <a:solidFill>
                  <a:schemeClr val="tx1"/>
                </a:solidFill>
              </a:rPr>
              <a:t>Established, managed, menghentikan sesi antar aplikasi</a:t>
            </a:r>
          </a:p>
          <a:p>
            <a:pPr marL="887413" indent="-457200">
              <a:buClr>
                <a:schemeClr val="tx1"/>
              </a:buClr>
              <a:buFont typeface="+mj-lt"/>
              <a:buAutoNum type="alphaLcPeriod"/>
            </a:pPr>
            <a:r>
              <a:rPr lang="en-US" smtClean="0">
                <a:solidFill>
                  <a:schemeClr val="tx1"/>
                </a:solidFill>
              </a:rPr>
              <a:t>Mempertahankan data dari berbagai aplikasi yang digunakan</a:t>
            </a:r>
          </a:p>
          <a:p>
            <a:pPr marL="887413" indent="-457200">
              <a:buClr>
                <a:schemeClr val="tx1"/>
              </a:buClr>
              <a:buFont typeface="+mj-lt"/>
              <a:buAutoNum type="alphaLcPeriod"/>
            </a:pPr>
            <a:r>
              <a:rPr lang="en-US" smtClean="0">
                <a:solidFill>
                  <a:schemeClr val="tx1"/>
                </a:solidFill>
              </a:rPr>
              <a:t>Bertanggung jawab membentuk, mengolah, dan memutuskan session-session antar-layer si atasnya</a:t>
            </a:r>
          </a:p>
          <a:p>
            <a:pPr marL="887413" indent="-457200">
              <a:buClr>
                <a:schemeClr val="tx1"/>
              </a:buClr>
              <a:buFont typeface="+mj-lt"/>
              <a:buAutoNum type="alphaLcPeriod"/>
            </a:pPr>
            <a:r>
              <a:rPr lang="en-US" smtClean="0">
                <a:solidFill>
                  <a:schemeClr val="tx1"/>
                </a:solidFill>
              </a:rPr>
              <a:t>Koordinasi antar sistem-sistem dan menentukan tipe komunikasinya (simplex, half duplex, full duplex)</a:t>
            </a:r>
          </a:p>
          <a:p>
            <a:pPr marL="887413" indent="-457200">
              <a:buClr>
                <a:schemeClr val="tx1"/>
              </a:buClr>
              <a:buFont typeface="+mj-lt"/>
              <a:buAutoNum type="alphaLcPeriod"/>
            </a:pPr>
            <a:r>
              <a:rPr lang="en-US" smtClean="0">
                <a:solidFill>
                  <a:schemeClr val="tx1"/>
                </a:solidFill>
              </a:rPr>
              <a:t>Menjaga terpisahnya data dari banyak aplikasi yang menggunakan jaringan</a:t>
            </a:r>
          </a:p>
          <a:p>
            <a:pPr marL="887413" indent="-457200" defTabSz="895350">
              <a:buClr>
                <a:schemeClr val="bg1"/>
              </a:buClr>
              <a:buFont typeface="+mj-lt"/>
              <a:buAutoNum type="alphaLcPeriod"/>
            </a:pP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Layer osi</a:t>
            </a:r>
            <a:endParaRPr lang="en-US"/>
          </a:p>
        </p:txBody>
      </p:sp>
    </p:spTree>
    <p:extLst>
      <p:ext uri="{BB962C8B-B14F-4D97-AF65-F5344CB8AC3E}">
        <p14:creationId xmlns:p14="http://schemas.microsoft.com/office/powerpoint/2010/main" val="96522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457200" indent="-457200">
              <a:buClr>
                <a:schemeClr val="tx1"/>
              </a:buClr>
              <a:buFont typeface="+mj-lt"/>
              <a:buAutoNum type="arabicPeriod" startAt="6"/>
            </a:pPr>
            <a:r>
              <a:rPr lang="en-US" b="1" smtClean="0">
                <a:solidFill>
                  <a:schemeClr val="tx1"/>
                </a:solidFill>
              </a:rPr>
              <a:t>Presentation Layer</a:t>
            </a:r>
          </a:p>
          <a:p>
            <a:pPr marL="887413" indent="-457200">
              <a:buClr>
                <a:schemeClr val="tx1"/>
              </a:buClr>
              <a:buFont typeface="+mj-lt"/>
              <a:buAutoNum type="alphaLcPeriod"/>
            </a:pPr>
            <a:r>
              <a:rPr lang="en-US" smtClean="0">
                <a:solidFill>
                  <a:schemeClr val="tx1"/>
                </a:solidFill>
              </a:rPr>
              <a:t>Menyajikan data</a:t>
            </a:r>
          </a:p>
          <a:p>
            <a:pPr marL="887413" indent="-457200">
              <a:buClr>
                <a:schemeClr val="tx1"/>
              </a:buClr>
              <a:buFont typeface="+mj-lt"/>
              <a:buAutoNum type="alphaLcPeriod"/>
            </a:pPr>
            <a:r>
              <a:rPr lang="en-US" smtClean="0">
                <a:solidFill>
                  <a:schemeClr val="tx1"/>
                </a:solidFill>
              </a:rPr>
              <a:t>Layanan penerjemah</a:t>
            </a:r>
          </a:p>
          <a:p>
            <a:pPr marL="887413" indent="-457200">
              <a:buClr>
                <a:schemeClr val="tx1"/>
              </a:buClr>
              <a:buFont typeface="+mj-lt"/>
              <a:buAutoNum type="alphaLcPeriod"/>
            </a:pPr>
            <a:r>
              <a:rPr lang="en-US" smtClean="0">
                <a:solidFill>
                  <a:schemeClr val="tx1"/>
                </a:solidFill>
              </a:rPr>
              <a:t>Menangani pemrosesan seperti enkripsi, tipe data, format data, struktur data</a:t>
            </a:r>
          </a:p>
          <a:p>
            <a:pPr marL="887413" indent="-457200">
              <a:buClr>
                <a:schemeClr val="tx1"/>
              </a:buClr>
              <a:buFont typeface="+mj-lt"/>
              <a:buAutoNum type="alphaLcPeriod"/>
            </a:pPr>
            <a:r>
              <a:rPr lang="en-US" smtClean="0">
                <a:solidFill>
                  <a:schemeClr val="tx1"/>
                </a:solidFill>
              </a:rPr>
              <a:t>Bagaimana data ditampilkan</a:t>
            </a:r>
          </a:p>
          <a:p>
            <a:pPr marL="887413" indent="-457200" defTabSz="895350">
              <a:buClr>
                <a:schemeClr val="tx1"/>
              </a:buClr>
              <a:buFont typeface="+mj-lt"/>
              <a:buAutoNum type="alphaLcPeriod"/>
            </a:pP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Layer osi</a:t>
            </a:r>
            <a:endParaRPr lang="en-US"/>
          </a:p>
        </p:txBody>
      </p:sp>
    </p:spTree>
    <p:extLst>
      <p:ext uri="{BB962C8B-B14F-4D97-AF65-F5344CB8AC3E}">
        <p14:creationId xmlns:p14="http://schemas.microsoft.com/office/powerpoint/2010/main" val="98582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marL="457200" indent="-457200">
              <a:buClr>
                <a:schemeClr val="tx1"/>
              </a:buClr>
              <a:buFont typeface="+mj-lt"/>
              <a:buAutoNum type="arabicPeriod" startAt="7"/>
            </a:pPr>
            <a:r>
              <a:rPr lang="en-US" b="1" smtClean="0">
                <a:solidFill>
                  <a:schemeClr val="tx1"/>
                </a:solidFill>
              </a:rPr>
              <a:t>Aplication Layer</a:t>
            </a:r>
          </a:p>
          <a:p>
            <a:pPr marL="887413" indent="-457200">
              <a:buClr>
                <a:schemeClr val="tx1"/>
              </a:buClr>
              <a:buFont typeface="+mj-lt"/>
              <a:buAutoNum type="alphaLcPeriod"/>
            </a:pPr>
            <a:r>
              <a:rPr lang="en-US" smtClean="0">
                <a:solidFill>
                  <a:schemeClr val="tx1"/>
                </a:solidFill>
              </a:rPr>
              <a:t>Layanan aplikasi</a:t>
            </a:r>
          </a:p>
          <a:p>
            <a:pPr marL="887413" indent="-457200">
              <a:buClr>
                <a:schemeClr val="tx1"/>
              </a:buClr>
              <a:buFont typeface="+mj-lt"/>
              <a:buAutoNum type="alphaLcPeriod"/>
            </a:pPr>
            <a:r>
              <a:rPr lang="en-US" smtClean="0">
                <a:solidFill>
                  <a:schemeClr val="tx1"/>
                </a:solidFill>
              </a:rPr>
              <a:t>E-mail, file transfer, dll</a:t>
            </a:r>
          </a:p>
          <a:p>
            <a:pPr marL="887413" indent="-457200">
              <a:buClr>
                <a:schemeClr val="tx1"/>
              </a:buClr>
              <a:buFont typeface="+mj-lt"/>
              <a:buAutoNum type="alphaLcPeriod"/>
            </a:pPr>
            <a:r>
              <a:rPr lang="en-US" smtClean="0">
                <a:solidFill>
                  <a:schemeClr val="tx1"/>
                </a:solidFill>
              </a:rPr>
              <a:t>File, cetak, message, database</a:t>
            </a:r>
          </a:p>
          <a:p>
            <a:pPr marL="887413" indent="-457200">
              <a:buClr>
                <a:schemeClr val="tx1"/>
              </a:buClr>
              <a:buFont typeface="+mj-lt"/>
              <a:buAutoNum type="alphaLcPeriod"/>
            </a:pPr>
            <a:r>
              <a:rPr lang="en-US" smtClean="0">
                <a:solidFill>
                  <a:schemeClr val="tx1"/>
                </a:solidFill>
              </a:rPr>
              <a:t>Interface antara jaringan dan s/w aplikasi</a:t>
            </a:r>
          </a:p>
          <a:p>
            <a:pPr marL="887413" indent="-457200">
              <a:buClr>
                <a:schemeClr val="tx1"/>
              </a:buClr>
              <a:buFont typeface="+mj-lt"/>
              <a:buAutoNum type="alphaLcPeriod"/>
            </a:pPr>
            <a:r>
              <a:rPr lang="en-US" smtClean="0">
                <a:solidFill>
                  <a:schemeClr val="tx1"/>
                </a:solidFill>
              </a:rPr>
              <a:t>Mengkomunikasikan service ke aplikasi</a:t>
            </a:r>
          </a:p>
          <a:p>
            <a:pPr marL="887413" indent="-457200">
              <a:buClr>
                <a:schemeClr val="tx1"/>
              </a:buClr>
              <a:buFont typeface="+mj-lt"/>
              <a:buAutoNum type="alphaLcPeriod"/>
            </a:pPr>
            <a:r>
              <a:rPr lang="en-US" smtClean="0">
                <a:solidFill>
                  <a:schemeClr val="tx1"/>
                </a:solidFill>
              </a:rPr>
              <a:t>Interface antara jaringan dengan aplikasi software</a:t>
            </a:r>
          </a:p>
          <a:p>
            <a:pPr marL="887413" indent="-457200" defTabSz="895350">
              <a:buClr>
                <a:schemeClr val="bg1"/>
              </a:buClr>
              <a:buFont typeface="+mj-lt"/>
              <a:buAutoNum type="alphaLcPeriod"/>
            </a:pP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Layer osi</a:t>
            </a:r>
            <a:endParaRPr lang="en-US"/>
          </a:p>
        </p:txBody>
      </p:sp>
    </p:spTree>
    <p:extLst>
      <p:ext uri="{BB962C8B-B14F-4D97-AF65-F5344CB8AC3E}">
        <p14:creationId xmlns:p14="http://schemas.microsoft.com/office/powerpoint/2010/main" val="329586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628800"/>
            <a:ext cx="8568952" cy="5229200"/>
          </a:xfrm>
        </p:spPr>
        <p:txBody>
          <a:bodyPr>
            <a:normAutofit/>
          </a:bodyPr>
          <a:lstStyle/>
          <a:p>
            <a:pPr marL="457200" indent="-457200">
              <a:buClr>
                <a:schemeClr val="tx1"/>
              </a:buClr>
              <a:buFont typeface="+mj-lt"/>
              <a:buAutoNum type="arabicPeriod"/>
            </a:pPr>
            <a:r>
              <a:rPr lang="en-US" smtClean="0">
                <a:solidFill>
                  <a:schemeClr val="tx1"/>
                </a:solidFill>
              </a:rPr>
              <a:t>Router mengirim frame melalui jaringan yang berbeda dengan protokol data link yang berbeda, hanya data link dan lapisan fisik yang memerlukan modifikasi.</a:t>
            </a:r>
          </a:p>
          <a:p>
            <a:pPr marL="457200" indent="-457200">
              <a:buClr>
                <a:schemeClr val="tx1"/>
              </a:buClr>
              <a:buFont typeface="+mj-lt"/>
              <a:buAutoNum type="arabicPeriod"/>
            </a:pPr>
            <a:r>
              <a:rPr lang="en-US" smtClean="0">
                <a:solidFill>
                  <a:schemeClr val="tx1"/>
                </a:solidFill>
              </a:rPr>
              <a:t>Rauter menghapus semua informasi data link dan mengirimkannya ke lapisan jaringan</a:t>
            </a:r>
          </a:p>
          <a:p>
            <a:pPr marL="457200" indent="-457200">
              <a:buClr>
                <a:schemeClr val="tx1"/>
              </a:buClr>
              <a:buFont typeface="+mj-lt"/>
              <a:buAutoNum type="arabicPeriod"/>
            </a:pPr>
            <a:r>
              <a:rPr lang="en-US" smtClean="0">
                <a:solidFill>
                  <a:schemeClr val="tx1"/>
                </a:solidFill>
              </a:rPr>
              <a:t>Router menggunakan alamat tujuan IP untuk menentukan dimana untuk mengirim ke tujuan selanjutnya</a:t>
            </a:r>
          </a:p>
          <a:p>
            <a:pPr marL="457200" indent="-457200">
              <a:buClr>
                <a:schemeClr val="tx1"/>
              </a:buClr>
              <a:buFont typeface="+mj-lt"/>
              <a:buAutoNum type="arabicPeriod"/>
            </a:pPr>
            <a:r>
              <a:rPr lang="en-US" smtClean="0">
                <a:solidFill>
                  <a:schemeClr val="tx1"/>
                </a:solidFill>
              </a:rPr>
              <a:t>Router yang menggunakan data dan informasi data link populer untuk ATM WAN</a:t>
            </a:r>
          </a:p>
          <a:p>
            <a:pPr marL="457200" indent="-457200">
              <a:buClr>
                <a:schemeClr val="tx1"/>
              </a:buClr>
              <a:buFont typeface="+mj-lt"/>
              <a:buAutoNum type="arabicPeriod"/>
            </a:pPr>
            <a:r>
              <a:rPr lang="en-US" smtClean="0">
                <a:solidFill>
                  <a:schemeClr val="tx1"/>
                </a:solidFill>
              </a:rPr>
              <a:t>ATM WAN menuju ke ethernen LAN</a:t>
            </a:r>
          </a:p>
          <a:p>
            <a:pPr marL="457200" indent="-457200">
              <a:buClr>
                <a:schemeClr val="tx1"/>
              </a:buClr>
              <a:buFont typeface="+mj-lt"/>
              <a:buAutoNum type="arabicPeriod"/>
            </a:pPr>
            <a:r>
              <a:rPr lang="en-US">
                <a:solidFill>
                  <a:schemeClr val="tx1"/>
                </a:solidFill>
              </a:rPr>
              <a:t>Kehilangan paket karena route adalah transportasi lapisan padat mengirimkan menunggu pengakuan penerima lapisan transport terbatas dan mentransmisikan kembali </a:t>
            </a:r>
            <a:r>
              <a:rPr lang="en-US" smtClean="0">
                <a:solidFill>
                  <a:schemeClr val="tx1"/>
                </a:solidFill>
              </a:rPr>
              <a:t>data</a:t>
            </a:r>
          </a:p>
          <a:p>
            <a:pPr marL="457200" indent="-457200">
              <a:buClr>
                <a:schemeClr val="tx1"/>
              </a:buClr>
              <a:buFont typeface="+mj-lt"/>
              <a:buAutoNum type="arabicPeriod"/>
            </a:pPr>
            <a:r>
              <a:rPr lang="en-US">
                <a:solidFill>
                  <a:schemeClr val="tx1"/>
                </a:solidFill>
              </a:rPr>
              <a:t>Router untuk menghapus informasi dan mengirim link ke lapisan jaringan </a:t>
            </a:r>
            <a:r>
              <a:rPr lang="en-US" smtClean="0">
                <a:solidFill>
                  <a:schemeClr val="tx1"/>
                </a:solidFill>
              </a:rPr>
              <a:t>paket</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Cara kerja osi</a:t>
            </a:r>
            <a:endParaRPr lang="en-US"/>
          </a:p>
        </p:txBody>
      </p:sp>
    </p:spTree>
    <p:extLst>
      <p:ext uri="{BB962C8B-B14F-4D97-AF65-F5344CB8AC3E}">
        <p14:creationId xmlns:p14="http://schemas.microsoft.com/office/powerpoint/2010/main" val="2671521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628800"/>
            <a:ext cx="8568952" cy="5229200"/>
          </a:xfrm>
        </p:spPr>
        <p:txBody>
          <a:bodyPr>
            <a:normAutofit/>
          </a:bodyPr>
          <a:lstStyle/>
          <a:p>
            <a:pPr marL="457200" indent="-457200">
              <a:buClr>
                <a:schemeClr val="tx1"/>
              </a:buClr>
              <a:buFont typeface="+mj-lt"/>
              <a:buAutoNum type="arabicPeriod" startAt="8"/>
            </a:pPr>
            <a:r>
              <a:rPr lang="en-US" smtClean="0">
                <a:solidFill>
                  <a:schemeClr val="tx1"/>
                </a:solidFill>
              </a:rPr>
              <a:t>Lagi router adalah alamat IP dari lapisan jaringan untuk menentukan dimana mengirim paket berikutnya</a:t>
            </a:r>
          </a:p>
          <a:p>
            <a:pPr marL="457200" indent="-457200">
              <a:buClr>
                <a:schemeClr val="tx1"/>
              </a:buClr>
              <a:buFont typeface="+mj-lt"/>
              <a:buAutoNum type="arabicPeriod" startAt="8"/>
            </a:pPr>
            <a:r>
              <a:rPr lang="en-US" smtClean="0">
                <a:solidFill>
                  <a:schemeClr val="tx1"/>
                </a:solidFill>
              </a:rPr>
              <a:t>Setelah menentukan tahap berikutnya dan menambahkan informasi data link yangtepat untuk mengirimkan pada jaringan (pada jaringan ethernet lagi)</a:t>
            </a:r>
          </a:p>
          <a:p>
            <a:pPr marL="457200" indent="-457200">
              <a:buClr>
                <a:schemeClr val="tx1"/>
              </a:buClr>
              <a:buFont typeface="+mj-lt"/>
              <a:buAutoNum type="arabicPeriod" startAt="8"/>
            </a:pPr>
            <a:r>
              <a:rPr lang="en-US" smtClean="0">
                <a:solidFill>
                  <a:schemeClr val="tx1"/>
                </a:solidFill>
              </a:rPr>
              <a:t>Beberapa protokol data link layer menyediakan komunikasi yang handal antara dua node.</a:t>
            </a:r>
          </a:p>
          <a:p>
            <a:pPr marL="457200" indent="-457200">
              <a:buClr>
                <a:schemeClr val="tx1"/>
              </a:buClr>
              <a:buFont typeface="+mj-lt"/>
              <a:buAutoNum type="arabicPeriod" startAt="8"/>
            </a:pPr>
            <a:r>
              <a:rPr lang="en-US" smtClean="0">
                <a:solidFill>
                  <a:schemeClr val="tx1"/>
                </a:solidFill>
              </a:rPr>
              <a:t>Setiap lapisan model sekarang menghilangkan lapisan enkapsulasi dan membaca informasi tetang cara menambahkan lapisan yang sama pada pengirim</a:t>
            </a:r>
          </a:p>
          <a:p>
            <a:pPr marL="457200" indent="-457200">
              <a:buClr>
                <a:schemeClr val="tx1"/>
              </a:buClr>
              <a:buFont typeface="+mj-lt"/>
              <a:buAutoNum type="arabicPeriod" startAt="8"/>
            </a:pPr>
            <a:r>
              <a:rPr lang="en-US" smtClean="0">
                <a:solidFill>
                  <a:schemeClr val="tx1"/>
                </a:solidFill>
              </a:rPr>
              <a:t>Membaca bit dari media fisik, dan mengubahnya menjadi frame dan mengirimkan frame ke data link</a:t>
            </a:r>
          </a:p>
          <a:p>
            <a:pPr marL="457200" indent="-457200">
              <a:buClr>
                <a:schemeClr val="tx1"/>
              </a:buClr>
              <a:buFont typeface="+mj-lt"/>
              <a:buAutoNum type="arabicPeriod" startAt="8"/>
            </a:pPr>
            <a:r>
              <a:rPr lang="en-US">
                <a:solidFill>
                  <a:schemeClr val="tx1"/>
                </a:solidFill>
              </a:rPr>
              <a:t>Menghapus header data link frame dan dikonfesi kembali ke paket IP</a:t>
            </a: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Cara kerja osi</a:t>
            </a:r>
            <a:endParaRPr lang="en-US"/>
          </a:p>
        </p:txBody>
      </p:sp>
    </p:spTree>
    <p:extLst>
      <p:ext uri="{BB962C8B-B14F-4D97-AF65-F5344CB8AC3E}">
        <p14:creationId xmlns:p14="http://schemas.microsoft.com/office/powerpoint/2010/main" val="1999644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628800"/>
            <a:ext cx="8568952" cy="5229200"/>
          </a:xfrm>
        </p:spPr>
        <p:txBody>
          <a:bodyPr>
            <a:normAutofit/>
          </a:bodyPr>
          <a:lstStyle/>
          <a:p>
            <a:pPr marL="457200" indent="-457200">
              <a:buClr>
                <a:schemeClr val="tx1"/>
              </a:buClr>
              <a:buFont typeface="+mj-lt"/>
              <a:buAutoNum type="arabicPeriod" startAt="14"/>
            </a:pPr>
            <a:r>
              <a:rPr lang="en-US" smtClean="0">
                <a:solidFill>
                  <a:schemeClr val="tx1"/>
                </a:solidFill>
              </a:rPr>
              <a:t>Menghapus header IP, mengubah paket kembali ke segemen dan menekan kembali ke lapisan transport</a:t>
            </a:r>
          </a:p>
          <a:p>
            <a:pPr marL="457200" indent="-457200">
              <a:buClr>
                <a:schemeClr val="tx1"/>
              </a:buClr>
              <a:buFont typeface="+mj-lt"/>
              <a:buAutoNum type="arabicPeriod" startAt="14"/>
            </a:pPr>
            <a:r>
              <a:rPr lang="en-US">
                <a:solidFill>
                  <a:schemeClr val="tx1"/>
                </a:solidFill>
              </a:rPr>
              <a:t>Menyerupai segment kembali ke data </a:t>
            </a:r>
            <a:r>
              <a:rPr lang="en-US" smtClean="0">
                <a:solidFill>
                  <a:schemeClr val="tx1"/>
                </a:solidFill>
              </a:rPr>
              <a:t>asli mengunakan nomer port untuk menentukan aplikasi untuk mengirim data </a:t>
            </a:r>
            <a:r>
              <a:rPr lang="en-US">
                <a:solidFill>
                  <a:schemeClr val="tx1"/>
                </a:solidFill>
              </a:rPr>
              <a:t>ke email</a:t>
            </a:r>
            <a:r>
              <a:rPr lang="en-US" smtClean="0">
                <a:solidFill>
                  <a:schemeClr val="tx1"/>
                </a:solidFill>
              </a:rPr>
              <a:t>.</a:t>
            </a:r>
          </a:p>
          <a:p>
            <a:pPr marL="457200" indent="-457200">
              <a:buClr>
                <a:schemeClr val="tx1"/>
              </a:buClr>
              <a:buFont typeface="+mj-lt"/>
              <a:buAutoNum type="arabicPeriod" startAt="14"/>
            </a:pPr>
            <a:r>
              <a:rPr lang="fi-FI">
                <a:solidFill>
                  <a:schemeClr val="tx1"/>
                </a:solidFill>
              </a:rPr>
              <a:t>Menggunakan </a:t>
            </a:r>
            <a:r>
              <a:rPr lang="fi-FI" smtClean="0">
                <a:solidFill>
                  <a:schemeClr val="tx1"/>
                </a:solidFill>
              </a:rPr>
              <a:t>informasi sesi untuk menentukan </a:t>
            </a:r>
            <a:r>
              <a:rPr lang="fi-FI">
                <a:solidFill>
                  <a:schemeClr val="tx1"/>
                </a:solidFill>
              </a:rPr>
              <a:t>aliran komunikasi data </a:t>
            </a:r>
            <a:r>
              <a:rPr lang="fi-FI" smtClean="0">
                <a:solidFill>
                  <a:schemeClr val="tx1"/>
                </a:solidFill>
              </a:rPr>
              <a:t>ini</a:t>
            </a:r>
          </a:p>
          <a:p>
            <a:pPr marL="457200" indent="-457200">
              <a:buClr>
                <a:schemeClr val="tx1"/>
              </a:buClr>
              <a:buFont typeface="+mj-lt"/>
              <a:buAutoNum type="arabicPeriod" startAt="14"/>
            </a:pPr>
            <a:r>
              <a:rPr lang="fi-FI" smtClean="0">
                <a:solidFill>
                  <a:schemeClr val="tx1"/>
                </a:solidFill>
              </a:rPr>
              <a:t>Menggunakan informasi yang di berikan oleh lapisan presentasi untuk dapat menginter pretasikan data untuk mesin tertentu</a:t>
            </a:r>
          </a:p>
          <a:p>
            <a:pPr marL="457200" indent="-457200">
              <a:buClr>
                <a:schemeClr val="tx1"/>
              </a:buClr>
              <a:buFont typeface="+mj-lt"/>
              <a:buAutoNum type="arabicPeriod" startAt="14"/>
            </a:pPr>
            <a:r>
              <a:rPr lang="fi-FI" smtClean="0">
                <a:solidFill>
                  <a:schemeClr val="tx1"/>
                </a:solidFill>
              </a:rPr>
              <a:t>Aplikasi membaca perintah SMTP bahwa lapisan aplikasi pada pengirim telah dikirim</a:t>
            </a:r>
          </a:p>
          <a:p>
            <a:pPr marL="457200" indent="-457200">
              <a:buClr>
                <a:schemeClr val="tx1"/>
              </a:buClr>
              <a:buFont typeface="+mj-lt"/>
              <a:buAutoNum type="arabicPeriod" startAt="14"/>
            </a:pPr>
            <a:r>
              <a:rPr lang="fi-FI" smtClean="0">
                <a:solidFill>
                  <a:schemeClr val="tx1"/>
                </a:solidFill>
              </a:rPr>
              <a:t>Seperti yang disebutkan sebelumnya model OSI lebih dari model teoritis, internet menggunakan protokol TCP/IP bukan stok OSI</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Cara kerja osi</a:t>
            </a:r>
            <a:endParaRPr lang="en-US"/>
          </a:p>
        </p:txBody>
      </p:sp>
    </p:spTree>
    <p:extLst>
      <p:ext uri="{BB962C8B-B14F-4D97-AF65-F5344CB8AC3E}">
        <p14:creationId xmlns:p14="http://schemas.microsoft.com/office/powerpoint/2010/main" val="3717209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lvl="0">
              <a:buClr>
                <a:schemeClr val="tx1"/>
              </a:buClr>
              <a:buFont typeface="Wingdings" pitchFamily="2" charset="2"/>
              <a:buChar char="Ø"/>
            </a:pPr>
            <a:r>
              <a:rPr lang="en-US" smtClean="0">
                <a:solidFill>
                  <a:schemeClr val="tx1"/>
                </a:solidFill>
              </a:rPr>
              <a:t>P</a:t>
            </a:r>
            <a:r>
              <a:rPr lang="id-ID" smtClean="0">
                <a:solidFill>
                  <a:schemeClr val="tx1"/>
                </a:solidFill>
              </a:rPr>
              <a:t>eralatan </a:t>
            </a:r>
            <a:r>
              <a:rPr lang="id-ID">
                <a:solidFill>
                  <a:schemeClr val="tx1"/>
                </a:solidFill>
              </a:rPr>
              <a:t>vendor yang berbeda dapat saling bekerja sama</a:t>
            </a:r>
            <a:endParaRPr lang="en-US">
              <a:solidFill>
                <a:schemeClr val="tx1"/>
              </a:solidFill>
            </a:endParaRPr>
          </a:p>
          <a:p>
            <a:pPr lvl="0">
              <a:buClr>
                <a:schemeClr val="tx1"/>
              </a:buClr>
              <a:buFont typeface="Wingdings" pitchFamily="2" charset="2"/>
              <a:buChar char="Ø"/>
            </a:pPr>
            <a:r>
              <a:rPr lang="id-ID">
                <a:solidFill>
                  <a:schemeClr val="tx1"/>
                </a:solidFill>
              </a:rPr>
              <a:t>Membuat standarisasi yang dipakai vendor untuk mengurangi kerumitan perancangan</a:t>
            </a:r>
            <a:endParaRPr lang="en-US">
              <a:solidFill>
                <a:schemeClr val="tx1"/>
              </a:solidFill>
            </a:endParaRPr>
          </a:p>
          <a:p>
            <a:pPr lvl="0">
              <a:buClr>
                <a:schemeClr val="tx1"/>
              </a:buClr>
              <a:buFont typeface="Wingdings" pitchFamily="2" charset="2"/>
              <a:buChar char="Ø"/>
            </a:pPr>
            <a:r>
              <a:rPr lang="id-ID">
                <a:solidFill>
                  <a:schemeClr val="tx1"/>
                </a:solidFill>
              </a:rPr>
              <a:t>Standarisasi interface</a:t>
            </a:r>
            <a:endParaRPr lang="en-US">
              <a:solidFill>
                <a:schemeClr val="tx1"/>
              </a:solidFill>
            </a:endParaRPr>
          </a:p>
          <a:p>
            <a:pPr lvl="0">
              <a:buClr>
                <a:schemeClr val="tx1"/>
              </a:buClr>
              <a:buFont typeface="Wingdings" pitchFamily="2" charset="2"/>
              <a:buChar char="Ø"/>
            </a:pPr>
            <a:r>
              <a:rPr lang="id-ID" smtClean="0">
                <a:solidFill>
                  <a:schemeClr val="tx1"/>
                </a:solidFill>
              </a:rPr>
              <a:t>Kerjasama </a:t>
            </a:r>
            <a:r>
              <a:rPr lang="id-ID">
                <a:solidFill>
                  <a:schemeClr val="tx1"/>
                </a:solidFill>
              </a:rPr>
              <a:t>dan komunikasi teknologi yang berbeda</a:t>
            </a:r>
            <a:endParaRPr lang="en-US">
              <a:solidFill>
                <a:schemeClr val="tx1"/>
              </a:solidFill>
            </a:endParaRPr>
          </a:p>
          <a:p>
            <a:pPr>
              <a:buClr>
                <a:schemeClr val="tx1"/>
              </a:buClr>
              <a:buFont typeface="Wingdings" pitchFamily="2" charset="2"/>
              <a:buChar char="Ø"/>
            </a:pPr>
            <a:r>
              <a:rPr lang="id-ID">
                <a:solidFill>
                  <a:schemeClr val="tx1"/>
                </a:solidFill>
              </a:rPr>
              <a:t>Memudahkan pelatihan </a:t>
            </a:r>
            <a:r>
              <a:rPr lang="id-ID" smtClean="0">
                <a:solidFill>
                  <a:schemeClr val="tx1"/>
                </a:solidFill>
              </a:rPr>
              <a:t>jaringan</a:t>
            </a:r>
            <a:endParaRPr lang="en-US" smtClean="0">
              <a:solidFill>
                <a:schemeClr val="tx1"/>
              </a:solidFill>
            </a:endParaRPr>
          </a:p>
          <a:p>
            <a:pPr lvl="0">
              <a:buClr>
                <a:schemeClr val="tx1"/>
              </a:buClr>
              <a:buFont typeface="Wingdings" pitchFamily="2" charset="2"/>
              <a:buChar char="Ø"/>
            </a:pPr>
            <a:r>
              <a:rPr lang="id-ID">
                <a:solidFill>
                  <a:schemeClr val="tx1"/>
                </a:solidFill>
              </a:rPr>
              <a:t>Memecahkan operasional sistem jaringan yang kompleks agar mudah dipelihara</a:t>
            </a:r>
            <a:endParaRPr lang="en-US">
              <a:solidFill>
                <a:schemeClr val="tx1"/>
              </a:solidFill>
            </a:endParaRPr>
          </a:p>
          <a:p>
            <a:pPr lvl="0">
              <a:buClr>
                <a:schemeClr val="tx1"/>
              </a:buClr>
              <a:buFont typeface="Wingdings" pitchFamily="2" charset="2"/>
              <a:buChar char="Ø"/>
            </a:pPr>
            <a:r>
              <a:rPr lang="id-ID">
                <a:solidFill>
                  <a:schemeClr val="tx1"/>
                </a:solidFill>
              </a:rPr>
              <a:t>Perubahan setiap lapisan tidak mengubah lapisan </a:t>
            </a:r>
            <a:r>
              <a:rPr lang="id-ID" smtClean="0">
                <a:solidFill>
                  <a:schemeClr val="tx1"/>
                </a:solidFill>
              </a:rPr>
              <a:t>lain</a:t>
            </a:r>
            <a:r>
              <a:rPr lang="en-US" smtClean="0">
                <a:solidFill>
                  <a:schemeClr val="tx1"/>
                </a:solidFill>
              </a:rPr>
              <a:t>, artinya </a:t>
            </a:r>
            <a:r>
              <a:rPr lang="id-ID" smtClean="0">
                <a:solidFill>
                  <a:schemeClr val="tx1"/>
                </a:solidFill>
              </a:rPr>
              <a:t>produsen </a:t>
            </a:r>
            <a:r>
              <a:rPr lang="id-ID">
                <a:solidFill>
                  <a:schemeClr val="tx1"/>
                </a:solidFill>
              </a:rPr>
              <a:t>berkonsentrasi pada lapisan tertentu saja</a:t>
            </a:r>
            <a:endParaRPr lang="en-US">
              <a:solidFill>
                <a:schemeClr val="tx1"/>
              </a:solidFill>
            </a:endParaRPr>
          </a:p>
          <a:p>
            <a:pPr lvl="0">
              <a:buClr>
                <a:schemeClr val="tx1"/>
              </a:buClr>
              <a:buFont typeface="Wingdings" pitchFamily="2" charset="2"/>
              <a:buChar char="Ø"/>
            </a:pPr>
            <a:r>
              <a:rPr lang="id-ID">
                <a:solidFill>
                  <a:schemeClr val="tx1"/>
                </a:solidFill>
              </a:rPr>
              <a:t>Memudahkan pengembangan perangkat kera “plug and play”</a:t>
            </a:r>
            <a:endParaRPr lang="en-US">
              <a:solidFill>
                <a:schemeClr val="tx1"/>
              </a:solidFill>
            </a:endParaRPr>
          </a:p>
          <a:p>
            <a:pPr lvl="0">
              <a:buClr>
                <a:schemeClr val="tx1"/>
              </a:buClr>
              <a:buFont typeface="Wingdings" pitchFamily="2" charset="2"/>
              <a:buChar char="Ø"/>
            </a:pPr>
            <a:r>
              <a:rPr lang="id-ID">
                <a:solidFill>
                  <a:schemeClr val="tx1"/>
                </a:solidFill>
              </a:rPr>
              <a:t>Membagi tugas-tugas di setiap layernya</a:t>
            </a:r>
            <a:endParaRPr lang="en-US">
              <a:solidFill>
                <a:schemeClr val="tx1"/>
              </a:solidFill>
            </a:endParaRPr>
          </a:p>
          <a:p>
            <a:pPr>
              <a:buClr>
                <a:schemeClr val="tx1"/>
              </a:buClr>
              <a:buFont typeface="Wingdings" pitchFamily="2" charset="2"/>
              <a:buChar char="Ø"/>
            </a:pPr>
            <a:r>
              <a:rPr lang="id-ID">
                <a:solidFill>
                  <a:schemeClr val="tx1"/>
                </a:solidFill>
              </a:rPr>
              <a:t>Dapat dijadikan pertimbangan troubleshooting</a:t>
            </a: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keuntungan osi</a:t>
            </a:r>
            <a:endParaRPr lang="en-US"/>
          </a:p>
        </p:txBody>
      </p:sp>
    </p:spTree>
    <p:extLst>
      <p:ext uri="{BB962C8B-B14F-4D97-AF65-F5344CB8AC3E}">
        <p14:creationId xmlns:p14="http://schemas.microsoft.com/office/powerpoint/2010/main" val="397684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44752"/>
          </a:xfrm>
        </p:spPr>
        <p:txBody>
          <a:bodyPr>
            <a:normAutofit/>
          </a:bodyPr>
          <a:lstStyle/>
          <a:p>
            <a:pPr marL="1588" indent="0">
              <a:buClr>
                <a:schemeClr val="bg1"/>
              </a:buClr>
              <a:buNone/>
            </a:pPr>
            <a:r>
              <a:rPr lang="en-US" smtClean="0">
                <a:solidFill>
                  <a:schemeClr val="tx1"/>
                </a:solidFill>
              </a:rPr>
              <a:t>Jaringan komunikasi dirancang untuk melayani beragam pengguna yang menggunakan berbagai macam perangkat yang berasal dari vendor yang berbeda. Untuk merencanakan dan membangun suatu jaringan secara efektif, diperlukan suatu standar yang menjamin interoperability, compatibility, dan kinerja yang dipersyaratkan secara ekonomis.</a:t>
            </a:r>
          </a:p>
          <a:p>
            <a:pPr marL="1588" indent="0">
              <a:buClr>
                <a:schemeClr val="bg1"/>
              </a:buClr>
              <a:buNone/>
            </a:pPr>
            <a:r>
              <a:rPr lang="en-US" smtClean="0">
                <a:solidFill>
                  <a:schemeClr val="tx1"/>
                </a:solidFill>
              </a:rPr>
              <a:t>standar terbuka (open standard) diperlukan untuk interkoneksi sistem, perangkat maupun jaringan yang berasal dari vendor maupun operator yang berbeda.</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Standar komunikasi data</a:t>
            </a:r>
            <a:endParaRPr lang="en-US"/>
          </a:p>
        </p:txBody>
      </p:sp>
    </p:spTree>
    <p:extLst>
      <p:ext uri="{BB962C8B-B14F-4D97-AF65-F5344CB8AC3E}">
        <p14:creationId xmlns:p14="http://schemas.microsoft.com/office/powerpoint/2010/main" val="4143478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52600"/>
            <a:ext cx="8568952" cy="4988768"/>
          </a:xfrm>
        </p:spPr>
        <p:txBody>
          <a:bodyPr>
            <a:normAutofit/>
          </a:bodyPr>
          <a:lstStyle/>
          <a:p>
            <a:pPr lvl="0">
              <a:buClr>
                <a:schemeClr val="tx1"/>
              </a:buClr>
              <a:buFont typeface="Wingdings" pitchFamily="2" charset="2"/>
              <a:buChar char="Ø"/>
            </a:pPr>
            <a:r>
              <a:rPr lang="id-ID">
                <a:solidFill>
                  <a:schemeClr val="tx1"/>
                </a:solidFill>
              </a:rPr>
              <a:t>Lapisan OSI bersifat teoritis dan tidak benar-benar bekerja pada fungsi sebenarnya</a:t>
            </a:r>
            <a:endParaRPr lang="en-US">
              <a:solidFill>
                <a:schemeClr val="tx1"/>
              </a:solidFill>
            </a:endParaRPr>
          </a:p>
          <a:p>
            <a:pPr lvl="0">
              <a:buClr>
                <a:schemeClr val="tx1"/>
              </a:buClr>
              <a:buFont typeface="Wingdings" pitchFamily="2" charset="2"/>
              <a:buChar char="Ø"/>
            </a:pPr>
            <a:r>
              <a:rPr lang="id-ID">
                <a:solidFill>
                  <a:schemeClr val="tx1"/>
                </a:solidFill>
              </a:rPr>
              <a:t>Implementasi dalam dunia industri jarang memiliki hubungan yang sama persis dengan lapisan pada OSI layer</a:t>
            </a:r>
            <a:endParaRPr lang="en-US">
              <a:solidFill>
                <a:schemeClr val="tx1"/>
              </a:solidFill>
            </a:endParaRPr>
          </a:p>
          <a:p>
            <a:pPr lvl="0">
              <a:buClr>
                <a:schemeClr val="tx1"/>
              </a:buClr>
              <a:buFont typeface="Wingdings" pitchFamily="2" charset="2"/>
              <a:buChar char="Ø"/>
            </a:pPr>
            <a:r>
              <a:rPr lang="id-ID">
                <a:solidFill>
                  <a:schemeClr val="tx1"/>
                </a:solidFill>
              </a:rPr>
              <a:t>Protokol yang berbeda dalam stack melakukan fungsi berbeda yang membantu mengirim atau menerima pesan keseluruhan</a:t>
            </a:r>
            <a:endParaRPr lang="en-US">
              <a:solidFill>
                <a:schemeClr val="tx1"/>
              </a:solidFill>
            </a:endParaRPr>
          </a:p>
          <a:p>
            <a:pPr>
              <a:buClr>
                <a:schemeClr val="tx1"/>
              </a:buClr>
              <a:buFont typeface="Wingdings" pitchFamily="2" charset="2"/>
              <a:buChar char="Ø"/>
            </a:pPr>
            <a:r>
              <a:rPr lang="id-ID">
                <a:solidFill>
                  <a:schemeClr val="tx1"/>
                </a:solidFill>
              </a:rPr>
              <a:t>Perubahan satu protokol tidak bersifat menyeluruh ke semua bagian.</a:t>
            </a:r>
            <a:endParaRPr lang="en-US" smtClean="0">
              <a:solidFill>
                <a:schemeClr val="tx1"/>
              </a:solidFill>
            </a:endParaRPr>
          </a:p>
        </p:txBody>
      </p:sp>
      <p:sp>
        <p:nvSpPr>
          <p:cNvPr id="2" name="Title 1"/>
          <p:cNvSpPr>
            <a:spLocks noGrp="1"/>
          </p:cNvSpPr>
          <p:nvPr>
            <p:ph type="title"/>
          </p:nvPr>
        </p:nvSpPr>
        <p:spPr/>
        <p:txBody>
          <a:bodyPr>
            <a:normAutofit/>
          </a:bodyPr>
          <a:lstStyle/>
          <a:p>
            <a:r>
              <a:rPr lang="en-US" smtClean="0"/>
              <a:t>kerugian osi</a:t>
            </a:r>
            <a:endParaRPr lang="en-US"/>
          </a:p>
        </p:txBody>
      </p:sp>
    </p:spTree>
    <p:extLst>
      <p:ext uri="{BB962C8B-B14F-4D97-AF65-F5344CB8AC3E}">
        <p14:creationId xmlns:p14="http://schemas.microsoft.com/office/powerpoint/2010/main" val="3872279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02920" indent="-457200">
              <a:buClr>
                <a:schemeClr val="tx1"/>
              </a:buClr>
              <a:buFont typeface="+mj-lt"/>
              <a:buAutoNum type="arabicPeriod"/>
            </a:pPr>
            <a:r>
              <a:rPr lang="en-US" smtClean="0">
                <a:solidFill>
                  <a:schemeClr val="tx1"/>
                </a:solidFill>
              </a:rPr>
              <a:t>Jelaskan definisi Standar Komunikasi Data!</a:t>
            </a:r>
          </a:p>
          <a:p>
            <a:pPr marL="502920" indent="-457200">
              <a:buClr>
                <a:schemeClr val="tx1"/>
              </a:buClr>
              <a:buFont typeface="+mj-lt"/>
              <a:buAutoNum type="arabicPeriod"/>
            </a:pPr>
            <a:r>
              <a:rPr lang="en-US" smtClean="0">
                <a:solidFill>
                  <a:schemeClr val="tx1"/>
                </a:solidFill>
              </a:rPr>
              <a:t>Sebutkan model standar komunikasi data!</a:t>
            </a:r>
          </a:p>
          <a:p>
            <a:pPr marL="502920" indent="-457200">
              <a:buClr>
                <a:schemeClr val="tx1"/>
              </a:buClr>
              <a:buFont typeface="+mj-lt"/>
              <a:buAutoNum type="arabicPeriod"/>
            </a:pPr>
            <a:r>
              <a:rPr lang="en-US" smtClean="0">
                <a:solidFill>
                  <a:schemeClr val="tx1"/>
                </a:solidFill>
              </a:rPr>
              <a:t>Sebutkan badan standar komunikasi Amerika!</a:t>
            </a:r>
          </a:p>
          <a:p>
            <a:pPr marL="502920" indent="-457200">
              <a:buClr>
                <a:schemeClr val="tx1"/>
              </a:buClr>
              <a:buFont typeface="+mj-lt"/>
              <a:buAutoNum type="arabicPeriod"/>
            </a:pPr>
            <a:r>
              <a:rPr lang="en-US">
                <a:solidFill>
                  <a:schemeClr val="tx1"/>
                </a:solidFill>
              </a:rPr>
              <a:t>Apa keuntungan adanya standar komunikasi data?</a:t>
            </a:r>
          </a:p>
          <a:p>
            <a:pPr marL="502920" indent="-457200">
              <a:buClr>
                <a:schemeClr val="tx1"/>
              </a:buClr>
              <a:buFont typeface="+mj-lt"/>
              <a:buAutoNum type="arabicPeriod"/>
            </a:pPr>
            <a:r>
              <a:rPr lang="en-US" smtClean="0">
                <a:solidFill>
                  <a:schemeClr val="tx1"/>
                </a:solidFill>
              </a:rPr>
              <a:t>Jelaskan definisi OSI!</a:t>
            </a:r>
          </a:p>
          <a:p>
            <a:pPr marL="502920" indent="-457200">
              <a:buClr>
                <a:schemeClr val="tx1"/>
              </a:buClr>
              <a:buFont typeface="+mj-lt"/>
              <a:buAutoNum type="arabicPeriod"/>
            </a:pPr>
            <a:r>
              <a:rPr lang="en-US" smtClean="0">
                <a:solidFill>
                  <a:schemeClr val="tx1"/>
                </a:solidFill>
              </a:rPr>
              <a:t>Gambarkan </a:t>
            </a:r>
            <a:r>
              <a:rPr lang="en-US" smtClean="0">
                <a:solidFill>
                  <a:schemeClr val="tx1"/>
                </a:solidFill>
              </a:rPr>
              <a:t>layer-layer </a:t>
            </a:r>
            <a:r>
              <a:rPr lang="en-US" smtClean="0">
                <a:solidFill>
                  <a:schemeClr val="tx1"/>
                </a:solidFill>
              </a:rPr>
              <a:t>OSI!</a:t>
            </a:r>
          </a:p>
          <a:p>
            <a:pPr marL="502920" indent="-457200">
              <a:buClr>
                <a:schemeClr val="tx1"/>
              </a:buClr>
              <a:buFont typeface="+mj-lt"/>
              <a:buAutoNum type="arabicPeriod"/>
            </a:pPr>
            <a:r>
              <a:rPr lang="en-US">
                <a:solidFill>
                  <a:schemeClr val="tx1"/>
                </a:solidFill>
              </a:rPr>
              <a:t>Gambarkan </a:t>
            </a:r>
            <a:r>
              <a:rPr lang="en-US" smtClean="0">
                <a:solidFill>
                  <a:schemeClr val="tx1"/>
                </a:solidFill>
              </a:rPr>
              <a:t>layer-layer </a:t>
            </a:r>
            <a:r>
              <a:rPr lang="en-US" smtClean="0">
                <a:solidFill>
                  <a:schemeClr val="tx1"/>
                </a:solidFill>
              </a:rPr>
              <a:t>TCP/IP!</a:t>
            </a:r>
          </a:p>
          <a:p>
            <a:pPr marL="502920" indent="-457200">
              <a:buClr>
                <a:schemeClr val="tx1"/>
              </a:buClr>
              <a:buFont typeface="+mj-lt"/>
              <a:buAutoNum type="arabicPeriod"/>
            </a:pPr>
            <a:r>
              <a:rPr lang="en-US" smtClean="0">
                <a:solidFill>
                  <a:schemeClr val="tx1"/>
                </a:solidFill>
              </a:rPr>
              <a:t>Sebutkan kegunaan Network Layer pada </a:t>
            </a:r>
            <a:r>
              <a:rPr lang="en-US" smtClean="0">
                <a:solidFill>
                  <a:schemeClr val="tx1"/>
                </a:solidFill>
              </a:rPr>
              <a:t>OSI!</a:t>
            </a:r>
            <a:endParaRPr lang="en-US" smtClean="0">
              <a:solidFill>
                <a:schemeClr val="tx1"/>
              </a:solidFill>
            </a:endParaRPr>
          </a:p>
          <a:p>
            <a:pPr marL="502920" indent="-457200">
              <a:buClr>
                <a:schemeClr val="tx1"/>
              </a:buClr>
              <a:buFont typeface="+mj-lt"/>
              <a:buAutoNum type="arabicPeriod"/>
            </a:pPr>
            <a:r>
              <a:rPr lang="en-US" smtClean="0">
                <a:solidFill>
                  <a:schemeClr val="tx1"/>
                </a:solidFill>
              </a:rPr>
              <a:t>Sebutkan kegunaan Presentation Layer pada OSI!</a:t>
            </a:r>
          </a:p>
          <a:p>
            <a:pPr marL="502920" indent="-457200">
              <a:buClr>
                <a:schemeClr val="tx1"/>
              </a:buClr>
              <a:buFont typeface="+mj-lt"/>
              <a:buAutoNum type="arabicPeriod"/>
            </a:pPr>
            <a:r>
              <a:rPr lang="en-US" smtClean="0">
                <a:solidFill>
                  <a:schemeClr val="tx1"/>
                </a:solidFill>
              </a:rPr>
              <a:t>Apa kerugian OSI?</a:t>
            </a:r>
          </a:p>
          <a:p>
            <a:pPr marL="502920" indent="-457200">
              <a:buClr>
                <a:schemeClr val="tx1"/>
              </a:buClr>
              <a:buFont typeface="+mj-lt"/>
              <a:buAutoNum type="arabicPeriod"/>
            </a:pPr>
            <a:endParaRPr lang="en-US">
              <a:solidFill>
                <a:schemeClr val="tx1"/>
              </a:solidFill>
            </a:endParaRPr>
          </a:p>
        </p:txBody>
      </p:sp>
      <p:sp>
        <p:nvSpPr>
          <p:cNvPr id="2" name="Title 1"/>
          <p:cNvSpPr>
            <a:spLocks noGrp="1"/>
          </p:cNvSpPr>
          <p:nvPr>
            <p:ph type="title"/>
          </p:nvPr>
        </p:nvSpPr>
        <p:spPr/>
        <p:txBody>
          <a:bodyPr/>
          <a:lstStyle/>
          <a:p>
            <a:r>
              <a:rPr lang="en-US" smtClean="0"/>
              <a:t>soal</a:t>
            </a:r>
            <a:endParaRPr lang="en-US"/>
          </a:p>
        </p:txBody>
      </p:sp>
    </p:spTree>
    <p:extLst>
      <p:ext uri="{BB962C8B-B14F-4D97-AF65-F5344CB8AC3E}">
        <p14:creationId xmlns:p14="http://schemas.microsoft.com/office/powerpoint/2010/main" val="1622606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588" indent="0">
              <a:buClr>
                <a:schemeClr val="bg1"/>
              </a:buClr>
              <a:buNone/>
            </a:pPr>
            <a:r>
              <a:rPr lang="en-US">
                <a:solidFill>
                  <a:schemeClr val="tx1"/>
                </a:solidFill>
              </a:rPr>
              <a:t>Standar </a:t>
            </a:r>
            <a:r>
              <a:rPr lang="en-US" smtClean="0">
                <a:solidFill>
                  <a:schemeClr val="tx1"/>
                </a:solidFill>
              </a:rPr>
              <a:t>komunikasi berfungsi </a:t>
            </a:r>
            <a:r>
              <a:rPr lang="en-US">
                <a:solidFill>
                  <a:schemeClr val="tx1"/>
                </a:solidFill>
              </a:rPr>
              <a:t>sebagai acuan bagi siapa saja yang akan merancang perangkat keras, perangkat lunak dan protokol komunikasi data. Jika tidak demikian, setiap </a:t>
            </a:r>
            <a:r>
              <a:rPr lang="en-US" smtClean="0">
                <a:solidFill>
                  <a:schemeClr val="tx1"/>
                </a:solidFill>
              </a:rPr>
              <a:t>pabrik akan </a:t>
            </a:r>
            <a:r>
              <a:rPr lang="en-US">
                <a:solidFill>
                  <a:schemeClr val="tx1"/>
                </a:solidFill>
              </a:rPr>
              <a:t>membuat perangkat sesuai dengan spesifikasi sendiri, akibatnya tidak terjadiinter-operabillitas apabila dihubungkan dengan perangkat komunikasi yang dibuat oleh perusahaan </a:t>
            </a:r>
            <a:r>
              <a:rPr lang="en-US" smtClean="0">
                <a:solidFill>
                  <a:schemeClr val="tx1"/>
                </a:solidFill>
              </a:rPr>
              <a:t>lain.</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Standar komunikasi data</a:t>
            </a:r>
            <a:endParaRPr lang="en-US"/>
          </a:p>
        </p:txBody>
      </p:sp>
    </p:spTree>
    <p:extLst>
      <p:ext uri="{BB962C8B-B14F-4D97-AF65-F5344CB8AC3E}">
        <p14:creationId xmlns:p14="http://schemas.microsoft.com/office/powerpoint/2010/main" val="105286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4474840" cy="4844752"/>
          </a:xfrm>
        </p:spPr>
        <p:txBody>
          <a:bodyPr/>
          <a:lstStyle/>
          <a:p>
            <a:pPr marL="458788" indent="-457200">
              <a:buClr>
                <a:schemeClr val="tx1"/>
              </a:buClr>
              <a:buFont typeface="+mj-lt"/>
              <a:buAutoNum type="arabicPeriod"/>
            </a:pPr>
            <a:r>
              <a:rPr lang="en-US" smtClean="0">
                <a:solidFill>
                  <a:schemeClr val="tx1"/>
                </a:solidFill>
              </a:rPr>
              <a:t>Model Open System Interconnection (OSI)</a:t>
            </a:r>
          </a:p>
          <a:p>
            <a:pPr marL="458788" indent="-457200">
              <a:buClr>
                <a:schemeClr val="tx1"/>
              </a:buClr>
              <a:buFont typeface="+mj-lt"/>
              <a:buAutoNum type="arabicPeriod"/>
            </a:pPr>
            <a:r>
              <a:rPr lang="en-US" smtClean="0">
                <a:solidFill>
                  <a:schemeClr val="tx1"/>
                </a:solidFill>
              </a:rPr>
              <a:t>Model TCP/IP</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Model standar komunikasi data</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845344"/>
            <a:ext cx="3778965"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2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44752"/>
          </a:xfrm>
        </p:spPr>
        <p:txBody>
          <a:bodyPr/>
          <a:lstStyle/>
          <a:p>
            <a:pPr marL="458788" indent="-457200">
              <a:buClr>
                <a:schemeClr val="tx1"/>
              </a:buClr>
              <a:buFont typeface="+mj-lt"/>
              <a:buAutoNum type="arabicPeriod"/>
            </a:pPr>
            <a:r>
              <a:rPr lang="en-US" smtClean="0">
                <a:solidFill>
                  <a:schemeClr val="tx1"/>
                </a:solidFill>
              </a:rPr>
              <a:t>Indonesia : Menkominfo</a:t>
            </a:r>
          </a:p>
          <a:p>
            <a:pPr marL="458788" indent="-457200">
              <a:buClr>
                <a:schemeClr val="tx1"/>
              </a:buClr>
              <a:buFont typeface="+mj-lt"/>
              <a:buAutoNum type="arabicPeriod"/>
            </a:pPr>
            <a:r>
              <a:rPr lang="en-US" smtClean="0">
                <a:solidFill>
                  <a:schemeClr val="tx1"/>
                </a:solidFill>
              </a:rPr>
              <a:t>Inggris : British Standard Institute (BSI)</a:t>
            </a:r>
          </a:p>
          <a:p>
            <a:pPr marL="458788" indent="-457200">
              <a:buClr>
                <a:schemeClr val="tx1"/>
              </a:buClr>
              <a:buFont typeface="+mj-lt"/>
              <a:buAutoNum type="arabicPeriod"/>
            </a:pPr>
            <a:r>
              <a:rPr lang="en-US" smtClean="0">
                <a:solidFill>
                  <a:schemeClr val="tx1"/>
                </a:solidFill>
              </a:rPr>
              <a:t>Jerman : Deutsche Industrie-Normen (DIN)</a:t>
            </a:r>
          </a:p>
          <a:p>
            <a:pPr marL="458788" indent="-457200">
              <a:buClr>
                <a:schemeClr val="tx1"/>
              </a:buClr>
              <a:buFont typeface="+mj-lt"/>
              <a:buAutoNum type="arabicPeriod"/>
            </a:pPr>
            <a:r>
              <a:rPr lang="en-US" smtClean="0">
                <a:solidFill>
                  <a:schemeClr val="tx1"/>
                </a:solidFill>
              </a:rPr>
              <a:t>Amerika : American National Standard Institute (ANSI)</a:t>
            </a:r>
          </a:p>
          <a:p>
            <a:pPr marL="458788" indent="-457200">
              <a:buClr>
                <a:schemeClr val="tx1"/>
              </a:buClr>
              <a:buFont typeface="+mj-lt"/>
              <a:buAutoNum type="arabicPeriod"/>
            </a:pPr>
            <a:r>
              <a:rPr lang="en-US" smtClean="0">
                <a:solidFill>
                  <a:schemeClr val="tx1"/>
                </a:solidFill>
              </a:rPr>
              <a:t>BRT : Badan Regulasi Telekomunikasi &gt;&gt; Badan Standar Indonesia</a:t>
            </a: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smtClean="0"/>
              <a:t>Penentu standar resmi di beberapa negara</a:t>
            </a:r>
            <a:endParaRPr lang="en-US"/>
          </a:p>
        </p:txBody>
      </p:sp>
    </p:spTree>
    <p:extLst>
      <p:ext uri="{BB962C8B-B14F-4D97-AF65-F5344CB8AC3E}">
        <p14:creationId xmlns:p14="http://schemas.microsoft.com/office/powerpoint/2010/main" val="139645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44752"/>
          </a:xfrm>
        </p:spPr>
        <p:txBody>
          <a:bodyPr>
            <a:normAutofit/>
          </a:bodyPr>
          <a:lstStyle/>
          <a:p>
            <a:pPr marL="458788" lvl="0" indent="-457200">
              <a:buClr>
                <a:schemeClr val="tx1"/>
              </a:buClr>
              <a:buFont typeface="+mj-lt"/>
              <a:buAutoNum type="arabicPeriod"/>
            </a:pPr>
            <a:r>
              <a:rPr lang="en-US" smtClean="0">
                <a:solidFill>
                  <a:schemeClr val="tx1"/>
                </a:solidFill>
              </a:rPr>
              <a:t>Standar memastikan bahwa akan ada pasar atau market dalam jumlah besar untuk perangkat atau software. </a:t>
            </a:r>
            <a:r>
              <a:rPr lang="id-ID">
                <a:solidFill>
                  <a:schemeClr val="tx1"/>
                </a:solidFill>
              </a:rPr>
              <a:t>Hal ini akan mendorong dilakukannya produksi secara masal, pada beberapa kasus, penggunaan teknik-teknik LSI (Large-Scale-Integration) atau VSLI (Very Large-Scale-Integration), yang menghasilkan harga murah</a:t>
            </a:r>
            <a:r>
              <a:rPr lang="id-ID" smtClean="0">
                <a:solidFill>
                  <a:schemeClr val="tx1"/>
                </a:solidFill>
              </a:rPr>
              <a:t>.</a:t>
            </a:r>
            <a:endParaRPr lang="en-US" smtClean="0">
              <a:solidFill>
                <a:schemeClr val="tx1"/>
              </a:solidFill>
            </a:endParaRPr>
          </a:p>
          <a:p>
            <a:pPr marL="458788" indent="-457200">
              <a:buClr>
                <a:schemeClr val="tx1"/>
              </a:buClr>
              <a:buFont typeface="+mj-lt"/>
              <a:buAutoNum type="arabicPeriod"/>
            </a:pPr>
            <a:r>
              <a:rPr lang="id-ID">
                <a:solidFill>
                  <a:schemeClr val="tx1"/>
                </a:solidFill>
              </a:rPr>
              <a:t>Sebuah standar memungkinkan produk-produk dari multiple vendor dapat berkomunikasi, membuat pembeli dapat memilih dan menggunakan perangkat secara fleksibel.</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Keuntungan standar komunikasi</a:t>
            </a:r>
            <a:endParaRPr lang="en-US"/>
          </a:p>
        </p:txBody>
      </p:sp>
    </p:spTree>
    <p:extLst>
      <p:ext uri="{BB962C8B-B14F-4D97-AF65-F5344CB8AC3E}">
        <p14:creationId xmlns:p14="http://schemas.microsoft.com/office/powerpoint/2010/main" val="421991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44752"/>
          </a:xfrm>
        </p:spPr>
        <p:txBody>
          <a:bodyPr/>
          <a:lstStyle/>
          <a:p>
            <a:pPr marL="458788" lvl="0" indent="-457200">
              <a:buClr>
                <a:schemeClr val="tx1"/>
              </a:buClr>
              <a:buFont typeface="+mj-lt"/>
              <a:buAutoNum type="arabicPeriod"/>
            </a:pPr>
            <a:r>
              <a:rPr lang="en-US" smtClean="0">
                <a:solidFill>
                  <a:schemeClr val="tx1"/>
                </a:solidFill>
              </a:rPr>
              <a:t>Sebuah standar cenderung membekukan teknologi.</a:t>
            </a:r>
          </a:p>
          <a:p>
            <a:pPr marL="458788" lvl="0" indent="-457200">
              <a:buClr>
                <a:schemeClr val="tx1"/>
              </a:buClr>
              <a:buFont typeface="+mj-lt"/>
              <a:buAutoNum type="arabicPeriod"/>
            </a:pPr>
            <a:r>
              <a:rPr lang="en-US" smtClean="0">
                <a:solidFill>
                  <a:schemeClr val="tx1"/>
                </a:solidFill>
              </a:rPr>
              <a:t>Terdapat banyak meacam standar untuk hal yang sama. Hal ini sebenarnya bukan merupakan kekurangan dari standar-standar itu sendiri, tetapi ini telah terjadi.</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Kerugian standar komunikasi</a:t>
            </a:r>
            <a:endParaRPr lang="en-US"/>
          </a:p>
        </p:txBody>
      </p:sp>
    </p:spTree>
    <p:extLst>
      <p:ext uri="{BB962C8B-B14F-4D97-AF65-F5344CB8AC3E}">
        <p14:creationId xmlns:p14="http://schemas.microsoft.com/office/powerpoint/2010/main" val="59293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44752"/>
          </a:xfrm>
        </p:spPr>
        <p:txBody>
          <a:bodyPr/>
          <a:lstStyle/>
          <a:p>
            <a:pPr marL="114300" indent="0">
              <a:buNone/>
            </a:pPr>
            <a:r>
              <a:rPr lang="id-ID">
                <a:solidFill>
                  <a:schemeClr val="tx1"/>
                </a:solidFill>
              </a:rPr>
              <a:t>Protokol adalah suatu himpunan aturan yang mengatur komunikasi data. Protokol dapat diterapkan pada perangkat keras, perangkat lunak atau kombinasi keduanya. </a:t>
            </a:r>
            <a:r>
              <a:rPr lang="en-US" smtClean="0">
                <a:solidFill>
                  <a:schemeClr val="tx1"/>
                </a:solidFill>
              </a:rPr>
              <a:t>Secara umum protokol mendefinisikan 3 hal, yaitu:</a:t>
            </a:r>
          </a:p>
          <a:p>
            <a:pPr marL="571500" indent="-457200">
              <a:buClr>
                <a:schemeClr val="tx1"/>
              </a:buClr>
              <a:buFont typeface="+mj-lt"/>
              <a:buAutoNum type="arabicPeriod"/>
            </a:pPr>
            <a:r>
              <a:rPr lang="en-US" smtClean="0">
                <a:solidFill>
                  <a:schemeClr val="tx1"/>
                </a:solidFill>
              </a:rPr>
              <a:t>Apa yang dikomunikasikan</a:t>
            </a:r>
          </a:p>
          <a:p>
            <a:pPr marL="571500" indent="-457200">
              <a:buClr>
                <a:schemeClr val="tx1"/>
              </a:buClr>
              <a:buFont typeface="+mj-lt"/>
              <a:buAutoNum type="arabicPeriod"/>
            </a:pPr>
            <a:r>
              <a:rPr lang="en-US" smtClean="0">
                <a:solidFill>
                  <a:schemeClr val="tx1"/>
                </a:solidFill>
              </a:rPr>
              <a:t>Kapan dikomunikasikan</a:t>
            </a:r>
          </a:p>
          <a:p>
            <a:pPr marL="571500" indent="-457200">
              <a:buClr>
                <a:schemeClr val="tx1"/>
              </a:buClr>
              <a:buFont typeface="+mj-lt"/>
              <a:buAutoNum type="arabicPeriod"/>
            </a:pPr>
            <a:r>
              <a:rPr lang="en-US" smtClean="0">
                <a:solidFill>
                  <a:schemeClr val="tx1"/>
                </a:solidFill>
              </a:rPr>
              <a:t>Bagaimana dikomunikasikan</a:t>
            </a:r>
            <a:endParaRPr lang="en-US">
              <a:solidFill>
                <a:schemeClr val="tx1"/>
              </a:solidFill>
            </a:endParaRPr>
          </a:p>
        </p:txBody>
      </p:sp>
      <p:sp>
        <p:nvSpPr>
          <p:cNvPr id="2" name="Title 1"/>
          <p:cNvSpPr>
            <a:spLocks noGrp="1"/>
          </p:cNvSpPr>
          <p:nvPr>
            <p:ph type="title"/>
          </p:nvPr>
        </p:nvSpPr>
        <p:spPr/>
        <p:txBody>
          <a:bodyPr>
            <a:normAutofit/>
          </a:bodyPr>
          <a:lstStyle/>
          <a:p>
            <a:r>
              <a:rPr lang="en-US" smtClean="0"/>
              <a:t>protokol</a:t>
            </a:r>
            <a:endParaRPr lang="en-US"/>
          </a:p>
        </p:txBody>
      </p:sp>
    </p:spTree>
    <p:extLst>
      <p:ext uri="{BB962C8B-B14F-4D97-AF65-F5344CB8AC3E}">
        <p14:creationId xmlns:p14="http://schemas.microsoft.com/office/powerpoint/2010/main" val="296803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C0C0C0"/>
      </a:dk1>
      <a:lt1>
        <a:sysClr val="window" lastClr="171613"/>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C0C0C0"/>
      </a:dk1>
      <a:lt1>
        <a:sysClr val="window" lastClr="171613"/>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351</TotalTime>
  <Words>1757</Words>
  <Application>Microsoft Office PowerPoint</Application>
  <PresentationFormat>On-screen Show (4:3)</PresentationFormat>
  <Paragraphs>181</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Grid</vt:lpstr>
      <vt:lpstr>Standar Komunikasi Data</vt:lpstr>
      <vt:lpstr>Kd dan ki</vt:lpstr>
      <vt:lpstr>Standar komunikasi data</vt:lpstr>
      <vt:lpstr>Standar komunikasi data</vt:lpstr>
      <vt:lpstr>Model standar komunikasi data</vt:lpstr>
      <vt:lpstr>Penentu standar resmi di beberapa negara</vt:lpstr>
      <vt:lpstr>Keuntungan standar komunikasi</vt:lpstr>
      <vt:lpstr>Kerugian standar komunikasi</vt:lpstr>
      <vt:lpstr>protokol</vt:lpstr>
      <vt:lpstr>Elemen protokol</vt:lpstr>
      <vt:lpstr>karakteristik protokol</vt:lpstr>
      <vt:lpstr>Standar organisasi</vt:lpstr>
      <vt:lpstr>Standar organisasi</vt:lpstr>
      <vt:lpstr>Standar organisasi</vt:lpstr>
      <vt:lpstr>Standar organisasi</vt:lpstr>
      <vt:lpstr>Standar organisasi</vt:lpstr>
      <vt:lpstr>osi</vt:lpstr>
      <vt:lpstr>osi</vt:lpstr>
      <vt:lpstr>Layer osi</vt:lpstr>
      <vt:lpstr>Layer osi</vt:lpstr>
      <vt:lpstr>Layer osi</vt:lpstr>
      <vt:lpstr>Layer osi</vt:lpstr>
      <vt:lpstr>Layer osi</vt:lpstr>
      <vt:lpstr>Layer osi</vt:lpstr>
      <vt:lpstr>Layer osi</vt:lpstr>
      <vt:lpstr>Cara kerja osi</vt:lpstr>
      <vt:lpstr>Cara kerja osi</vt:lpstr>
      <vt:lpstr>Cara kerja osi</vt:lpstr>
      <vt:lpstr>keuntungan osi</vt:lpstr>
      <vt:lpstr>kerugian osi</vt:lpstr>
      <vt:lpstr>soal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Asnah</dc:creator>
  <cp:lastModifiedBy>Asnah</cp:lastModifiedBy>
  <cp:revision>25</cp:revision>
  <dcterms:created xsi:type="dcterms:W3CDTF">2019-07-25T02:51:05Z</dcterms:created>
  <dcterms:modified xsi:type="dcterms:W3CDTF">2019-07-30T07:13:02Z</dcterms:modified>
</cp:coreProperties>
</file>