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96" y="-3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A4D15695-7142-477A-8D33-F9045075F27F}" type="datetimeFigureOut">
              <a:rPr lang="en-US" smtClean="0"/>
              <a:t>8/20/2019</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5AAE3B9E-C8AB-418F-9385-1AF0A45139AC}"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D15695-7142-477A-8D33-F9045075F27F}" type="datetimeFigureOut">
              <a:rPr lang="en-US" smtClean="0"/>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AE3B9E-C8AB-418F-9385-1AF0A45139A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D15695-7142-477A-8D33-F9045075F27F}" type="datetimeFigureOut">
              <a:rPr lang="en-US" smtClean="0"/>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5AAE3B9E-C8AB-418F-9385-1AF0A45139A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D15695-7142-477A-8D33-F9045075F27F}" type="datetimeFigureOut">
              <a:rPr lang="en-US" smtClean="0"/>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AE3B9E-C8AB-418F-9385-1AF0A45139AC}"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A4D15695-7142-477A-8D33-F9045075F27F}" type="datetimeFigureOut">
              <a:rPr lang="en-US" smtClean="0"/>
              <a:t>8/20/2019</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5AAE3B9E-C8AB-418F-9385-1AF0A45139AC}" type="slidenum">
              <a:rPr lang="en-US" smtClean="0"/>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4D15695-7142-477A-8D33-F9045075F27F}" type="datetimeFigureOut">
              <a:rPr lang="en-US" smtClean="0"/>
              <a:t>8/20/2019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AE3B9E-C8AB-418F-9385-1AF0A45139A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4D15695-7142-477A-8D33-F9045075F27F}" type="datetimeFigureOut">
              <a:rPr lang="en-US" smtClean="0"/>
              <a:t>8/20/2019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AE3B9E-C8AB-418F-9385-1AF0A45139AC}"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4D15695-7142-477A-8D33-F9045075F27F}" type="datetimeFigureOut">
              <a:rPr lang="en-US" smtClean="0"/>
              <a:t>8/20/2019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AE3B9E-C8AB-418F-9385-1AF0A45139AC}"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A4D15695-7142-477A-8D33-F9045075F27F}" type="datetimeFigureOut">
              <a:rPr lang="en-US" smtClean="0"/>
              <a:t>8/20/2019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AE3B9E-C8AB-418F-9385-1AF0A45139A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D15695-7142-477A-8D33-F9045075F27F}" type="datetimeFigureOut">
              <a:rPr lang="en-US" smtClean="0"/>
              <a:t>8/20/2019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5AAE3B9E-C8AB-418F-9385-1AF0A45139AC}" type="slidenum">
              <a:rPr lang="en-US" smtClean="0"/>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D15695-7142-477A-8D33-F9045075F27F}" type="datetimeFigureOut">
              <a:rPr lang="en-US" smtClean="0"/>
              <a:t>8/20/2019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AE3B9E-C8AB-418F-9385-1AF0A45139AC}" type="slidenum">
              <a:rPr lang="en-US" smtClean="0"/>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A4D15695-7142-477A-8D33-F9045075F27F}" type="datetimeFigureOut">
              <a:rPr lang="en-US" smtClean="0"/>
              <a:t>8/20/2019</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5AAE3B9E-C8AB-418F-9385-1AF0A45139A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20272" y="116632"/>
            <a:ext cx="1981200" cy="6624736"/>
          </a:xfrm>
        </p:spPr>
        <p:txBody>
          <a:bodyPr vert="wordArtVert">
            <a:noAutofit/>
          </a:bodyPr>
          <a:lstStyle/>
          <a:p>
            <a:pPr algn="ctr"/>
            <a:r>
              <a:rPr lang="en-US" sz="3600" b="1" smtClean="0">
                <a:effectLst/>
                <a:latin typeface="SF Proverbial Gothic" pitchFamily="2" charset="0"/>
              </a:rPr>
              <a:t>TEKNOLOGI LAYANAN JARINGAN</a:t>
            </a:r>
            <a:endParaRPr lang="en-US" sz="3600" b="1">
              <a:effectLst/>
              <a:latin typeface="SF Proverbial Gothic" pitchFamily="2" charset="0"/>
            </a:endParaRPr>
          </a:p>
        </p:txBody>
      </p:sp>
      <p:sp>
        <p:nvSpPr>
          <p:cNvPr id="2" name="Title 1"/>
          <p:cNvSpPr>
            <a:spLocks noGrp="1"/>
          </p:cNvSpPr>
          <p:nvPr>
            <p:ph type="title"/>
          </p:nvPr>
        </p:nvSpPr>
        <p:spPr/>
        <p:txBody>
          <a:bodyPr/>
          <a:lstStyle/>
          <a:p>
            <a:r>
              <a:rPr lang="en-US" sz="4400" smtClean="0">
                <a:latin typeface="Britannic Bold" pitchFamily="34" charset="0"/>
              </a:rPr>
              <a:t>PROSES </a:t>
            </a:r>
            <a:r>
              <a:rPr lang="en-US" sz="4400">
                <a:latin typeface="Britannic Bold" pitchFamily="34" charset="0"/>
              </a:rPr>
              <a:t>KOMUNIKASI DATA DALAM </a:t>
            </a:r>
            <a:r>
              <a:rPr lang="en-US" sz="4400" smtClean="0">
                <a:latin typeface="Britannic Bold" pitchFamily="34" charset="0"/>
              </a:rPr>
              <a:t>JARINGAN</a:t>
            </a:r>
            <a:endParaRPr lang="en-US" sz="4400">
              <a:effectLst>
                <a:glow rad="228600">
                  <a:schemeClr val="accent1">
                    <a:satMod val="175000"/>
                    <a:alpha val="40000"/>
                  </a:schemeClr>
                </a:glow>
                <a:reflection blurRad="6350" stA="55000" endA="300" endPos="45500" dir="5400000" sy="-100000" algn="bl" rotWithShape="0"/>
              </a:effectLst>
            </a:endParaRPr>
          </a:p>
        </p:txBody>
      </p:sp>
    </p:spTree>
    <p:extLst>
      <p:ext uri="{BB962C8B-B14F-4D97-AF65-F5344CB8AC3E}">
        <p14:creationId xmlns:p14="http://schemas.microsoft.com/office/powerpoint/2010/main" val="1410996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smtClean="0">
                <a:latin typeface="Times New Roman" pitchFamily="18" charset="0"/>
                <a:cs typeface="Times New Roman" pitchFamily="18" charset="0"/>
              </a:rPr>
              <a:t>Client server</a:t>
            </a:r>
            <a:endParaRPr lang="en-US" b="1" i="1">
              <a:latin typeface="Times New Roman" pitchFamily="18" charset="0"/>
              <a:cs typeface="Times New Roman" pitchFamily="18" charset="0"/>
            </a:endParaRPr>
          </a:p>
        </p:txBody>
      </p:sp>
      <p:sp>
        <p:nvSpPr>
          <p:cNvPr id="3" name="Content Placeholder 2"/>
          <p:cNvSpPr>
            <a:spLocks noGrp="1"/>
          </p:cNvSpPr>
          <p:nvPr>
            <p:ph idx="1"/>
          </p:nvPr>
        </p:nvSpPr>
        <p:spPr>
          <a:xfrm>
            <a:off x="380999" y="1719070"/>
            <a:ext cx="8407893" cy="4806273"/>
          </a:xfrm>
        </p:spPr>
        <p:txBody>
          <a:bodyPr>
            <a:normAutofit fontScale="92500" lnSpcReduction="20000"/>
          </a:bodyPr>
          <a:lstStyle/>
          <a:p>
            <a:pPr marL="45720" lvl="0" indent="0">
              <a:buNone/>
            </a:pPr>
            <a:r>
              <a:rPr lang="id-ID" sz="2800">
                <a:solidFill>
                  <a:schemeClr val="tx1"/>
                </a:solidFill>
                <a:latin typeface="Times New Roman" pitchFamily="18" charset="0"/>
                <a:cs typeface="Times New Roman" pitchFamily="18" charset="0"/>
              </a:rPr>
              <a:t>Jaringan Client-Server, jaringan komputer yang didalamnya terdapat satu atau lebih komputer yang bertindak sebagai server dan menyediakan layanan ke setiap komputer client yang terhubung ke dalam jaringan tersebut. Komputer </a:t>
            </a:r>
            <a:r>
              <a:rPr lang="id-ID" sz="2800" smtClean="0">
                <a:solidFill>
                  <a:schemeClr val="tx1"/>
                </a:solidFill>
                <a:latin typeface="Times New Roman" pitchFamily="18" charset="0"/>
                <a:cs typeface="Times New Roman" pitchFamily="18" charset="0"/>
              </a:rPr>
              <a:t>Client </a:t>
            </a:r>
            <a:r>
              <a:rPr lang="id-ID" sz="2800">
                <a:solidFill>
                  <a:schemeClr val="tx1"/>
                </a:solidFill>
                <a:latin typeface="Times New Roman" pitchFamily="18" charset="0"/>
                <a:cs typeface="Times New Roman" pitchFamily="18" charset="0"/>
              </a:rPr>
              <a:t>cukup mengakses komputer server untuk mendapatkan layanan melalu jaringan. Layanan yang disediakan oleh komputer server bisa berupa web dan database server, file server baik menggunakan FTP atau Samba dan layanan-layanan lain yang bisa diakses melalui jaringan. Oleh karena itu komputer server harus memiliki spesifikasi yang lebih tinggi dibanding dengan komputer client seperti kapasitas Prosessor, Harddisk, memori dan sebagainya.</a:t>
            </a:r>
            <a:endParaRPr lang="en-US" sz="28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669805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smtClean="0">
                <a:latin typeface="Times New Roman" pitchFamily="18" charset="0"/>
                <a:cs typeface="Times New Roman" pitchFamily="18" charset="0"/>
              </a:rPr>
              <a:t>Peer to peer</a:t>
            </a:r>
            <a:endParaRPr lang="en-US" b="1" i="1">
              <a:latin typeface="Times New Roman" pitchFamily="18" charset="0"/>
              <a:cs typeface="Times New Roman" pitchFamily="18" charset="0"/>
            </a:endParaRPr>
          </a:p>
        </p:txBody>
      </p:sp>
      <p:sp>
        <p:nvSpPr>
          <p:cNvPr id="3" name="Content Placeholder 2"/>
          <p:cNvSpPr>
            <a:spLocks noGrp="1"/>
          </p:cNvSpPr>
          <p:nvPr>
            <p:ph idx="1"/>
          </p:nvPr>
        </p:nvSpPr>
        <p:spPr>
          <a:xfrm>
            <a:off x="380999" y="1719070"/>
            <a:ext cx="8407893" cy="4806273"/>
          </a:xfrm>
        </p:spPr>
        <p:txBody>
          <a:bodyPr>
            <a:normAutofit/>
          </a:bodyPr>
          <a:lstStyle/>
          <a:p>
            <a:pPr marL="45720" lvl="0" indent="0">
              <a:buNone/>
            </a:pPr>
            <a:r>
              <a:rPr lang="id-ID" sz="2800">
                <a:solidFill>
                  <a:schemeClr val="tx1"/>
                </a:solidFill>
                <a:latin typeface="Times New Roman" pitchFamily="18" charset="0"/>
                <a:cs typeface="Times New Roman" pitchFamily="18" charset="0"/>
              </a:rPr>
              <a:t>Jaringan Peer to peer, jaringan Peer to peer memungkinkan kita menghubungkan satu komputer dengan komputer yang lain tanpa perantara seperti switch. Dengan menggunakan media seperti kabel dan wireless, komputer yang satu dengan komputer yang lain bisa saling berkomunikasi dan berbagi sumber daya.</a:t>
            </a:r>
            <a:endParaRPr lang="en-US" sz="28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275091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68300" y="332656"/>
            <a:ext cx="8407400" cy="6120680"/>
          </a:xfrm>
        </p:spPr>
        <p:txBody>
          <a:bodyPr>
            <a:normAutofit/>
          </a:bodyPr>
          <a:lstStyle/>
          <a:p>
            <a:pPr marL="45720" lvl="0" indent="0">
              <a:buNone/>
            </a:pPr>
            <a:r>
              <a:rPr lang="en-US" sz="2800" smtClean="0">
                <a:solidFill>
                  <a:schemeClr val="tx1"/>
                </a:solidFill>
                <a:latin typeface="Times New Roman" pitchFamily="18" charset="0"/>
                <a:cs typeface="Times New Roman" pitchFamily="18" charset="0"/>
              </a:rPr>
              <a:t>Berdasarkan distribusi sumber informasi, jaringan komputer terbagi menjadi 2, yaitu:</a:t>
            </a:r>
          </a:p>
          <a:p>
            <a:pPr marL="560070" lvl="0" indent="-514350">
              <a:buAutoNum type="arabicPeriod"/>
            </a:pPr>
            <a:r>
              <a:rPr lang="en-US" sz="2800" smtClean="0">
                <a:solidFill>
                  <a:schemeClr val="tx1"/>
                </a:solidFill>
                <a:latin typeface="Times New Roman" pitchFamily="18" charset="0"/>
                <a:cs typeface="Times New Roman" pitchFamily="18" charset="0"/>
              </a:rPr>
              <a:t>Jaringan terpusat, </a:t>
            </a:r>
            <a:r>
              <a:rPr lang="id-ID" sz="2800">
                <a:solidFill>
                  <a:schemeClr val="tx1"/>
                </a:solidFill>
                <a:latin typeface="Times New Roman" pitchFamily="18" charset="0"/>
                <a:cs typeface="Times New Roman" pitchFamily="18" charset="0"/>
              </a:rPr>
              <a:t>jaringan yang terdiri dari komputer client dan komputer </a:t>
            </a:r>
            <a:r>
              <a:rPr lang="id-ID" sz="2800" smtClean="0">
                <a:solidFill>
                  <a:schemeClr val="tx1"/>
                </a:solidFill>
                <a:latin typeface="Times New Roman" pitchFamily="18" charset="0"/>
                <a:cs typeface="Times New Roman" pitchFamily="18" charset="0"/>
              </a:rPr>
              <a:t>server dimana </a:t>
            </a:r>
            <a:r>
              <a:rPr lang="id-ID" sz="2800">
                <a:solidFill>
                  <a:schemeClr val="tx1"/>
                </a:solidFill>
                <a:latin typeface="Times New Roman" pitchFamily="18" charset="0"/>
                <a:cs typeface="Times New Roman" pitchFamily="18" charset="0"/>
              </a:rPr>
              <a:t>client mengakses sumber informasi/data berupa file atau database yang berasal dari satu komputer server</a:t>
            </a:r>
            <a:endParaRPr lang="en-US" sz="2800" smtClean="0">
              <a:solidFill>
                <a:schemeClr val="tx1"/>
              </a:solidFill>
              <a:latin typeface="Times New Roman" pitchFamily="18" charset="0"/>
              <a:cs typeface="Times New Roman" pitchFamily="18" charset="0"/>
            </a:endParaRPr>
          </a:p>
          <a:p>
            <a:pPr marL="560070" lvl="0" indent="-514350">
              <a:buAutoNum type="arabicPeriod"/>
            </a:pPr>
            <a:r>
              <a:rPr lang="en-US" sz="2800" smtClean="0">
                <a:solidFill>
                  <a:schemeClr val="tx1"/>
                </a:solidFill>
                <a:latin typeface="Times New Roman" pitchFamily="18" charset="0"/>
                <a:cs typeface="Times New Roman" pitchFamily="18" charset="0"/>
              </a:rPr>
              <a:t>Jaringan terdistribusi, </a:t>
            </a:r>
            <a:r>
              <a:rPr lang="id-ID" sz="2800">
                <a:solidFill>
                  <a:schemeClr val="tx1"/>
                </a:solidFill>
                <a:latin typeface="Times New Roman" pitchFamily="18" charset="0"/>
                <a:cs typeface="Times New Roman" pitchFamily="18" charset="0"/>
              </a:rPr>
              <a:t>penggabungan dari beberapa jaringan terpusat sehingga terdapat beberapa komputer </a:t>
            </a:r>
            <a:r>
              <a:rPr lang="id-ID" sz="2800" smtClean="0">
                <a:solidFill>
                  <a:schemeClr val="tx1"/>
                </a:solidFill>
                <a:latin typeface="Times New Roman" pitchFamily="18" charset="0"/>
                <a:cs typeface="Times New Roman" pitchFamily="18" charset="0"/>
              </a:rPr>
              <a:t>server yang </a:t>
            </a:r>
            <a:r>
              <a:rPr lang="id-ID" sz="2800">
                <a:solidFill>
                  <a:schemeClr val="tx1"/>
                </a:solidFill>
                <a:latin typeface="Times New Roman" pitchFamily="18" charset="0"/>
                <a:cs typeface="Times New Roman" pitchFamily="18" charset="0"/>
              </a:rPr>
              <a:t>saling berhubungan dengan client membentuk sebuah sistem di dalam jaringan tersebut.</a:t>
            </a:r>
            <a:endParaRPr lang="en-US" sz="28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641633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68300" y="332656"/>
            <a:ext cx="8407400" cy="6120680"/>
          </a:xfrm>
        </p:spPr>
        <p:txBody>
          <a:bodyPr>
            <a:normAutofit/>
          </a:bodyPr>
          <a:lstStyle/>
          <a:p>
            <a:pPr marL="45720" lvl="0" indent="0">
              <a:buNone/>
            </a:pPr>
            <a:r>
              <a:rPr lang="en-US" sz="2800" smtClean="0">
                <a:solidFill>
                  <a:schemeClr val="tx1"/>
                </a:solidFill>
                <a:latin typeface="Times New Roman" pitchFamily="18" charset="0"/>
                <a:cs typeface="Times New Roman" pitchFamily="18" charset="0"/>
              </a:rPr>
              <a:t>Berdasarkan media transmisi data, jaringan komputer terbagi menjadi 2, yaitu:</a:t>
            </a:r>
          </a:p>
          <a:p>
            <a:pPr marL="560070" lvl="0" indent="-514350">
              <a:buAutoNum type="arabicPeriod"/>
            </a:pPr>
            <a:r>
              <a:rPr lang="en-US" sz="2800" smtClean="0">
                <a:solidFill>
                  <a:schemeClr val="tx1"/>
                </a:solidFill>
                <a:latin typeface="Times New Roman" pitchFamily="18" charset="0"/>
                <a:cs typeface="Times New Roman" pitchFamily="18" charset="0"/>
              </a:rPr>
              <a:t>Jaringan kabel </a:t>
            </a:r>
            <a:r>
              <a:rPr lang="en-US" sz="2800" i="1">
                <a:solidFill>
                  <a:schemeClr val="tx1"/>
                </a:solidFill>
                <a:latin typeface="Times New Roman" pitchFamily="18" charset="0"/>
                <a:cs typeface="Times New Roman" pitchFamily="18" charset="0"/>
              </a:rPr>
              <a:t>(wired network), </a:t>
            </a:r>
            <a:r>
              <a:rPr lang="en-US" sz="2800" smtClean="0">
                <a:solidFill>
                  <a:schemeClr val="tx1"/>
                </a:solidFill>
                <a:latin typeface="Times New Roman" pitchFamily="18" charset="0"/>
                <a:cs typeface="Times New Roman" pitchFamily="18" charset="0"/>
              </a:rPr>
              <a:t>merupakan jaringan komputer yang media transmisinya berupa kabel yang menghubungkan semua komputer </a:t>
            </a:r>
            <a:r>
              <a:rPr lang="en-US" sz="2800">
                <a:solidFill>
                  <a:schemeClr val="tx1"/>
                </a:solidFill>
                <a:latin typeface="Times New Roman" pitchFamily="18" charset="0"/>
                <a:cs typeface="Times New Roman" pitchFamily="18" charset="0"/>
              </a:rPr>
              <a:t>atau device kedalam jaringan.</a:t>
            </a:r>
          </a:p>
          <a:p>
            <a:pPr marL="560070" lvl="0" indent="-514350">
              <a:buAutoNum type="arabicPeriod"/>
            </a:pPr>
            <a:r>
              <a:rPr lang="en-US" sz="2800" smtClean="0">
                <a:solidFill>
                  <a:schemeClr val="tx1"/>
                </a:solidFill>
                <a:latin typeface="Times New Roman" pitchFamily="18" charset="0"/>
                <a:cs typeface="Times New Roman" pitchFamily="18" charset="0"/>
              </a:rPr>
              <a:t>Jaringan Nirkabel </a:t>
            </a:r>
            <a:r>
              <a:rPr lang="en-US" sz="2800">
                <a:solidFill>
                  <a:schemeClr val="tx1"/>
                </a:solidFill>
                <a:latin typeface="Times New Roman" pitchFamily="18" charset="0"/>
                <a:cs typeface="Times New Roman" pitchFamily="18" charset="0"/>
              </a:rPr>
              <a:t>(</a:t>
            </a:r>
            <a:r>
              <a:rPr lang="en-US" sz="2800" i="1" smtClean="0">
                <a:solidFill>
                  <a:schemeClr val="tx1"/>
                </a:solidFill>
                <a:latin typeface="Times New Roman" pitchFamily="18" charset="0"/>
                <a:cs typeface="Times New Roman" pitchFamily="18" charset="0"/>
              </a:rPr>
              <a:t>Wireless </a:t>
            </a:r>
            <a:r>
              <a:rPr lang="en-US" sz="2800" i="1">
                <a:solidFill>
                  <a:schemeClr val="tx1"/>
                </a:solidFill>
                <a:latin typeface="Times New Roman" pitchFamily="18" charset="0"/>
                <a:cs typeface="Times New Roman" pitchFamily="18" charset="0"/>
              </a:rPr>
              <a:t>network</a:t>
            </a:r>
            <a:r>
              <a:rPr lang="en-US" sz="2800" smtClean="0">
                <a:solidFill>
                  <a:schemeClr val="tx1"/>
                </a:solidFill>
                <a:latin typeface="Times New Roman" pitchFamily="18" charset="0"/>
                <a:cs typeface="Times New Roman" pitchFamily="18" charset="0"/>
              </a:rPr>
              <a:t>), merupakan jaringan komputer yang media transmisinya berupa gelombang </a:t>
            </a:r>
            <a:r>
              <a:rPr lang="en-US" sz="2800">
                <a:solidFill>
                  <a:schemeClr val="tx1"/>
                </a:solidFill>
                <a:latin typeface="Times New Roman" pitchFamily="18" charset="0"/>
                <a:cs typeface="Times New Roman" pitchFamily="18" charset="0"/>
              </a:rPr>
              <a:t>sebagai </a:t>
            </a:r>
            <a:r>
              <a:rPr lang="en-US" sz="2800" smtClean="0">
                <a:solidFill>
                  <a:schemeClr val="tx1"/>
                </a:solidFill>
                <a:latin typeface="Times New Roman" pitchFamily="18" charset="0"/>
                <a:cs typeface="Times New Roman" pitchFamily="18" charset="0"/>
              </a:rPr>
              <a:t>pengganti media transmisi kabel untuk menghubungkan komputer/device ke dalam jaringan</a:t>
            </a:r>
            <a:endParaRPr lang="en-US" sz="28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192722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722438"/>
            <a:ext cx="8291264" cy="986482"/>
          </a:xfrm>
        </p:spPr>
        <p:txBody>
          <a:bodyPr>
            <a:normAutofit/>
          </a:bodyPr>
          <a:lstStyle/>
          <a:p>
            <a:pPr algn="l"/>
            <a:r>
              <a:rPr lang="en-US" sz="2800">
                <a:solidFill>
                  <a:schemeClr val="tx1"/>
                </a:solidFill>
                <a:latin typeface="Times New Roman" pitchFamily="18" charset="0"/>
                <a:cs typeface="Times New Roman" pitchFamily="18" charset="0"/>
              </a:rPr>
              <a:t>Untuk membangun sebuah jaringan komputer, </a:t>
            </a:r>
            <a:r>
              <a:rPr lang="en-US" sz="2800" smtClean="0">
                <a:solidFill>
                  <a:schemeClr val="tx1"/>
                </a:solidFill>
                <a:latin typeface="Times New Roman" pitchFamily="18" charset="0"/>
                <a:cs typeface="Times New Roman" pitchFamily="18" charset="0"/>
              </a:rPr>
              <a:t>dibutuhkan </a:t>
            </a:r>
            <a:r>
              <a:rPr lang="en-US" sz="2800">
                <a:solidFill>
                  <a:schemeClr val="tx1"/>
                </a:solidFill>
                <a:latin typeface="Times New Roman" pitchFamily="18" charset="0"/>
                <a:cs typeface="Times New Roman" pitchFamily="18" charset="0"/>
              </a:rPr>
              <a:t>perangkat keras sebagai berikut.</a:t>
            </a:r>
            <a:endParaRPr lang="en-US" sz="2800">
              <a:latin typeface="Times New Roman" pitchFamily="18" charset="0"/>
              <a:cs typeface="Times New Roman" pitchFamily="18" charset="0"/>
            </a:endParaRPr>
          </a:p>
        </p:txBody>
      </p:sp>
      <p:sp>
        <p:nvSpPr>
          <p:cNvPr id="3" name="Content Placeholder 2"/>
          <p:cNvSpPr>
            <a:spLocks noGrp="1"/>
          </p:cNvSpPr>
          <p:nvPr>
            <p:ph sz="half" idx="2"/>
          </p:nvPr>
        </p:nvSpPr>
        <p:spPr>
          <a:xfrm>
            <a:off x="457200" y="2837581"/>
            <a:ext cx="4040188" cy="3687763"/>
          </a:xfrm>
        </p:spPr>
        <p:txBody>
          <a:bodyPr>
            <a:normAutofit lnSpcReduction="10000"/>
          </a:bodyPr>
          <a:lstStyle/>
          <a:p>
            <a:pPr marL="560070" lvl="0" indent="-514350">
              <a:buAutoNum type="arabicPeriod"/>
            </a:pPr>
            <a:r>
              <a:rPr lang="en-US" sz="2800" i="1" smtClean="0">
                <a:solidFill>
                  <a:schemeClr val="tx1"/>
                </a:solidFill>
                <a:latin typeface="Times New Roman" pitchFamily="18" charset="0"/>
                <a:cs typeface="Times New Roman" pitchFamily="18" charset="0"/>
              </a:rPr>
              <a:t>File servers</a:t>
            </a:r>
          </a:p>
          <a:p>
            <a:pPr marL="560070" lvl="0" indent="-514350">
              <a:buAutoNum type="arabicPeriod"/>
            </a:pPr>
            <a:r>
              <a:rPr lang="en-US" sz="2800" i="1" smtClean="0">
                <a:solidFill>
                  <a:schemeClr val="tx1"/>
                </a:solidFill>
                <a:latin typeface="Times New Roman" pitchFamily="18" charset="0"/>
                <a:cs typeface="Times New Roman" pitchFamily="18" charset="0"/>
              </a:rPr>
              <a:t>Workstations</a:t>
            </a:r>
          </a:p>
          <a:p>
            <a:pPr marL="560070" lvl="0" indent="-514350">
              <a:buAutoNum type="arabicPeriod"/>
            </a:pPr>
            <a:r>
              <a:rPr lang="en-US" sz="2800" i="1" smtClean="0">
                <a:solidFill>
                  <a:schemeClr val="tx1"/>
                </a:solidFill>
                <a:latin typeface="Times New Roman" pitchFamily="18" charset="0"/>
                <a:cs typeface="Times New Roman" pitchFamily="18" charset="0"/>
              </a:rPr>
              <a:t>Network Interface Cards</a:t>
            </a:r>
          </a:p>
          <a:p>
            <a:pPr marL="560070" lvl="0" indent="-514350">
              <a:buAutoNum type="arabicPeriod"/>
            </a:pPr>
            <a:r>
              <a:rPr lang="en-US" sz="2800" i="1" smtClean="0">
                <a:solidFill>
                  <a:schemeClr val="tx1"/>
                </a:solidFill>
                <a:latin typeface="Times New Roman" pitchFamily="18" charset="0"/>
                <a:cs typeface="Times New Roman" pitchFamily="18" charset="0"/>
              </a:rPr>
              <a:t>Concentrators/Hubs</a:t>
            </a:r>
          </a:p>
          <a:p>
            <a:pPr marL="560070" lvl="0" indent="-514350">
              <a:buAutoNum type="arabicPeriod"/>
            </a:pPr>
            <a:r>
              <a:rPr lang="en-US" sz="2800" i="1" smtClean="0">
                <a:solidFill>
                  <a:schemeClr val="tx1"/>
                </a:solidFill>
                <a:latin typeface="Times New Roman" pitchFamily="18" charset="0"/>
                <a:cs typeface="Times New Roman" pitchFamily="18" charset="0"/>
              </a:rPr>
              <a:t>Repeaters</a:t>
            </a:r>
          </a:p>
          <a:p>
            <a:pPr marL="560070" lvl="0" indent="-514350">
              <a:buFont typeface="+mj-lt"/>
              <a:buAutoNum type="arabicPeriod" startAt="6"/>
            </a:pPr>
            <a:r>
              <a:rPr lang="en-US" sz="2800" i="1">
                <a:solidFill>
                  <a:schemeClr val="tx1"/>
                </a:solidFill>
                <a:latin typeface="Times New Roman" pitchFamily="18" charset="0"/>
                <a:cs typeface="Times New Roman" pitchFamily="18" charset="0"/>
              </a:rPr>
              <a:t>Bridges</a:t>
            </a:r>
          </a:p>
          <a:p>
            <a:pPr marL="560070" lvl="0" indent="-514350">
              <a:buAutoNum type="arabicPeriod" startAt="6"/>
            </a:pPr>
            <a:r>
              <a:rPr lang="en-US" sz="2800" i="1" smtClean="0">
                <a:solidFill>
                  <a:schemeClr val="tx1"/>
                </a:solidFill>
                <a:latin typeface="Times New Roman" pitchFamily="18" charset="0"/>
                <a:cs typeface="Times New Roman" pitchFamily="18" charset="0"/>
              </a:rPr>
              <a:t>Routers</a:t>
            </a:r>
            <a:endParaRPr lang="en-US" sz="2800" i="1">
              <a:solidFill>
                <a:schemeClr val="tx1"/>
              </a:solidFill>
              <a:latin typeface="Times New Roman" pitchFamily="18" charset="0"/>
              <a:cs typeface="Times New Roman" pitchFamily="18" charset="0"/>
            </a:endParaRPr>
          </a:p>
        </p:txBody>
      </p:sp>
      <p:sp>
        <p:nvSpPr>
          <p:cNvPr id="4" name="Title 3"/>
          <p:cNvSpPr>
            <a:spLocks noGrp="1"/>
          </p:cNvSpPr>
          <p:nvPr>
            <p:ph type="title"/>
          </p:nvPr>
        </p:nvSpPr>
        <p:spPr/>
        <p:txBody>
          <a:bodyPr/>
          <a:lstStyle/>
          <a:p>
            <a:r>
              <a:rPr lang="en-US" b="1" smtClean="0">
                <a:latin typeface="Times New Roman" pitchFamily="18" charset="0"/>
                <a:cs typeface="Times New Roman" pitchFamily="18" charset="0"/>
              </a:rPr>
              <a:t>Komunikasi pada jaringan komputer</a:t>
            </a:r>
            <a:endParaRPr lang="en-US" b="1">
              <a:latin typeface="Times New Roman" pitchFamily="18" charset="0"/>
              <a:cs typeface="Times New Roman" pitchFamily="18" charset="0"/>
            </a:endParaRPr>
          </a:p>
        </p:txBody>
      </p:sp>
    </p:spTree>
    <p:extLst>
      <p:ext uri="{BB962C8B-B14F-4D97-AF65-F5344CB8AC3E}">
        <p14:creationId xmlns:p14="http://schemas.microsoft.com/office/powerpoint/2010/main" val="3493204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1719070"/>
            <a:ext cx="8407893" cy="4734265"/>
          </a:xfrm>
        </p:spPr>
        <p:txBody>
          <a:bodyPr>
            <a:normAutofit/>
          </a:bodyPr>
          <a:lstStyle/>
          <a:p>
            <a:pPr marL="45720" lvl="0" indent="0">
              <a:buNone/>
            </a:pPr>
            <a:r>
              <a:rPr lang="en-US" sz="2800">
                <a:solidFill>
                  <a:schemeClr val="tx1"/>
                </a:solidFill>
                <a:latin typeface="Times New Roman" pitchFamily="18" charset="0"/>
                <a:cs typeface="Times New Roman" pitchFamily="18" charset="0"/>
              </a:rPr>
              <a:t>Sebuah </a:t>
            </a:r>
            <a:r>
              <a:rPr lang="en-US" sz="2800" smtClean="0">
                <a:solidFill>
                  <a:schemeClr val="tx1"/>
                </a:solidFill>
                <a:latin typeface="Times New Roman" pitchFamily="18" charset="0"/>
                <a:cs typeface="Times New Roman" pitchFamily="18" charset="0"/>
              </a:rPr>
              <a:t>file server merupakan jantungnya kebanyakan Jaringan</a:t>
            </a:r>
            <a:r>
              <a:rPr lang="en-US" sz="2800">
                <a:solidFill>
                  <a:schemeClr val="tx1"/>
                </a:solidFill>
                <a:latin typeface="Times New Roman" pitchFamily="18" charset="0"/>
                <a:cs typeface="Times New Roman" pitchFamily="18" charset="0"/>
              </a:rPr>
              <a:t>, </a:t>
            </a:r>
            <a:r>
              <a:rPr lang="en-US" sz="2800" smtClean="0">
                <a:solidFill>
                  <a:schemeClr val="tx1"/>
                </a:solidFill>
                <a:latin typeface="Times New Roman" pitchFamily="18" charset="0"/>
                <a:cs typeface="Times New Roman" pitchFamily="18" charset="0"/>
              </a:rPr>
              <a:t>merupakan komputer yang sangat </a:t>
            </a:r>
            <a:r>
              <a:rPr lang="en-US" sz="2800">
                <a:solidFill>
                  <a:schemeClr val="tx1"/>
                </a:solidFill>
                <a:latin typeface="Times New Roman" pitchFamily="18" charset="0"/>
                <a:cs typeface="Times New Roman" pitchFamily="18" charset="0"/>
              </a:rPr>
              <a:t>cepat, mempunyai memori yang </a:t>
            </a:r>
            <a:r>
              <a:rPr lang="en-US" sz="2800" smtClean="0">
                <a:solidFill>
                  <a:schemeClr val="tx1"/>
                </a:solidFill>
                <a:latin typeface="Times New Roman" pitchFamily="18" charset="0"/>
                <a:cs typeface="Times New Roman" pitchFamily="18" charset="0"/>
              </a:rPr>
              <a:t>besar</a:t>
            </a:r>
            <a:r>
              <a:rPr lang="en-US" sz="2800">
                <a:solidFill>
                  <a:schemeClr val="tx1"/>
                </a:solidFill>
                <a:latin typeface="Times New Roman" pitchFamily="18" charset="0"/>
                <a:cs typeface="Times New Roman" pitchFamily="18" charset="0"/>
              </a:rPr>
              <a:t>, </a:t>
            </a:r>
            <a:r>
              <a:rPr lang="en-US" sz="2800" smtClean="0">
                <a:solidFill>
                  <a:schemeClr val="tx1"/>
                </a:solidFill>
                <a:latin typeface="Times New Roman" pitchFamily="18" charset="0"/>
                <a:cs typeface="Times New Roman" pitchFamily="18" charset="0"/>
              </a:rPr>
              <a:t>harddisk yang memiliki kapasitas besar</a:t>
            </a:r>
            <a:r>
              <a:rPr lang="en-US" sz="2800">
                <a:solidFill>
                  <a:schemeClr val="tx1"/>
                </a:solidFill>
                <a:latin typeface="Times New Roman" pitchFamily="18" charset="0"/>
                <a:cs typeface="Times New Roman" pitchFamily="18" charset="0"/>
              </a:rPr>
              <a:t>, </a:t>
            </a:r>
            <a:r>
              <a:rPr lang="en-US" sz="2800" smtClean="0">
                <a:solidFill>
                  <a:schemeClr val="tx1"/>
                </a:solidFill>
                <a:latin typeface="Times New Roman" pitchFamily="18" charset="0"/>
                <a:cs typeface="Times New Roman" pitchFamily="18" charset="0"/>
              </a:rPr>
              <a:t>dengan kartu jaringan yang </a:t>
            </a:r>
            <a:r>
              <a:rPr lang="en-US" sz="2800">
                <a:solidFill>
                  <a:schemeClr val="tx1"/>
                </a:solidFill>
                <a:latin typeface="Times New Roman" pitchFamily="18" charset="0"/>
                <a:cs typeface="Times New Roman" pitchFamily="18" charset="0"/>
              </a:rPr>
              <a:t>cepat. </a:t>
            </a:r>
            <a:r>
              <a:rPr lang="en-US" sz="2800" smtClean="0">
                <a:solidFill>
                  <a:schemeClr val="tx1"/>
                </a:solidFill>
                <a:latin typeface="Times New Roman" pitchFamily="18" charset="0"/>
                <a:cs typeface="Times New Roman" pitchFamily="18" charset="0"/>
              </a:rPr>
              <a:t>Sistem </a:t>
            </a:r>
            <a:r>
              <a:rPr lang="en-US" sz="2800">
                <a:solidFill>
                  <a:schemeClr val="tx1"/>
                </a:solidFill>
                <a:latin typeface="Times New Roman" pitchFamily="18" charset="0"/>
                <a:cs typeface="Times New Roman" pitchFamily="18" charset="0"/>
              </a:rPr>
              <a:t>operasi jaringan tersimpan disini, </a:t>
            </a:r>
            <a:r>
              <a:rPr lang="en-US" sz="2800" smtClean="0">
                <a:solidFill>
                  <a:schemeClr val="tx1"/>
                </a:solidFill>
                <a:latin typeface="Times New Roman" pitchFamily="18" charset="0"/>
                <a:cs typeface="Times New Roman" pitchFamily="18" charset="0"/>
              </a:rPr>
              <a:t>juga termasuk di dalamnya beberapa aplikasi dan data </a:t>
            </a:r>
            <a:r>
              <a:rPr lang="en-US" sz="2800">
                <a:solidFill>
                  <a:schemeClr val="tx1"/>
                </a:solidFill>
                <a:latin typeface="Times New Roman" pitchFamily="18" charset="0"/>
                <a:cs typeface="Times New Roman" pitchFamily="18" charset="0"/>
              </a:rPr>
              <a:t>yang dibutuhkan untuk jaringan</a:t>
            </a:r>
          </a:p>
        </p:txBody>
      </p:sp>
      <p:sp>
        <p:nvSpPr>
          <p:cNvPr id="4" name="Title 3"/>
          <p:cNvSpPr>
            <a:spLocks noGrp="1"/>
          </p:cNvSpPr>
          <p:nvPr>
            <p:ph type="title"/>
          </p:nvPr>
        </p:nvSpPr>
        <p:spPr/>
        <p:txBody>
          <a:bodyPr/>
          <a:lstStyle/>
          <a:p>
            <a:r>
              <a:rPr lang="en-US" b="1" smtClean="0">
                <a:latin typeface="Times New Roman" pitchFamily="18" charset="0"/>
                <a:cs typeface="Times New Roman" pitchFamily="18" charset="0"/>
              </a:rPr>
              <a:t>FILE SERVERS</a:t>
            </a:r>
            <a:endParaRPr lang="en-US" b="1">
              <a:latin typeface="Times New Roman" pitchFamily="18" charset="0"/>
              <a:cs typeface="Times New Roman" pitchFamily="18" charset="0"/>
            </a:endParaRPr>
          </a:p>
        </p:txBody>
      </p:sp>
    </p:spTree>
    <p:extLst>
      <p:ext uri="{BB962C8B-B14F-4D97-AF65-F5344CB8AC3E}">
        <p14:creationId xmlns:p14="http://schemas.microsoft.com/office/powerpoint/2010/main" val="3070551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1719070"/>
            <a:ext cx="8407893" cy="4734265"/>
          </a:xfrm>
        </p:spPr>
        <p:txBody>
          <a:bodyPr>
            <a:normAutofit/>
          </a:bodyPr>
          <a:lstStyle/>
          <a:p>
            <a:pPr marL="45720" lvl="0" indent="0">
              <a:buNone/>
            </a:pPr>
            <a:r>
              <a:rPr lang="en-US" sz="2800" smtClean="0">
                <a:solidFill>
                  <a:schemeClr val="tx1"/>
                </a:solidFill>
                <a:latin typeface="Times New Roman" pitchFamily="18" charset="0"/>
                <a:cs typeface="Times New Roman" pitchFamily="18" charset="0"/>
              </a:rPr>
              <a:t>Keseluruhan komputer </a:t>
            </a:r>
            <a:r>
              <a:rPr lang="en-US" sz="2800">
                <a:solidFill>
                  <a:schemeClr val="tx1"/>
                </a:solidFill>
                <a:latin typeface="Times New Roman" pitchFamily="18" charset="0"/>
                <a:cs typeface="Times New Roman" pitchFamily="18" charset="0"/>
              </a:rPr>
              <a:t>yang terhubung ke </a:t>
            </a:r>
            <a:r>
              <a:rPr lang="en-US" sz="2800" smtClean="0">
                <a:solidFill>
                  <a:schemeClr val="tx1"/>
                </a:solidFill>
                <a:latin typeface="Times New Roman" pitchFamily="18" charset="0"/>
                <a:cs typeface="Times New Roman" pitchFamily="18" charset="0"/>
              </a:rPr>
              <a:t>file</a:t>
            </a:r>
            <a:endParaRPr lang="en-US" sz="2800">
              <a:solidFill>
                <a:schemeClr val="tx1"/>
              </a:solidFill>
              <a:latin typeface="Times New Roman" pitchFamily="18" charset="0"/>
              <a:cs typeface="Times New Roman" pitchFamily="18" charset="0"/>
            </a:endParaRPr>
          </a:p>
          <a:p>
            <a:pPr marL="45720" lvl="0" indent="0">
              <a:buNone/>
            </a:pPr>
            <a:r>
              <a:rPr lang="en-US" sz="2800">
                <a:solidFill>
                  <a:schemeClr val="tx1"/>
                </a:solidFill>
                <a:latin typeface="Times New Roman" pitchFamily="18" charset="0"/>
                <a:cs typeface="Times New Roman" pitchFamily="18" charset="0"/>
              </a:rPr>
              <a:t>server </a:t>
            </a:r>
            <a:r>
              <a:rPr lang="en-US" sz="2800" smtClean="0">
                <a:solidFill>
                  <a:schemeClr val="tx1"/>
                </a:solidFill>
                <a:latin typeface="Times New Roman" pitchFamily="18" charset="0"/>
                <a:cs typeface="Times New Roman" pitchFamily="18" charset="0"/>
              </a:rPr>
              <a:t>dalam jaringan disebut </a:t>
            </a:r>
            <a:r>
              <a:rPr lang="en-US" sz="2800">
                <a:solidFill>
                  <a:schemeClr val="tx1"/>
                </a:solidFill>
                <a:latin typeface="Times New Roman" pitchFamily="18" charset="0"/>
                <a:cs typeface="Times New Roman" pitchFamily="18" charset="0"/>
              </a:rPr>
              <a:t>sebagai </a:t>
            </a:r>
            <a:r>
              <a:rPr lang="en-US" sz="2800" smtClean="0">
                <a:solidFill>
                  <a:schemeClr val="tx1"/>
                </a:solidFill>
                <a:latin typeface="Times New Roman" pitchFamily="18" charset="0"/>
                <a:cs typeface="Times New Roman" pitchFamily="18" charset="0"/>
              </a:rPr>
              <a:t>workstation. Sebuah workstation minimal mempunyai Kartu jaringan</a:t>
            </a:r>
            <a:r>
              <a:rPr lang="en-US" sz="2800">
                <a:solidFill>
                  <a:schemeClr val="tx1"/>
                </a:solidFill>
                <a:latin typeface="Times New Roman" pitchFamily="18" charset="0"/>
                <a:cs typeface="Times New Roman" pitchFamily="18" charset="0"/>
              </a:rPr>
              <a:t>, </a:t>
            </a:r>
            <a:r>
              <a:rPr lang="en-US" sz="2800" smtClean="0">
                <a:solidFill>
                  <a:schemeClr val="tx1"/>
                </a:solidFill>
                <a:latin typeface="Times New Roman" pitchFamily="18" charset="0"/>
                <a:cs typeface="Times New Roman" pitchFamily="18" charset="0"/>
              </a:rPr>
              <a:t>Aplikasi jaringan (sofware </a:t>
            </a:r>
            <a:r>
              <a:rPr lang="en-US" sz="2800">
                <a:solidFill>
                  <a:schemeClr val="tx1"/>
                </a:solidFill>
                <a:latin typeface="Times New Roman" pitchFamily="18" charset="0"/>
                <a:cs typeface="Times New Roman" pitchFamily="18" charset="0"/>
              </a:rPr>
              <a:t>jaringan</a:t>
            </a:r>
            <a:r>
              <a:rPr lang="en-US" sz="2800" smtClean="0">
                <a:solidFill>
                  <a:schemeClr val="tx1"/>
                </a:solidFill>
                <a:latin typeface="Times New Roman" pitchFamily="18" charset="0"/>
                <a:cs typeface="Times New Roman" pitchFamily="18" charset="0"/>
              </a:rPr>
              <a:t>), kabel </a:t>
            </a:r>
            <a:r>
              <a:rPr lang="en-US" sz="2800">
                <a:solidFill>
                  <a:schemeClr val="tx1"/>
                </a:solidFill>
                <a:latin typeface="Times New Roman" pitchFamily="18" charset="0"/>
                <a:cs typeface="Times New Roman" pitchFamily="18" charset="0"/>
              </a:rPr>
              <a:t>untuk </a:t>
            </a:r>
            <a:r>
              <a:rPr lang="en-US" sz="2800" smtClean="0">
                <a:solidFill>
                  <a:schemeClr val="tx1"/>
                </a:solidFill>
                <a:latin typeface="Times New Roman" pitchFamily="18" charset="0"/>
                <a:cs typeface="Times New Roman" pitchFamily="18" charset="0"/>
              </a:rPr>
              <a:t>menghubungkan ke jaringan, biasanya sebuah workstation tidak </a:t>
            </a:r>
            <a:r>
              <a:rPr lang="en-US" sz="2800">
                <a:solidFill>
                  <a:schemeClr val="tx1"/>
                </a:solidFill>
                <a:latin typeface="Times New Roman" pitchFamily="18" charset="0"/>
                <a:cs typeface="Times New Roman" pitchFamily="18" charset="0"/>
              </a:rPr>
              <a:t>begitu </a:t>
            </a:r>
            <a:r>
              <a:rPr lang="en-US" sz="2800" smtClean="0">
                <a:solidFill>
                  <a:schemeClr val="tx1"/>
                </a:solidFill>
                <a:latin typeface="Times New Roman" pitchFamily="18" charset="0"/>
                <a:cs typeface="Times New Roman" pitchFamily="18" charset="0"/>
              </a:rPr>
              <a:t>membutuhkan Floppy </a:t>
            </a:r>
            <a:r>
              <a:rPr lang="en-US" sz="2800">
                <a:solidFill>
                  <a:schemeClr val="tx1"/>
                </a:solidFill>
                <a:latin typeface="Times New Roman" pitchFamily="18" charset="0"/>
                <a:cs typeface="Times New Roman" pitchFamily="18" charset="0"/>
              </a:rPr>
              <a:t>karena data yang </a:t>
            </a:r>
            <a:r>
              <a:rPr lang="en-US" sz="2800" smtClean="0">
                <a:solidFill>
                  <a:schemeClr val="tx1"/>
                </a:solidFill>
                <a:latin typeface="Times New Roman" pitchFamily="18" charset="0"/>
                <a:cs typeface="Times New Roman" pitchFamily="18" charset="0"/>
              </a:rPr>
              <a:t>ingin disimpan bisa dan dapat diletakkan </a:t>
            </a:r>
            <a:r>
              <a:rPr lang="en-US" sz="2800">
                <a:solidFill>
                  <a:schemeClr val="tx1"/>
                </a:solidFill>
                <a:latin typeface="Times New Roman" pitchFamily="18" charset="0"/>
                <a:cs typeface="Times New Roman" pitchFamily="18" charset="0"/>
              </a:rPr>
              <a:t>di </a:t>
            </a:r>
            <a:r>
              <a:rPr lang="en-US" sz="2800" smtClean="0">
                <a:solidFill>
                  <a:schemeClr val="tx1"/>
                </a:solidFill>
                <a:latin typeface="Times New Roman" pitchFamily="18" charset="0"/>
                <a:cs typeface="Times New Roman" pitchFamily="18" charset="0"/>
              </a:rPr>
              <a:t>file server</a:t>
            </a:r>
            <a:r>
              <a:rPr lang="en-US" sz="2800">
                <a:solidFill>
                  <a:schemeClr val="tx1"/>
                </a:solidFill>
                <a:latin typeface="Times New Roman" pitchFamily="18" charset="0"/>
                <a:cs typeface="Times New Roman" pitchFamily="18" charset="0"/>
              </a:rPr>
              <a:t>.</a:t>
            </a:r>
          </a:p>
        </p:txBody>
      </p:sp>
      <p:sp>
        <p:nvSpPr>
          <p:cNvPr id="4" name="Title 3"/>
          <p:cNvSpPr>
            <a:spLocks noGrp="1"/>
          </p:cNvSpPr>
          <p:nvPr>
            <p:ph type="title"/>
          </p:nvPr>
        </p:nvSpPr>
        <p:spPr/>
        <p:txBody>
          <a:bodyPr/>
          <a:lstStyle/>
          <a:p>
            <a:r>
              <a:rPr lang="en-US" b="1" smtClean="0">
                <a:latin typeface="Times New Roman" pitchFamily="18" charset="0"/>
                <a:cs typeface="Times New Roman" pitchFamily="18" charset="0"/>
              </a:rPr>
              <a:t>wORKSTATIONS</a:t>
            </a:r>
            <a:endParaRPr lang="en-US" b="1">
              <a:latin typeface="Times New Roman" pitchFamily="18" charset="0"/>
              <a:cs typeface="Times New Roman" pitchFamily="18" charset="0"/>
            </a:endParaRPr>
          </a:p>
        </p:txBody>
      </p:sp>
    </p:spTree>
    <p:extLst>
      <p:ext uri="{BB962C8B-B14F-4D97-AF65-F5344CB8AC3E}">
        <p14:creationId xmlns:p14="http://schemas.microsoft.com/office/powerpoint/2010/main" val="316346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1719070"/>
            <a:ext cx="8407893" cy="4734265"/>
          </a:xfrm>
        </p:spPr>
        <p:txBody>
          <a:bodyPr>
            <a:normAutofit/>
          </a:bodyPr>
          <a:lstStyle/>
          <a:p>
            <a:pPr marL="45720" lvl="0" indent="0">
              <a:buNone/>
            </a:pPr>
            <a:r>
              <a:rPr lang="en-US" sz="2800">
                <a:solidFill>
                  <a:schemeClr val="tx1"/>
                </a:solidFill>
                <a:latin typeface="Times New Roman" pitchFamily="18" charset="0"/>
                <a:cs typeface="Times New Roman" pitchFamily="18" charset="0"/>
              </a:rPr>
              <a:t>Kartu </a:t>
            </a:r>
            <a:r>
              <a:rPr lang="en-US" sz="2800" smtClean="0">
                <a:solidFill>
                  <a:schemeClr val="tx1"/>
                </a:solidFill>
                <a:latin typeface="Times New Roman" pitchFamily="18" charset="0"/>
                <a:cs typeface="Times New Roman" pitchFamily="18" charset="0"/>
              </a:rPr>
              <a:t>Jaringan </a:t>
            </a:r>
            <a:r>
              <a:rPr lang="en-US" sz="2800">
                <a:solidFill>
                  <a:schemeClr val="tx1"/>
                </a:solidFill>
                <a:latin typeface="Times New Roman" pitchFamily="18" charset="0"/>
                <a:cs typeface="Times New Roman" pitchFamily="18" charset="0"/>
              </a:rPr>
              <a:t>ethernet </a:t>
            </a:r>
            <a:r>
              <a:rPr lang="en-US" sz="2800" smtClean="0">
                <a:solidFill>
                  <a:schemeClr val="tx1"/>
                </a:solidFill>
                <a:latin typeface="Times New Roman" pitchFamily="18" charset="0"/>
                <a:cs typeface="Times New Roman" pitchFamily="18" charset="0"/>
              </a:rPr>
              <a:t>umumnya telah menyediakan </a:t>
            </a:r>
            <a:r>
              <a:rPr lang="en-US" sz="2800">
                <a:solidFill>
                  <a:schemeClr val="tx1"/>
                </a:solidFill>
                <a:latin typeface="Times New Roman" pitchFamily="18" charset="0"/>
                <a:cs typeface="Times New Roman" pitchFamily="18" charset="0"/>
              </a:rPr>
              <a:t>port </a:t>
            </a:r>
            <a:r>
              <a:rPr lang="en-US" sz="2800" smtClean="0">
                <a:solidFill>
                  <a:schemeClr val="tx1"/>
                </a:solidFill>
                <a:latin typeface="Times New Roman" pitchFamily="18" charset="0"/>
                <a:cs typeface="Times New Roman" pitchFamily="18" charset="0"/>
              </a:rPr>
              <a:t>koneksi untuk </a:t>
            </a:r>
            <a:r>
              <a:rPr lang="en-US" sz="2800">
                <a:solidFill>
                  <a:schemeClr val="tx1"/>
                </a:solidFill>
                <a:latin typeface="Times New Roman" pitchFamily="18" charset="0"/>
                <a:cs typeface="Times New Roman" pitchFamily="18" charset="0"/>
              </a:rPr>
              <a:t>kabel </a:t>
            </a:r>
            <a:r>
              <a:rPr lang="en-US" sz="2800" smtClean="0">
                <a:solidFill>
                  <a:schemeClr val="tx1"/>
                </a:solidFill>
                <a:latin typeface="Times New Roman" pitchFamily="18" charset="0"/>
                <a:cs typeface="Times New Roman" pitchFamily="18" charset="0"/>
              </a:rPr>
              <a:t>Koaksial ataupun kabel twisted </a:t>
            </a:r>
            <a:r>
              <a:rPr lang="en-US" sz="2800">
                <a:solidFill>
                  <a:schemeClr val="tx1"/>
                </a:solidFill>
                <a:latin typeface="Times New Roman" pitchFamily="18" charset="0"/>
                <a:cs typeface="Times New Roman" pitchFamily="18" charset="0"/>
              </a:rPr>
              <a:t>pair</a:t>
            </a:r>
            <a:r>
              <a:rPr lang="en-US" sz="2800" smtClean="0">
                <a:solidFill>
                  <a:schemeClr val="tx1"/>
                </a:solidFill>
                <a:latin typeface="Times New Roman" pitchFamily="18" charset="0"/>
                <a:cs typeface="Times New Roman" pitchFamily="18" charset="0"/>
              </a:rPr>
              <a:t>, </a:t>
            </a:r>
            <a:r>
              <a:rPr lang="en-US" sz="2800">
                <a:solidFill>
                  <a:schemeClr val="tx1"/>
                </a:solidFill>
                <a:latin typeface="Times New Roman" pitchFamily="18" charset="0"/>
                <a:cs typeface="Times New Roman" pitchFamily="18" charset="0"/>
              </a:rPr>
              <a:t>jika </a:t>
            </a:r>
            <a:r>
              <a:rPr lang="en-US" sz="2800" smtClean="0">
                <a:solidFill>
                  <a:schemeClr val="tx1"/>
                </a:solidFill>
                <a:latin typeface="Times New Roman" pitchFamily="18" charset="0"/>
                <a:cs typeface="Times New Roman" pitchFamily="18" charset="0"/>
              </a:rPr>
              <a:t>didesain untuk kabel koaksial konenektorya adalah </a:t>
            </a:r>
            <a:r>
              <a:rPr lang="en-US" sz="2800">
                <a:solidFill>
                  <a:schemeClr val="tx1"/>
                </a:solidFill>
                <a:latin typeface="Times New Roman" pitchFamily="18" charset="0"/>
                <a:cs typeface="Times New Roman" pitchFamily="18" charset="0"/>
              </a:rPr>
              <a:t>BNC</a:t>
            </a:r>
            <a:r>
              <a:rPr lang="en-US" sz="2800" smtClean="0">
                <a:solidFill>
                  <a:schemeClr val="tx1"/>
                </a:solidFill>
                <a:latin typeface="Times New Roman" pitchFamily="18" charset="0"/>
                <a:cs typeface="Times New Roman" pitchFamily="18" charset="0"/>
              </a:rPr>
              <a:t>, </a:t>
            </a:r>
            <a:r>
              <a:rPr lang="en-US" sz="2800">
                <a:solidFill>
                  <a:schemeClr val="tx1"/>
                </a:solidFill>
                <a:latin typeface="Times New Roman" pitchFamily="18" charset="0"/>
                <a:cs typeface="Times New Roman" pitchFamily="18" charset="0"/>
              </a:rPr>
              <a:t>dan </a:t>
            </a:r>
            <a:r>
              <a:rPr lang="en-US" sz="2800" smtClean="0">
                <a:solidFill>
                  <a:schemeClr val="tx1"/>
                </a:solidFill>
                <a:latin typeface="Times New Roman" pitchFamily="18" charset="0"/>
                <a:cs typeface="Times New Roman" pitchFamily="18" charset="0"/>
              </a:rPr>
              <a:t>apabila </a:t>
            </a:r>
            <a:r>
              <a:rPr lang="en-US" sz="2800">
                <a:solidFill>
                  <a:schemeClr val="tx1"/>
                </a:solidFill>
                <a:latin typeface="Times New Roman" pitchFamily="18" charset="0"/>
                <a:cs typeface="Times New Roman" pitchFamily="18" charset="0"/>
              </a:rPr>
              <a:t>didesain </a:t>
            </a:r>
            <a:r>
              <a:rPr lang="en-US" sz="2800" smtClean="0">
                <a:solidFill>
                  <a:schemeClr val="tx1"/>
                </a:solidFill>
                <a:latin typeface="Times New Roman" pitchFamily="18" charset="0"/>
                <a:cs typeface="Times New Roman" pitchFamily="18" charset="0"/>
              </a:rPr>
              <a:t>untuk kabel </a:t>
            </a:r>
            <a:r>
              <a:rPr lang="en-US" sz="2800">
                <a:solidFill>
                  <a:schemeClr val="tx1"/>
                </a:solidFill>
                <a:latin typeface="Times New Roman" pitchFamily="18" charset="0"/>
                <a:cs typeface="Times New Roman" pitchFamily="18" charset="0"/>
              </a:rPr>
              <a:t>twisted pair maka akan punya konektor </a:t>
            </a:r>
            <a:r>
              <a:rPr lang="en-US" sz="2800" smtClean="0">
                <a:solidFill>
                  <a:schemeClr val="tx1"/>
                </a:solidFill>
                <a:latin typeface="Times New Roman" pitchFamily="18" charset="0"/>
                <a:cs typeface="Times New Roman" pitchFamily="18" charset="0"/>
              </a:rPr>
              <a:t>RJ-45</a:t>
            </a:r>
            <a:r>
              <a:rPr lang="en-US" sz="2800">
                <a:solidFill>
                  <a:schemeClr val="tx1"/>
                </a:solidFill>
                <a:latin typeface="Times New Roman" pitchFamily="18" charset="0"/>
                <a:cs typeface="Times New Roman" pitchFamily="18" charset="0"/>
              </a:rPr>
              <a:t>.</a:t>
            </a:r>
          </a:p>
        </p:txBody>
      </p:sp>
      <p:sp>
        <p:nvSpPr>
          <p:cNvPr id="4" name="Title 3"/>
          <p:cNvSpPr>
            <a:spLocks noGrp="1"/>
          </p:cNvSpPr>
          <p:nvPr>
            <p:ph type="title"/>
          </p:nvPr>
        </p:nvSpPr>
        <p:spPr/>
        <p:txBody>
          <a:bodyPr/>
          <a:lstStyle/>
          <a:p>
            <a:r>
              <a:rPr lang="en-US" b="1" smtClean="0">
                <a:latin typeface="Times New Roman" pitchFamily="18" charset="0"/>
                <a:cs typeface="Times New Roman" pitchFamily="18" charset="0"/>
              </a:rPr>
              <a:t>ETHERNET CARD/JARINGAN ETHERNET</a:t>
            </a:r>
            <a:endParaRPr lang="en-US" b="1">
              <a:latin typeface="Times New Roman" pitchFamily="18" charset="0"/>
              <a:cs typeface="Times New Roman" pitchFamily="18" charset="0"/>
            </a:endParaRPr>
          </a:p>
        </p:txBody>
      </p:sp>
    </p:spTree>
    <p:extLst>
      <p:ext uri="{BB962C8B-B14F-4D97-AF65-F5344CB8AC3E}">
        <p14:creationId xmlns:p14="http://schemas.microsoft.com/office/powerpoint/2010/main" val="2548212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1719070"/>
            <a:ext cx="8407893" cy="4734265"/>
          </a:xfrm>
        </p:spPr>
        <p:txBody>
          <a:bodyPr>
            <a:normAutofit lnSpcReduction="10000"/>
          </a:bodyPr>
          <a:lstStyle/>
          <a:p>
            <a:pPr marL="45720" lvl="0" indent="0">
              <a:buNone/>
            </a:pPr>
            <a:r>
              <a:rPr lang="en-US" sz="2800">
                <a:solidFill>
                  <a:schemeClr val="tx1"/>
                </a:solidFill>
                <a:latin typeface="Times New Roman" pitchFamily="18" charset="0"/>
                <a:cs typeface="Times New Roman" pitchFamily="18" charset="0"/>
              </a:rPr>
              <a:t>Sebuah </a:t>
            </a:r>
            <a:r>
              <a:rPr lang="en-US" sz="2800" smtClean="0">
                <a:solidFill>
                  <a:schemeClr val="tx1"/>
                </a:solidFill>
                <a:latin typeface="Times New Roman" pitchFamily="18" charset="0"/>
                <a:cs typeface="Times New Roman" pitchFamily="18" charset="0"/>
              </a:rPr>
              <a:t>perangkat yang menyatukan kabel-kabel network </a:t>
            </a:r>
            <a:r>
              <a:rPr lang="en-US" sz="2800">
                <a:solidFill>
                  <a:schemeClr val="tx1"/>
                </a:solidFill>
                <a:latin typeface="Times New Roman" pitchFamily="18" charset="0"/>
                <a:cs typeface="Times New Roman" pitchFamily="18" charset="0"/>
              </a:rPr>
              <a:t>dari </a:t>
            </a:r>
            <a:r>
              <a:rPr lang="en-US" sz="2800" smtClean="0">
                <a:solidFill>
                  <a:schemeClr val="tx1"/>
                </a:solidFill>
                <a:latin typeface="Times New Roman" pitchFamily="18" charset="0"/>
                <a:cs typeface="Times New Roman" pitchFamily="18" charset="0"/>
              </a:rPr>
              <a:t>tiap-tiap </a:t>
            </a:r>
            <a:r>
              <a:rPr lang="en-US" sz="2800">
                <a:solidFill>
                  <a:schemeClr val="tx1"/>
                </a:solidFill>
                <a:latin typeface="Times New Roman" pitchFamily="18" charset="0"/>
                <a:cs typeface="Times New Roman" pitchFamily="18" charset="0"/>
              </a:rPr>
              <a:t>workstation, </a:t>
            </a:r>
            <a:r>
              <a:rPr lang="en-US" sz="2800" smtClean="0">
                <a:solidFill>
                  <a:schemeClr val="tx1"/>
                </a:solidFill>
                <a:latin typeface="Times New Roman" pitchFamily="18" charset="0"/>
                <a:cs typeface="Times New Roman" pitchFamily="18" charset="0"/>
              </a:rPr>
              <a:t>server </a:t>
            </a:r>
            <a:r>
              <a:rPr lang="en-US" sz="2800">
                <a:solidFill>
                  <a:schemeClr val="tx1"/>
                </a:solidFill>
                <a:latin typeface="Times New Roman" pitchFamily="18" charset="0"/>
                <a:cs typeface="Times New Roman" pitchFamily="18" charset="0"/>
              </a:rPr>
              <a:t>atau perangkat </a:t>
            </a:r>
            <a:r>
              <a:rPr lang="en-US" sz="2800" smtClean="0">
                <a:solidFill>
                  <a:schemeClr val="tx1"/>
                </a:solidFill>
                <a:latin typeface="Times New Roman" pitchFamily="18" charset="0"/>
                <a:cs typeface="Times New Roman" pitchFamily="18" charset="0"/>
              </a:rPr>
              <a:t>lain. Dalam </a:t>
            </a:r>
            <a:r>
              <a:rPr lang="en-US" sz="2800">
                <a:solidFill>
                  <a:schemeClr val="tx1"/>
                </a:solidFill>
                <a:latin typeface="Times New Roman" pitchFamily="18" charset="0"/>
                <a:cs typeface="Times New Roman" pitchFamily="18" charset="0"/>
              </a:rPr>
              <a:t>topologi Star, kabel twisted pair </a:t>
            </a:r>
            <a:r>
              <a:rPr lang="en-US" sz="2800" smtClean="0">
                <a:solidFill>
                  <a:schemeClr val="tx1"/>
                </a:solidFill>
                <a:latin typeface="Times New Roman" pitchFamily="18" charset="0"/>
                <a:cs typeface="Times New Roman" pitchFamily="18" charset="0"/>
              </a:rPr>
              <a:t>datang dari sebuah </a:t>
            </a:r>
            <a:r>
              <a:rPr lang="en-US" sz="2800">
                <a:solidFill>
                  <a:schemeClr val="tx1"/>
                </a:solidFill>
                <a:latin typeface="Times New Roman" pitchFamily="18" charset="0"/>
                <a:cs typeface="Times New Roman" pitchFamily="18" charset="0"/>
              </a:rPr>
              <a:t>workstation masuk kedalam hub. </a:t>
            </a:r>
            <a:r>
              <a:rPr lang="en-US" sz="2800" smtClean="0">
                <a:solidFill>
                  <a:schemeClr val="tx1"/>
                </a:solidFill>
                <a:latin typeface="Times New Roman" pitchFamily="18" charset="0"/>
                <a:cs typeface="Times New Roman" pitchFamily="18" charset="0"/>
              </a:rPr>
              <a:t>Titik koneksi yang umum digunakan </a:t>
            </a:r>
            <a:r>
              <a:rPr lang="en-US" sz="2800">
                <a:solidFill>
                  <a:schemeClr val="tx1"/>
                </a:solidFill>
                <a:latin typeface="Times New Roman" pitchFamily="18" charset="0"/>
                <a:cs typeface="Times New Roman" pitchFamily="18" charset="0"/>
              </a:rPr>
              <a:t>adalah </a:t>
            </a:r>
            <a:r>
              <a:rPr lang="en-US" sz="2800" smtClean="0">
                <a:solidFill>
                  <a:schemeClr val="tx1"/>
                </a:solidFill>
                <a:latin typeface="Times New Roman" pitchFamily="18" charset="0"/>
                <a:cs typeface="Times New Roman" pitchFamily="18" charset="0"/>
              </a:rPr>
              <a:t>hub. Hub </a:t>
            </a:r>
            <a:r>
              <a:rPr lang="en-US" sz="2800">
                <a:solidFill>
                  <a:schemeClr val="tx1"/>
                </a:solidFill>
                <a:latin typeface="Times New Roman" pitchFamily="18" charset="0"/>
                <a:cs typeface="Times New Roman" pitchFamily="18" charset="0"/>
              </a:rPr>
              <a:t>biasanya </a:t>
            </a:r>
            <a:r>
              <a:rPr lang="en-US" sz="2800" smtClean="0">
                <a:solidFill>
                  <a:schemeClr val="tx1"/>
                </a:solidFill>
                <a:latin typeface="Times New Roman" pitchFamily="18" charset="0"/>
                <a:cs typeface="Times New Roman" pitchFamily="18" charset="0"/>
              </a:rPr>
              <a:t>digunakan untuk menghubungkan beberapa segmen dari jaringan</a:t>
            </a:r>
            <a:r>
              <a:rPr lang="en-US" sz="2800">
                <a:solidFill>
                  <a:schemeClr val="tx1"/>
                </a:solidFill>
                <a:latin typeface="Times New Roman" pitchFamily="18" charset="0"/>
                <a:cs typeface="Times New Roman" pitchFamily="18" charset="0"/>
              </a:rPr>
              <a:t>. </a:t>
            </a:r>
            <a:r>
              <a:rPr lang="en-US" sz="2800" smtClean="0">
                <a:solidFill>
                  <a:schemeClr val="tx1"/>
                </a:solidFill>
                <a:latin typeface="Times New Roman" pitchFamily="18" charset="0"/>
                <a:cs typeface="Times New Roman" pitchFamily="18" charset="0"/>
              </a:rPr>
              <a:t>Sebuah hub mempunyai beberapa port. Bila ada paket data yang terkirim </a:t>
            </a:r>
            <a:r>
              <a:rPr lang="en-US" sz="2800">
                <a:solidFill>
                  <a:schemeClr val="tx1"/>
                </a:solidFill>
                <a:latin typeface="Times New Roman" pitchFamily="18" charset="0"/>
                <a:cs typeface="Times New Roman" pitchFamily="18" charset="0"/>
              </a:rPr>
              <a:t>pada </a:t>
            </a:r>
            <a:r>
              <a:rPr lang="en-US" sz="2800" smtClean="0">
                <a:solidFill>
                  <a:schemeClr val="tx1"/>
                </a:solidFill>
                <a:latin typeface="Times New Roman" pitchFamily="18" charset="0"/>
                <a:cs typeface="Times New Roman" pitchFamily="18" charset="0"/>
              </a:rPr>
              <a:t>satu </a:t>
            </a:r>
            <a:r>
              <a:rPr lang="en-US" sz="2800">
                <a:solidFill>
                  <a:schemeClr val="tx1"/>
                </a:solidFill>
                <a:latin typeface="Times New Roman" pitchFamily="18" charset="0"/>
                <a:cs typeface="Times New Roman" pitchFamily="18" charset="0"/>
              </a:rPr>
              <a:t>port</a:t>
            </a:r>
            <a:r>
              <a:rPr lang="en-US" sz="2800" smtClean="0">
                <a:solidFill>
                  <a:schemeClr val="tx1"/>
                </a:solidFill>
                <a:latin typeface="Times New Roman" pitchFamily="18" charset="0"/>
                <a:cs typeface="Times New Roman" pitchFamily="18" charset="0"/>
              </a:rPr>
              <a:t>, hub akan mengkopi data tersebut pada </a:t>
            </a:r>
            <a:r>
              <a:rPr lang="en-US" sz="2800">
                <a:solidFill>
                  <a:schemeClr val="tx1"/>
                </a:solidFill>
                <a:latin typeface="Times New Roman" pitchFamily="18" charset="0"/>
                <a:cs typeface="Times New Roman" pitchFamily="18" charset="0"/>
              </a:rPr>
              <a:t>port yang lain sehingga semua </a:t>
            </a:r>
            <a:r>
              <a:rPr lang="en-US" sz="2800" smtClean="0">
                <a:solidFill>
                  <a:schemeClr val="tx1"/>
                </a:solidFill>
                <a:latin typeface="Times New Roman" pitchFamily="18" charset="0"/>
                <a:cs typeface="Times New Roman" pitchFamily="18" charset="0"/>
              </a:rPr>
              <a:t>segmen dari LAN dapat melihat semua paket </a:t>
            </a:r>
            <a:r>
              <a:rPr lang="en-US" sz="2800">
                <a:solidFill>
                  <a:schemeClr val="tx1"/>
                </a:solidFill>
                <a:latin typeface="Times New Roman" pitchFamily="18" charset="0"/>
                <a:cs typeface="Times New Roman" pitchFamily="18" charset="0"/>
              </a:rPr>
              <a:t>data </a:t>
            </a:r>
            <a:r>
              <a:rPr lang="en-US" sz="2800" smtClean="0">
                <a:solidFill>
                  <a:schemeClr val="tx1"/>
                </a:solidFill>
                <a:latin typeface="Times New Roman" pitchFamily="18" charset="0"/>
                <a:cs typeface="Times New Roman" pitchFamily="18" charset="0"/>
              </a:rPr>
              <a:t>tersebut</a:t>
            </a:r>
            <a:r>
              <a:rPr lang="en-US" sz="2800">
                <a:solidFill>
                  <a:schemeClr val="tx1"/>
                </a:solidFill>
                <a:latin typeface="Times New Roman" pitchFamily="18" charset="0"/>
                <a:cs typeface="Times New Roman" pitchFamily="18" charset="0"/>
              </a:rPr>
              <a:t>.</a:t>
            </a:r>
          </a:p>
        </p:txBody>
      </p:sp>
      <p:sp>
        <p:nvSpPr>
          <p:cNvPr id="4" name="Title 3"/>
          <p:cNvSpPr>
            <a:spLocks noGrp="1"/>
          </p:cNvSpPr>
          <p:nvPr>
            <p:ph type="title"/>
          </p:nvPr>
        </p:nvSpPr>
        <p:spPr/>
        <p:txBody>
          <a:bodyPr/>
          <a:lstStyle/>
          <a:p>
            <a:r>
              <a:rPr lang="en-US" b="1" smtClean="0">
                <a:latin typeface="Times New Roman" pitchFamily="18" charset="0"/>
                <a:cs typeface="Times New Roman" pitchFamily="18" charset="0"/>
              </a:rPr>
              <a:t>HUB/KONSENTRATOR</a:t>
            </a:r>
            <a:endParaRPr lang="en-US" b="1">
              <a:latin typeface="Times New Roman" pitchFamily="18" charset="0"/>
              <a:cs typeface="Times New Roman" pitchFamily="18" charset="0"/>
            </a:endParaRPr>
          </a:p>
        </p:txBody>
      </p:sp>
    </p:spTree>
    <p:extLst>
      <p:ext uri="{BB962C8B-B14F-4D97-AF65-F5344CB8AC3E}">
        <p14:creationId xmlns:p14="http://schemas.microsoft.com/office/powerpoint/2010/main" val="2985652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1719070"/>
            <a:ext cx="8407893" cy="4734265"/>
          </a:xfrm>
        </p:spPr>
        <p:txBody>
          <a:bodyPr>
            <a:normAutofit/>
          </a:bodyPr>
          <a:lstStyle/>
          <a:p>
            <a:pPr marL="45720" lvl="0" indent="0">
              <a:buNone/>
            </a:pPr>
            <a:r>
              <a:rPr lang="en-US" sz="2800" smtClean="0">
                <a:solidFill>
                  <a:schemeClr val="tx1"/>
                </a:solidFill>
                <a:latin typeface="Times New Roman" pitchFamily="18" charset="0"/>
                <a:cs typeface="Times New Roman" pitchFamily="18" charset="0"/>
              </a:rPr>
              <a:t>Sebuat perangkat </a:t>
            </a:r>
            <a:r>
              <a:rPr lang="en-US" sz="2800">
                <a:solidFill>
                  <a:schemeClr val="tx1"/>
                </a:solidFill>
                <a:latin typeface="Times New Roman" pitchFamily="18" charset="0"/>
                <a:cs typeface="Times New Roman" pitchFamily="18" charset="0"/>
              </a:rPr>
              <a:t>yang </a:t>
            </a:r>
            <a:r>
              <a:rPr lang="en-US" sz="2800" smtClean="0">
                <a:solidFill>
                  <a:schemeClr val="tx1"/>
                </a:solidFill>
                <a:latin typeface="Times New Roman" pitchFamily="18" charset="0"/>
                <a:cs typeface="Times New Roman" pitchFamily="18" charset="0"/>
              </a:rPr>
              <a:t>memfilter </a:t>
            </a:r>
            <a:r>
              <a:rPr lang="en-US" sz="2800">
                <a:solidFill>
                  <a:schemeClr val="tx1"/>
                </a:solidFill>
                <a:latin typeface="Times New Roman" pitchFamily="18" charset="0"/>
                <a:cs typeface="Times New Roman" pitchFamily="18" charset="0"/>
              </a:rPr>
              <a:t>dan </a:t>
            </a:r>
            <a:r>
              <a:rPr lang="en-US" sz="2800" smtClean="0">
                <a:solidFill>
                  <a:schemeClr val="tx1"/>
                </a:solidFill>
                <a:latin typeface="Times New Roman" pitchFamily="18" charset="0"/>
                <a:cs typeface="Times New Roman" pitchFamily="18" charset="0"/>
              </a:rPr>
              <a:t>meneruskan paket data antar segmen LAN. Switch </a:t>
            </a:r>
            <a:r>
              <a:rPr lang="en-US" sz="2800">
                <a:solidFill>
                  <a:schemeClr val="tx1"/>
                </a:solidFill>
                <a:latin typeface="Times New Roman" pitchFamily="18" charset="0"/>
                <a:cs typeface="Times New Roman" pitchFamily="18" charset="0"/>
              </a:rPr>
              <a:t>beroperasi pada layer data link (</a:t>
            </a:r>
            <a:r>
              <a:rPr lang="en-US" sz="2800" smtClean="0">
                <a:solidFill>
                  <a:schemeClr val="tx1"/>
                </a:solidFill>
                <a:latin typeface="Times New Roman" pitchFamily="18" charset="0"/>
                <a:cs typeface="Times New Roman" pitchFamily="18" charset="0"/>
              </a:rPr>
              <a:t>layer 2</a:t>
            </a:r>
            <a:r>
              <a:rPr lang="en-US" sz="2800">
                <a:solidFill>
                  <a:schemeClr val="tx1"/>
                </a:solidFill>
                <a:latin typeface="Times New Roman" pitchFamily="18" charset="0"/>
                <a:cs typeface="Times New Roman" pitchFamily="18" charset="0"/>
              </a:rPr>
              <a:t>) dan terkadang pada layer network (layer 3) </a:t>
            </a:r>
            <a:r>
              <a:rPr lang="en-US" sz="2800" smtClean="0">
                <a:solidFill>
                  <a:schemeClr val="tx1"/>
                </a:solidFill>
                <a:latin typeface="Times New Roman" pitchFamily="18" charset="0"/>
                <a:cs typeface="Times New Roman" pitchFamily="18" charset="0"/>
              </a:rPr>
              <a:t>untuk mensupport paket protocol. LAN </a:t>
            </a:r>
            <a:r>
              <a:rPr lang="en-US" sz="2800">
                <a:solidFill>
                  <a:schemeClr val="tx1"/>
                </a:solidFill>
                <a:latin typeface="Times New Roman" pitchFamily="18" charset="0"/>
                <a:cs typeface="Times New Roman" pitchFamily="18" charset="0"/>
              </a:rPr>
              <a:t>yang </a:t>
            </a:r>
            <a:r>
              <a:rPr lang="en-US" sz="2800" smtClean="0">
                <a:solidFill>
                  <a:schemeClr val="tx1"/>
                </a:solidFill>
                <a:latin typeface="Times New Roman" pitchFamily="18" charset="0"/>
                <a:cs typeface="Times New Roman" pitchFamily="18" charset="0"/>
              </a:rPr>
              <a:t>menggunakan switch untuk menggabungkan beberapa </a:t>
            </a:r>
            <a:r>
              <a:rPr lang="en-US" sz="2800">
                <a:solidFill>
                  <a:schemeClr val="tx1"/>
                </a:solidFill>
                <a:latin typeface="Times New Roman" pitchFamily="18" charset="0"/>
                <a:cs typeface="Times New Roman" pitchFamily="18" charset="0"/>
              </a:rPr>
              <a:t>segmen disebut switched LAN.</a:t>
            </a:r>
          </a:p>
        </p:txBody>
      </p:sp>
      <p:sp>
        <p:nvSpPr>
          <p:cNvPr id="4" name="Title 3"/>
          <p:cNvSpPr>
            <a:spLocks noGrp="1"/>
          </p:cNvSpPr>
          <p:nvPr>
            <p:ph type="title"/>
          </p:nvPr>
        </p:nvSpPr>
        <p:spPr/>
        <p:txBody>
          <a:bodyPr/>
          <a:lstStyle/>
          <a:p>
            <a:r>
              <a:rPr lang="en-US" b="1" smtClean="0">
                <a:latin typeface="Times New Roman" pitchFamily="18" charset="0"/>
                <a:cs typeface="Times New Roman" pitchFamily="18" charset="0"/>
              </a:rPr>
              <a:t>switch</a:t>
            </a:r>
            <a:endParaRPr lang="en-US" b="1">
              <a:latin typeface="Times New Roman" pitchFamily="18" charset="0"/>
              <a:cs typeface="Times New Roman" pitchFamily="18" charset="0"/>
            </a:endParaRPr>
          </a:p>
        </p:txBody>
      </p:sp>
    </p:spTree>
    <p:extLst>
      <p:ext uri="{BB962C8B-B14F-4D97-AF65-F5344CB8AC3E}">
        <p14:creationId xmlns:p14="http://schemas.microsoft.com/office/powerpoint/2010/main" val="3891954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 indent="0">
              <a:buNone/>
            </a:pPr>
            <a:r>
              <a:rPr lang="en-US" sz="2400" smtClean="0">
                <a:solidFill>
                  <a:schemeClr val="tx1"/>
                </a:solidFill>
                <a:latin typeface="Times New Roman" pitchFamily="18" charset="0"/>
                <a:cs typeface="Times New Roman" pitchFamily="18" charset="0"/>
              </a:rPr>
              <a:t>3.3. Menganalisa proses komunikasi data dalam jaringan</a:t>
            </a:r>
          </a:p>
          <a:p>
            <a:pPr marL="1530350" indent="-889000">
              <a:buNone/>
            </a:pPr>
            <a:r>
              <a:rPr lang="en-US" sz="2400" smtClean="0">
                <a:solidFill>
                  <a:schemeClr val="tx1"/>
                </a:solidFill>
                <a:latin typeface="Times New Roman" pitchFamily="18" charset="0"/>
                <a:cs typeface="Times New Roman" pitchFamily="18" charset="0"/>
              </a:rPr>
              <a:t>3.3.1. Menjelaskan cara kerja komunikasi data dalam jaringan</a:t>
            </a:r>
          </a:p>
          <a:p>
            <a:pPr marL="1530350" indent="-889000">
              <a:buNone/>
            </a:pPr>
            <a:r>
              <a:rPr lang="en-US" sz="2400" smtClean="0">
                <a:solidFill>
                  <a:schemeClr val="tx1"/>
                </a:solidFill>
                <a:latin typeface="Times New Roman" pitchFamily="18" charset="0"/>
                <a:cs typeface="Times New Roman" pitchFamily="18" charset="0"/>
              </a:rPr>
              <a:t>3.3.2. Mengurutkan langkah-langkah komunikasi data</a:t>
            </a:r>
          </a:p>
          <a:p>
            <a:pPr marL="0" indent="0">
              <a:buNone/>
            </a:pPr>
            <a:r>
              <a:rPr lang="en-US" sz="2400" smtClean="0">
                <a:solidFill>
                  <a:schemeClr val="tx1"/>
                </a:solidFill>
                <a:latin typeface="Times New Roman" pitchFamily="18" charset="0"/>
                <a:cs typeface="Times New Roman" pitchFamily="18" charset="0"/>
              </a:rPr>
              <a:t>4.3. Menyajikan hasil analisis proses komunikasi data</a:t>
            </a:r>
          </a:p>
          <a:p>
            <a:pPr marL="635000" indent="0">
              <a:buNone/>
            </a:pPr>
            <a:r>
              <a:rPr lang="en-US" sz="2400" smtClean="0">
                <a:solidFill>
                  <a:schemeClr val="tx1"/>
                </a:solidFill>
                <a:latin typeface="Times New Roman" pitchFamily="18" charset="0"/>
                <a:cs typeface="Times New Roman" pitchFamily="18" charset="0"/>
              </a:rPr>
              <a:t>4.3.1. Mempresentasikan proses komunikasi data</a:t>
            </a:r>
          </a:p>
        </p:txBody>
      </p:sp>
      <p:sp>
        <p:nvSpPr>
          <p:cNvPr id="3" name="Title 2"/>
          <p:cNvSpPr>
            <a:spLocks noGrp="1"/>
          </p:cNvSpPr>
          <p:nvPr>
            <p:ph type="title"/>
          </p:nvPr>
        </p:nvSpPr>
        <p:spPr/>
        <p:txBody>
          <a:bodyPr/>
          <a:lstStyle/>
          <a:p>
            <a:r>
              <a:rPr lang="en-US" b="1" smtClean="0">
                <a:latin typeface="Times New Roman" pitchFamily="18" charset="0"/>
                <a:ea typeface="Tahoma" pitchFamily="34" charset="0"/>
                <a:cs typeface="Times New Roman" pitchFamily="18" charset="0"/>
              </a:rPr>
              <a:t>KI DAN KD</a:t>
            </a:r>
            <a:endParaRPr lang="en-US" b="1">
              <a:latin typeface="Times New Roman" pitchFamily="18" charset="0"/>
              <a:ea typeface="Tahoma" pitchFamily="34" charset="0"/>
              <a:cs typeface="Times New Roman" pitchFamily="18" charset="0"/>
            </a:endParaRPr>
          </a:p>
        </p:txBody>
      </p:sp>
    </p:spTree>
    <p:extLst>
      <p:ext uri="{BB962C8B-B14F-4D97-AF65-F5344CB8AC3E}">
        <p14:creationId xmlns:p14="http://schemas.microsoft.com/office/powerpoint/2010/main" val="3547345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1719070"/>
            <a:ext cx="8407893" cy="4734265"/>
          </a:xfrm>
        </p:spPr>
        <p:txBody>
          <a:bodyPr>
            <a:normAutofit fontScale="92500" lnSpcReduction="10000"/>
          </a:bodyPr>
          <a:lstStyle/>
          <a:p>
            <a:pPr marL="45720" lvl="0" indent="0">
              <a:buNone/>
            </a:pPr>
            <a:r>
              <a:rPr lang="en-US" sz="2800" smtClean="0">
                <a:solidFill>
                  <a:schemeClr val="tx1"/>
                </a:solidFill>
                <a:latin typeface="Times New Roman" pitchFamily="18" charset="0"/>
                <a:cs typeface="Times New Roman" pitchFamily="18" charset="0"/>
              </a:rPr>
              <a:t>Sebuah perangkat yang membagi satu </a:t>
            </a:r>
            <a:r>
              <a:rPr lang="en-US" sz="2800">
                <a:solidFill>
                  <a:schemeClr val="tx1"/>
                </a:solidFill>
                <a:latin typeface="Times New Roman" pitchFamily="18" charset="0"/>
                <a:cs typeface="Times New Roman" pitchFamily="18" charset="0"/>
              </a:rPr>
              <a:t>buah </a:t>
            </a:r>
            <a:r>
              <a:rPr lang="en-US" sz="2800" smtClean="0">
                <a:solidFill>
                  <a:schemeClr val="tx1"/>
                </a:solidFill>
                <a:latin typeface="Times New Roman" pitchFamily="18" charset="0"/>
                <a:cs typeface="Times New Roman" pitchFamily="18" charset="0"/>
              </a:rPr>
              <a:t>jaringan jaringan untuk ke dalam dua buah jaringan, ini </a:t>
            </a:r>
            <a:r>
              <a:rPr lang="en-US" sz="2800">
                <a:solidFill>
                  <a:schemeClr val="tx1"/>
                </a:solidFill>
                <a:latin typeface="Times New Roman" pitchFamily="18" charset="0"/>
                <a:cs typeface="Times New Roman" pitchFamily="18" charset="0"/>
              </a:rPr>
              <a:t>digunakan mendapatkan jaringan </a:t>
            </a:r>
            <a:r>
              <a:rPr lang="en-US" sz="2800" smtClean="0">
                <a:solidFill>
                  <a:schemeClr val="tx1"/>
                </a:solidFill>
                <a:latin typeface="Times New Roman" pitchFamily="18" charset="0"/>
                <a:cs typeface="Times New Roman" pitchFamily="18" charset="0"/>
              </a:rPr>
              <a:t>yang </a:t>
            </a:r>
            <a:r>
              <a:rPr lang="en-US" sz="2800">
                <a:solidFill>
                  <a:schemeClr val="tx1"/>
                </a:solidFill>
                <a:latin typeface="Times New Roman" pitchFamily="18" charset="0"/>
                <a:cs typeface="Times New Roman" pitchFamily="18" charset="0"/>
              </a:rPr>
              <a:t>efisien</a:t>
            </a:r>
            <a:r>
              <a:rPr lang="en-US" sz="2800" smtClean="0">
                <a:solidFill>
                  <a:schemeClr val="tx1"/>
                </a:solidFill>
                <a:latin typeface="Times New Roman" pitchFamily="18" charset="0"/>
                <a:cs typeface="Times New Roman" pitchFamily="18" charset="0"/>
              </a:rPr>
              <a:t>, dimana kadang </a:t>
            </a:r>
            <a:r>
              <a:rPr lang="en-US" sz="2800">
                <a:solidFill>
                  <a:schemeClr val="tx1"/>
                </a:solidFill>
                <a:latin typeface="Times New Roman" pitchFamily="18" charset="0"/>
                <a:cs typeface="Times New Roman" pitchFamily="18" charset="0"/>
              </a:rPr>
              <a:t>pertumbuhan </a:t>
            </a:r>
            <a:r>
              <a:rPr lang="en-US" sz="2800" smtClean="0">
                <a:solidFill>
                  <a:schemeClr val="tx1"/>
                </a:solidFill>
                <a:latin typeface="Times New Roman" pitchFamily="18" charset="0"/>
                <a:cs typeface="Times New Roman" pitchFamily="18" charset="0"/>
              </a:rPr>
              <a:t>network sangat cepat makanya diperlukan jembatan. Diibaratkan bahwa Bridges ini seperti polisi lalu lintas yang mengatur </a:t>
            </a:r>
            <a:r>
              <a:rPr lang="en-US" sz="2800">
                <a:solidFill>
                  <a:schemeClr val="tx1"/>
                </a:solidFill>
                <a:latin typeface="Times New Roman" pitchFamily="18" charset="0"/>
                <a:cs typeface="Times New Roman" pitchFamily="18" charset="0"/>
              </a:rPr>
              <a:t>di </a:t>
            </a:r>
            <a:r>
              <a:rPr lang="en-US" sz="2800" smtClean="0">
                <a:solidFill>
                  <a:schemeClr val="tx1"/>
                </a:solidFill>
                <a:latin typeface="Times New Roman" pitchFamily="18" charset="0"/>
                <a:cs typeface="Times New Roman" pitchFamily="18" charset="0"/>
              </a:rPr>
              <a:t>persimpangan jalan pada </a:t>
            </a:r>
            <a:r>
              <a:rPr lang="en-US" sz="2800">
                <a:solidFill>
                  <a:schemeClr val="tx1"/>
                </a:solidFill>
                <a:latin typeface="Times New Roman" pitchFamily="18" charset="0"/>
                <a:cs typeface="Times New Roman" pitchFamily="18" charset="0"/>
              </a:rPr>
              <a:t>saat jam-jam </a:t>
            </a:r>
            <a:r>
              <a:rPr lang="en-US" sz="2800" smtClean="0">
                <a:solidFill>
                  <a:schemeClr val="tx1"/>
                </a:solidFill>
                <a:latin typeface="Times New Roman" pitchFamily="18" charset="0"/>
                <a:cs typeface="Times New Roman" pitchFamily="18" charset="0"/>
              </a:rPr>
              <a:t>sibuk. Dia </a:t>
            </a:r>
            <a:r>
              <a:rPr lang="en-US" sz="2800">
                <a:solidFill>
                  <a:schemeClr val="tx1"/>
                </a:solidFill>
                <a:latin typeface="Times New Roman" pitchFamily="18" charset="0"/>
                <a:cs typeface="Times New Roman" pitchFamily="18" charset="0"/>
              </a:rPr>
              <a:t>mengatur agar </a:t>
            </a:r>
            <a:r>
              <a:rPr lang="en-US" sz="2800" smtClean="0">
                <a:solidFill>
                  <a:schemeClr val="tx1"/>
                </a:solidFill>
                <a:latin typeface="Times New Roman" pitchFamily="18" charset="0"/>
                <a:cs typeface="Times New Roman" pitchFamily="18" charset="0"/>
              </a:rPr>
              <a:t>informasi diantara </a:t>
            </a:r>
            <a:r>
              <a:rPr lang="en-US" sz="2800">
                <a:solidFill>
                  <a:schemeClr val="tx1"/>
                </a:solidFill>
                <a:latin typeface="Times New Roman" pitchFamily="18" charset="0"/>
                <a:cs typeface="Times New Roman" pitchFamily="18" charset="0"/>
              </a:rPr>
              <a:t>kedua </a:t>
            </a:r>
            <a:r>
              <a:rPr lang="en-US" sz="2800" smtClean="0">
                <a:solidFill>
                  <a:schemeClr val="tx1"/>
                </a:solidFill>
                <a:latin typeface="Times New Roman" pitchFamily="18" charset="0"/>
                <a:cs typeface="Times New Roman" pitchFamily="18" charset="0"/>
              </a:rPr>
              <a:t>sisi network tetap jalan dengan baik </a:t>
            </a:r>
            <a:r>
              <a:rPr lang="en-US" sz="2800">
                <a:solidFill>
                  <a:schemeClr val="tx1"/>
                </a:solidFill>
                <a:latin typeface="Times New Roman" pitchFamily="18" charset="0"/>
                <a:cs typeface="Times New Roman" pitchFamily="18" charset="0"/>
              </a:rPr>
              <a:t>dan </a:t>
            </a:r>
            <a:r>
              <a:rPr lang="en-US" sz="2800" smtClean="0">
                <a:solidFill>
                  <a:schemeClr val="tx1"/>
                </a:solidFill>
                <a:latin typeface="Times New Roman" pitchFamily="18" charset="0"/>
                <a:cs typeface="Times New Roman" pitchFamily="18" charset="0"/>
              </a:rPr>
              <a:t>teratur</a:t>
            </a:r>
            <a:r>
              <a:rPr lang="en-US" sz="2800">
                <a:solidFill>
                  <a:schemeClr val="tx1"/>
                </a:solidFill>
                <a:latin typeface="Times New Roman" pitchFamily="18" charset="0"/>
                <a:cs typeface="Times New Roman" pitchFamily="18" charset="0"/>
              </a:rPr>
              <a:t>. Bridges juga dapat di gunakan untuk </a:t>
            </a:r>
            <a:r>
              <a:rPr lang="en-US" sz="2800" smtClean="0">
                <a:solidFill>
                  <a:schemeClr val="tx1"/>
                </a:solidFill>
                <a:latin typeface="Times New Roman" pitchFamily="18" charset="0"/>
                <a:cs typeface="Times New Roman" pitchFamily="18" charset="0"/>
              </a:rPr>
              <a:t>mengkoneksi diantara network </a:t>
            </a:r>
            <a:r>
              <a:rPr lang="en-US" sz="2800">
                <a:solidFill>
                  <a:schemeClr val="tx1"/>
                </a:solidFill>
                <a:latin typeface="Times New Roman" pitchFamily="18" charset="0"/>
                <a:cs typeface="Times New Roman" pitchFamily="18" charset="0"/>
              </a:rPr>
              <a:t>yang </a:t>
            </a:r>
            <a:r>
              <a:rPr lang="en-US" sz="2800" smtClean="0">
                <a:solidFill>
                  <a:schemeClr val="tx1"/>
                </a:solidFill>
                <a:latin typeface="Times New Roman" pitchFamily="18" charset="0"/>
                <a:cs typeface="Times New Roman" pitchFamily="18" charset="0"/>
              </a:rPr>
              <a:t>menggunakan tipe kabel yang </a:t>
            </a:r>
            <a:r>
              <a:rPr lang="en-US" sz="2800">
                <a:solidFill>
                  <a:schemeClr val="tx1"/>
                </a:solidFill>
                <a:latin typeface="Times New Roman" pitchFamily="18" charset="0"/>
                <a:cs typeface="Times New Roman" pitchFamily="18" charset="0"/>
              </a:rPr>
              <a:t>berbeda </a:t>
            </a:r>
            <a:r>
              <a:rPr lang="en-US" sz="2800" smtClean="0">
                <a:solidFill>
                  <a:schemeClr val="tx1"/>
                </a:solidFill>
                <a:latin typeface="Times New Roman" pitchFamily="18" charset="0"/>
                <a:cs typeface="Times New Roman" pitchFamily="18" charset="0"/>
              </a:rPr>
              <a:t>ataupun </a:t>
            </a:r>
            <a:r>
              <a:rPr lang="en-US" sz="2800">
                <a:solidFill>
                  <a:schemeClr val="tx1"/>
                </a:solidFill>
                <a:latin typeface="Times New Roman" pitchFamily="18" charset="0"/>
                <a:cs typeface="Times New Roman" pitchFamily="18" charset="0"/>
              </a:rPr>
              <a:t>topologi yang berbeda </a:t>
            </a:r>
            <a:r>
              <a:rPr lang="en-US" sz="2800" smtClean="0">
                <a:solidFill>
                  <a:schemeClr val="tx1"/>
                </a:solidFill>
                <a:latin typeface="Times New Roman" pitchFamily="18" charset="0"/>
                <a:cs typeface="Times New Roman" pitchFamily="18" charset="0"/>
              </a:rPr>
              <a:t>pula.</a:t>
            </a:r>
            <a:endParaRPr lang="en-US" sz="2800">
              <a:solidFill>
                <a:schemeClr val="tx1"/>
              </a:solidFill>
              <a:latin typeface="Times New Roman" pitchFamily="18" charset="0"/>
              <a:cs typeface="Times New Roman" pitchFamily="18" charset="0"/>
            </a:endParaRPr>
          </a:p>
        </p:txBody>
      </p:sp>
      <p:sp>
        <p:nvSpPr>
          <p:cNvPr id="4" name="Title 3"/>
          <p:cNvSpPr>
            <a:spLocks noGrp="1"/>
          </p:cNvSpPr>
          <p:nvPr>
            <p:ph type="title"/>
          </p:nvPr>
        </p:nvSpPr>
        <p:spPr/>
        <p:txBody>
          <a:bodyPr/>
          <a:lstStyle/>
          <a:p>
            <a:r>
              <a:rPr lang="en-US" b="1" smtClean="0">
                <a:latin typeface="Times New Roman" pitchFamily="18" charset="0"/>
                <a:cs typeface="Times New Roman" pitchFamily="18" charset="0"/>
              </a:rPr>
              <a:t>Bridges/jembatan</a:t>
            </a:r>
            <a:endParaRPr lang="en-US" b="1">
              <a:latin typeface="Times New Roman" pitchFamily="18" charset="0"/>
              <a:cs typeface="Times New Roman" pitchFamily="18" charset="0"/>
            </a:endParaRPr>
          </a:p>
        </p:txBody>
      </p:sp>
    </p:spTree>
    <p:extLst>
      <p:ext uri="{BB962C8B-B14F-4D97-AF65-F5344CB8AC3E}">
        <p14:creationId xmlns:p14="http://schemas.microsoft.com/office/powerpoint/2010/main" val="3900128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1719070"/>
            <a:ext cx="8407893" cy="4734265"/>
          </a:xfrm>
        </p:spPr>
        <p:txBody>
          <a:bodyPr>
            <a:normAutofit/>
          </a:bodyPr>
          <a:lstStyle/>
          <a:p>
            <a:pPr marL="45720" lvl="0" indent="0">
              <a:buNone/>
            </a:pPr>
            <a:r>
              <a:rPr lang="en-US" sz="2800">
                <a:solidFill>
                  <a:schemeClr val="tx1"/>
                </a:solidFill>
                <a:latin typeface="Times New Roman" pitchFamily="18" charset="0"/>
                <a:cs typeface="Times New Roman" pitchFamily="18" charset="0"/>
              </a:rPr>
              <a:t>Perangkat </a:t>
            </a:r>
            <a:r>
              <a:rPr lang="en-US" sz="2800" smtClean="0">
                <a:solidFill>
                  <a:schemeClr val="tx1"/>
                </a:solidFill>
                <a:latin typeface="Times New Roman" pitchFamily="18" charset="0"/>
                <a:cs typeface="Times New Roman" pitchFamily="18" charset="0"/>
              </a:rPr>
              <a:t>yang menghubungkan </a:t>
            </a:r>
            <a:r>
              <a:rPr lang="en-US" sz="2800">
                <a:solidFill>
                  <a:schemeClr val="tx1"/>
                </a:solidFill>
                <a:latin typeface="Times New Roman" pitchFamily="18" charset="0"/>
                <a:cs typeface="Times New Roman" pitchFamily="18" charset="0"/>
              </a:rPr>
              <a:t>beberapa </a:t>
            </a:r>
            <a:r>
              <a:rPr lang="en-US" sz="2800" smtClean="0">
                <a:solidFill>
                  <a:schemeClr val="tx1"/>
                </a:solidFill>
                <a:latin typeface="Times New Roman" pitchFamily="18" charset="0"/>
                <a:cs typeface="Times New Roman" pitchFamily="18" charset="0"/>
              </a:rPr>
              <a:t>LAN. Router menggunakan header dan forwarding </a:t>
            </a:r>
            <a:r>
              <a:rPr lang="en-US" sz="2800">
                <a:solidFill>
                  <a:schemeClr val="tx1"/>
                </a:solidFill>
                <a:latin typeface="Times New Roman" pitchFamily="18" charset="0"/>
                <a:cs typeface="Times New Roman" pitchFamily="18" charset="0"/>
              </a:rPr>
              <a:t>table untuk menentukan kemana paket data dikirim, dan menggunakan protocol </a:t>
            </a:r>
            <a:r>
              <a:rPr lang="en-US" sz="2800" smtClean="0">
                <a:solidFill>
                  <a:schemeClr val="tx1"/>
                </a:solidFill>
                <a:latin typeface="Times New Roman" pitchFamily="18" charset="0"/>
                <a:cs typeface="Times New Roman" pitchFamily="18" charset="0"/>
              </a:rPr>
              <a:t>ICMP (Internet Control Message Protocol</a:t>
            </a:r>
            <a:r>
              <a:rPr lang="en-US" sz="2800">
                <a:solidFill>
                  <a:schemeClr val="tx1"/>
                </a:solidFill>
                <a:latin typeface="Times New Roman" pitchFamily="18" charset="0"/>
                <a:cs typeface="Times New Roman" pitchFamily="18" charset="0"/>
              </a:rPr>
              <a:t>) untuk berkomunikasi satu sama lain </a:t>
            </a:r>
            <a:r>
              <a:rPr lang="en-US" sz="2800" smtClean="0">
                <a:solidFill>
                  <a:schemeClr val="tx1"/>
                </a:solidFill>
                <a:latin typeface="Times New Roman" pitchFamily="18" charset="0"/>
                <a:cs typeface="Times New Roman" pitchFamily="18" charset="0"/>
              </a:rPr>
              <a:t>dan mengkonfigurasi </a:t>
            </a:r>
            <a:r>
              <a:rPr lang="en-US" sz="2800">
                <a:solidFill>
                  <a:schemeClr val="tx1"/>
                </a:solidFill>
                <a:latin typeface="Times New Roman" pitchFamily="18" charset="0"/>
                <a:cs typeface="Times New Roman" pitchFamily="18" charset="0"/>
              </a:rPr>
              <a:t>route </a:t>
            </a:r>
            <a:r>
              <a:rPr lang="en-US" sz="2800" smtClean="0">
                <a:solidFill>
                  <a:schemeClr val="tx1"/>
                </a:solidFill>
                <a:latin typeface="Times New Roman" pitchFamily="18" charset="0"/>
                <a:cs typeface="Times New Roman" pitchFamily="18" charset="0"/>
              </a:rPr>
              <a:t>terbaik diantara dua </a:t>
            </a:r>
            <a:r>
              <a:rPr lang="en-US" sz="2800">
                <a:solidFill>
                  <a:schemeClr val="tx1"/>
                </a:solidFill>
                <a:latin typeface="Times New Roman" pitchFamily="18" charset="0"/>
                <a:cs typeface="Times New Roman" pitchFamily="18" charset="0"/>
              </a:rPr>
              <a:t>host</a:t>
            </a:r>
            <a:r>
              <a:rPr lang="en-US" sz="2800" smtClean="0">
                <a:solidFill>
                  <a:schemeClr val="tx1"/>
                </a:solidFill>
                <a:latin typeface="Times New Roman" pitchFamily="18" charset="0"/>
                <a:cs typeface="Times New Roman" pitchFamily="18" charset="0"/>
              </a:rPr>
              <a:t>. Router tidak memperhatikan </a:t>
            </a:r>
            <a:r>
              <a:rPr lang="en-US" sz="2800">
                <a:solidFill>
                  <a:schemeClr val="tx1"/>
                </a:solidFill>
                <a:latin typeface="Times New Roman" pitchFamily="18" charset="0"/>
                <a:cs typeface="Times New Roman" pitchFamily="18" charset="0"/>
              </a:rPr>
              <a:t>tipe </a:t>
            </a:r>
            <a:r>
              <a:rPr lang="en-US" sz="2800" smtClean="0">
                <a:solidFill>
                  <a:schemeClr val="tx1"/>
                </a:solidFill>
                <a:latin typeface="Times New Roman" pitchFamily="18" charset="0"/>
                <a:cs typeface="Times New Roman" pitchFamily="18" charset="0"/>
              </a:rPr>
              <a:t>data yang </a:t>
            </a:r>
            <a:r>
              <a:rPr lang="en-US" sz="2800">
                <a:solidFill>
                  <a:schemeClr val="tx1"/>
                </a:solidFill>
                <a:latin typeface="Times New Roman" pitchFamily="18" charset="0"/>
                <a:cs typeface="Times New Roman" pitchFamily="18" charset="0"/>
              </a:rPr>
              <a:t>dilewatkan.</a:t>
            </a:r>
          </a:p>
        </p:txBody>
      </p:sp>
      <p:sp>
        <p:nvSpPr>
          <p:cNvPr id="4" name="Title 3"/>
          <p:cNvSpPr>
            <a:spLocks noGrp="1"/>
          </p:cNvSpPr>
          <p:nvPr>
            <p:ph type="title"/>
          </p:nvPr>
        </p:nvSpPr>
        <p:spPr/>
        <p:txBody>
          <a:bodyPr/>
          <a:lstStyle/>
          <a:p>
            <a:r>
              <a:rPr lang="en-US" b="1" smtClean="0">
                <a:latin typeface="Times New Roman" pitchFamily="18" charset="0"/>
                <a:cs typeface="Times New Roman" pitchFamily="18" charset="0"/>
              </a:rPr>
              <a:t>router</a:t>
            </a:r>
            <a:endParaRPr lang="en-US" b="1">
              <a:latin typeface="Times New Roman" pitchFamily="18" charset="0"/>
              <a:cs typeface="Times New Roman" pitchFamily="18" charset="0"/>
            </a:endParaRPr>
          </a:p>
        </p:txBody>
      </p:sp>
    </p:spTree>
    <p:extLst>
      <p:ext uri="{BB962C8B-B14F-4D97-AF65-F5344CB8AC3E}">
        <p14:creationId xmlns:p14="http://schemas.microsoft.com/office/powerpoint/2010/main" val="604005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1719070"/>
            <a:ext cx="8407893" cy="4734265"/>
          </a:xfrm>
        </p:spPr>
        <p:txBody>
          <a:bodyPr>
            <a:normAutofit/>
          </a:bodyPr>
          <a:lstStyle/>
          <a:p>
            <a:pPr marL="45720" lvl="0" indent="0">
              <a:buNone/>
            </a:pPr>
            <a:r>
              <a:rPr lang="en-US" sz="2800" smtClean="0">
                <a:solidFill>
                  <a:schemeClr val="tx1"/>
                </a:solidFill>
                <a:latin typeface="Times New Roman" pitchFamily="18" charset="0"/>
                <a:cs typeface="Times New Roman" pitchFamily="18" charset="0"/>
              </a:rPr>
              <a:t>Terletak di ujung dari kabel yang digunakan untuk ditancapkan pada port atau interface untuk menghubungkan satu peralatan jaringan pada peralatan jaringan yang lain</a:t>
            </a:r>
            <a:r>
              <a:rPr lang="en-US" sz="2800">
                <a:solidFill>
                  <a:schemeClr val="tx1"/>
                </a:solidFill>
                <a:latin typeface="Times New Roman" pitchFamily="18" charset="0"/>
                <a:cs typeface="Times New Roman" pitchFamily="18" charset="0"/>
              </a:rPr>
              <a:t>. </a:t>
            </a:r>
            <a:r>
              <a:rPr lang="en-US" sz="2800" smtClean="0">
                <a:solidFill>
                  <a:schemeClr val="tx1"/>
                </a:solidFill>
                <a:latin typeface="Times New Roman" pitchFamily="18" charset="0"/>
                <a:cs typeface="Times New Roman" pitchFamily="18" charset="0"/>
              </a:rPr>
              <a:t>Konektor selalu dibuat berpasangan yaitu male dan female. (pada konektor male terdapat pin, pada konektor female terdapat lubang </a:t>
            </a:r>
            <a:r>
              <a:rPr lang="en-US" sz="2800">
                <a:solidFill>
                  <a:schemeClr val="tx1"/>
                </a:solidFill>
                <a:latin typeface="Times New Roman" pitchFamily="18" charset="0"/>
                <a:cs typeface="Times New Roman" pitchFamily="18" charset="0"/>
              </a:rPr>
              <a:t>tempat konektor male ditancapkan).</a:t>
            </a:r>
          </a:p>
        </p:txBody>
      </p:sp>
      <p:sp>
        <p:nvSpPr>
          <p:cNvPr id="4" name="Title 3"/>
          <p:cNvSpPr>
            <a:spLocks noGrp="1"/>
          </p:cNvSpPr>
          <p:nvPr>
            <p:ph type="title"/>
          </p:nvPr>
        </p:nvSpPr>
        <p:spPr/>
        <p:txBody>
          <a:bodyPr/>
          <a:lstStyle/>
          <a:p>
            <a:r>
              <a:rPr lang="en-US" b="1" smtClean="0">
                <a:latin typeface="Times New Roman" pitchFamily="18" charset="0"/>
                <a:cs typeface="Times New Roman" pitchFamily="18" charset="0"/>
              </a:rPr>
              <a:t>connector</a:t>
            </a:r>
            <a:endParaRPr lang="en-US" b="1">
              <a:latin typeface="Times New Roman" pitchFamily="18" charset="0"/>
              <a:cs typeface="Times New Roman" pitchFamily="18" charset="0"/>
            </a:endParaRPr>
          </a:p>
        </p:txBody>
      </p:sp>
    </p:spTree>
    <p:extLst>
      <p:ext uri="{BB962C8B-B14F-4D97-AF65-F5344CB8AC3E}">
        <p14:creationId xmlns:p14="http://schemas.microsoft.com/office/powerpoint/2010/main" val="2600770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1719070"/>
            <a:ext cx="8407893" cy="4734265"/>
          </a:xfrm>
        </p:spPr>
        <p:txBody>
          <a:bodyPr>
            <a:normAutofit/>
          </a:bodyPr>
          <a:lstStyle/>
          <a:p>
            <a:pPr marL="45720" lvl="0" indent="0">
              <a:buNone/>
            </a:pPr>
            <a:r>
              <a:rPr lang="en-US" sz="2800">
                <a:solidFill>
                  <a:schemeClr val="tx1"/>
                </a:solidFill>
                <a:latin typeface="Times New Roman" pitchFamily="18" charset="0"/>
                <a:cs typeface="Times New Roman" pitchFamily="18" charset="0"/>
              </a:rPr>
              <a:t>Kabel digunakan untuk membuat koneksi fisik </a:t>
            </a:r>
            <a:r>
              <a:rPr lang="en-US" sz="2800" smtClean="0">
                <a:solidFill>
                  <a:schemeClr val="tx1"/>
                </a:solidFill>
                <a:latin typeface="Times New Roman" pitchFamily="18" charset="0"/>
                <a:cs typeface="Times New Roman" pitchFamily="18" charset="0"/>
              </a:rPr>
              <a:t>antar </a:t>
            </a:r>
            <a:r>
              <a:rPr lang="en-US" sz="2800">
                <a:solidFill>
                  <a:schemeClr val="tx1"/>
                </a:solidFill>
                <a:latin typeface="Times New Roman" pitchFamily="18" charset="0"/>
                <a:cs typeface="Times New Roman" pitchFamily="18" charset="0"/>
              </a:rPr>
              <a:t>komputer pada jaringan komputer. Ada </a:t>
            </a:r>
            <a:r>
              <a:rPr lang="en-US" sz="2800" smtClean="0">
                <a:solidFill>
                  <a:schemeClr val="tx1"/>
                </a:solidFill>
                <a:latin typeface="Times New Roman" pitchFamily="18" charset="0"/>
                <a:cs typeface="Times New Roman" pitchFamily="18" charset="0"/>
              </a:rPr>
              <a:t>berbagai macam jenis dan tipe kabel yang dapat digunakan pada jaringan komputer yang </a:t>
            </a:r>
            <a:r>
              <a:rPr lang="en-US" sz="2800">
                <a:solidFill>
                  <a:schemeClr val="tx1"/>
                </a:solidFill>
                <a:latin typeface="Times New Roman" pitchFamily="18" charset="0"/>
                <a:cs typeface="Times New Roman" pitchFamily="18" charset="0"/>
              </a:rPr>
              <a:t>masing-masing mempunyai karakteristik </a:t>
            </a:r>
            <a:r>
              <a:rPr lang="en-US" sz="2800" smtClean="0">
                <a:solidFill>
                  <a:schemeClr val="tx1"/>
                </a:solidFill>
                <a:latin typeface="Times New Roman" pitchFamily="18" charset="0"/>
                <a:cs typeface="Times New Roman" pitchFamily="18" charset="0"/>
              </a:rPr>
              <a:t>berbeda</a:t>
            </a:r>
            <a:r>
              <a:rPr lang="en-US" sz="2800">
                <a:solidFill>
                  <a:schemeClr val="tx1"/>
                </a:solidFill>
                <a:latin typeface="Times New Roman" pitchFamily="18" charset="0"/>
                <a:cs typeface="Times New Roman" pitchFamily="18" charset="0"/>
              </a:rPr>
              <a:t>.</a:t>
            </a:r>
          </a:p>
        </p:txBody>
      </p:sp>
      <p:sp>
        <p:nvSpPr>
          <p:cNvPr id="4" name="Title 3"/>
          <p:cNvSpPr>
            <a:spLocks noGrp="1"/>
          </p:cNvSpPr>
          <p:nvPr>
            <p:ph type="title"/>
          </p:nvPr>
        </p:nvSpPr>
        <p:spPr/>
        <p:txBody>
          <a:bodyPr/>
          <a:lstStyle/>
          <a:p>
            <a:r>
              <a:rPr lang="en-US" b="1" smtClean="0">
                <a:latin typeface="Times New Roman" pitchFamily="18" charset="0"/>
                <a:cs typeface="Times New Roman" pitchFamily="18" charset="0"/>
              </a:rPr>
              <a:t>kabel</a:t>
            </a:r>
            <a:endParaRPr lang="en-US" b="1">
              <a:latin typeface="Times New Roman" pitchFamily="18" charset="0"/>
              <a:cs typeface="Times New Roman" pitchFamily="18" charset="0"/>
            </a:endParaRPr>
          </a:p>
        </p:txBody>
      </p:sp>
    </p:spTree>
    <p:extLst>
      <p:ext uri="{BB962C8B-B14F-4D97-AF65-F5344CB8AC3E}">
        <p14:creationId xmlns:p14="http://schemas.microsoft.com/office/powerpoint/2010/main" val="2650994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1719070"/>
            <a:ext cx="8407893" cy="4734265"/>
          </a:xfrm>
        </p:spPr>
        <p:txBody>
          <a:bodyPr>
            <a:normAutofit/>
          </a:bodyPr>
          <a:lstStyle/>
          <a:p>
            <a:pPr marL="45720" lvl="0" indent="0">
              <a:buNone/>
            </a:pPr>
            <a:r>
              <a:rPr lang="en-US" sz="2800">
                <a:solidFill>
                  <a:schemeClr val="tx1"/>
                </a:solidFill>
                <a:latin typeface="Times New Roman" pitchFamily="18" charset="0"/>
                <a:cs typeface="Times New Roman" pitchFamily="18" charset="0"/>
              </a:rPr>
              <a:t>Repeater adalah piranti yang berfungsi untuk </a:t>
            </a:r>
            <a:r>
              <a:rPr lang="en-US" sz="2800" smtClean="0">
                <a:solidFill>
                  <a:schemeClr val="tx1"/>
                </a:solidFill>
                <a:latin typeface="Times New Roman" pitchFamily="18" charset="0"/>
                <a:cs typeface="Times New Roman" pitchFamily="18" charset="0"/>
              </a:rPr>
              <a:t>memperbaiki dan memperkuat sinyal atau isyarat yang melewatinya, Dua sub jaringan yang dilewatkan pada repeater memiliki protokol yang sama untuk semua lapisan</a:t>
            </a:r>
            <a:r>
              <a:rPr lang="en-US" sz="2800">
                <a:solidFill>
                  <a:schemeClr val="tx1"/>
                </a:solidFill>
                <a:latin typeface="Times New Roman" pitchFamily="18" charset="0"/>
                <a:cs typeface="Times New Roman" pitchFamily="18" charset="0"/>
              </a:rPr>
              <a:t>. </a:t>
            </a:r>
            <a:r>
              <a:rPr lang="en-US" sz="2800" smtClean="0">
                <a:solidFill>
                  <a:schemeClr val="tx1"/>
                </a:solidFill>
                <a:latin typeface="Times New Roman" pitchFamily="18" charset="0"/>
                <a:cs typeface="Times New Roman" pitchFamily="18" charset="0"/>
              </a:rPr>
              <a:t>Repeater </a:t>
            </a:r>
            <a:r>
              <a:rPr lang="en-US" sz="2800">
                <a:solidFill>
                  <a:schemeClr val="tx1"/>
                </a:solidFill>
                <a:latin typeface="Times New Roman" pitchFamily="18" charset="0"/>
                <a:cs typeface="Times New Roman" pitchFamily="18" charset="0"/>
              </a:rPr>
              <a:t>juga berfungsi untuk </a:t>
            </a:r>
            <a:r>
              <a:rPr lang="en-US" sz="2800" smtClean="0">
                <a:solidFill>
                  <a:schemeClr val="tx1"/>
                </a:solidFill>
                <a:latin typeface="Times New Roman" pitchFamily="18" charset="0"/>
                <a:cs typeface="Times New Roman" pitchFamily="18" charset="0"/>
              </a:rPr>
              <a:t>memperbesar </a:t>
            </a:r>
            <a:r>
              <a:rPr lang="sv-SE" sz="2800" smtClean="0">
                <a:solidFill>
                  <a:schemeClr val="tx1"/>
                </a:solidFill>
                <a:latin typeface="Times New Roman" pitchFamily="18" charset="0"/>
                <a:cs typeface="Times New Roman" pitchFamily="18" charset="0"/>
              </a:rPr>
              <a:t>batasan panjang satu segmen. Sehingga dapat digunakan untuk memperpanjang jangkauan jaringan. Penguat Sinyal data pada </a:t>
            </a:r>
            <a:r>
              <a:rPr lang="sv-SE" sz="2800">
                <a:solidFill>
                  <a:schemeClr val="tx1"/>
                </a:solidFill>
                <a:latin typeface="Times New Roman" pitchFamily="18" charset="0"/>
                <a:cs typeface="Times New Roman" pitchFamily="18" charset="0"/>
              </a:rPr>
              <a:t>kabel jaringan.</a:t>
            </a:r>
            <a:endParaRPr lang="en-US" sz="2800">
              <a:solidFill>
                <a:schemeClr val="tx1"/>
              </a:solidFill>
              <a:latin typeface="Times New Roman" pitchFamily="18" charset="0"/>
              <a:cs typeface="Times New Roman" pitchFamily="18" charset="0"/>
            </a:endParaRPr>
          </a:p>
        </p:txBody>
      </p:sp>
      <p:sp>
        <p:nvSpPr>
          <p:cNvPr id="4" name="Title 3"/>
          <p:cNvSpPr>
            <a:spLocks noGrp="1"/>
          </p:cNvSpPr>
          <p:nvPr>
            <p:ph type="title"/>
          </p:nvPr>
        </p:nvSpPr>
        <p:spPr/>
        <p:txBody>
          <a:bodyPr/>
          <a:lstStyle/>
          <a:p>
            <a:r>
              <a:rPr lang="en-US" b="1" smtClean="0">
                <a:latin typeface="Times New Roman" pitchFamily="18" charset="0"/>
                <a:cs typeface="Times New Roman" pitchFamily="18" charset="0"/>
              </a:rPr>
              <a:t>repeaters</a:t>
            </a:r>
            <a:endParaRPr lang="en-US" b="1">
              <a:latin typeface="Times New Roman" pitchFamily="18" charset="0"/>
              <a:cs typeface="Times New Roman" pitchFamily="18" charset="0"/>
            </a:endParaRPr>
          </a:p>
        </p:txBody>
      </p:sp>
    </p:spTree>
    <p:extLst>
      <p:ext uri="{BB962C8B-B14F-4D97-AF65-F5344CB8AC3E}">
        <p14:creationId xmlns:p14="http://schemas.microsoft.com/office/powerpoint/2010/main" val="1278946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1719070"/>
            <a:ext cx="8407893" cy="4734265"/>
          </a:xfrm>
        </p:spPr>
        <p:txBody>
          <a:bodyPr>
            <a:normAutofit/>
          </a:bodyPr>
          <a:lstStyle/>
          <a:p>
            <a:pPr marL="45720" lvl="0" indent="0">
              <a:buNone/>
            </a:pPr>
            <a:r>
              <a:rPr lang="en-US" sz="2800" smtClean="0">
                <a:solidFill>
                  <a:schemeClr val="tx1"/>
                </a:solidFill>
                <a:latin typeface="Times New Roman" pitchFamily="18" charset="0"/>
                <a:cs typeface="Times New Roman" pitchFamily="18" charset="0"/>
              </a:rPr>
              <a:t>Perangkat komunikasi pada telepon dinamakan juga telekomunikasi. Peralatan komunikasi yang ada di sumber komunikasi:</a:t>
            </a:r>
          </a:p>
          <a:p>
            <a:pPr marL="560070" lvl="0" indent="-514350">
              <a:buFont typeface="+mj-lt"/>
              <a:buAutoNum type="arabicPeriod"/>
            </a:pPr>
            <a:r>
              <a:rPr lang="en-US" sz="2800" smtClean="0">
                <a:solidFill>
                  <a:schemeClr val="tx1"/>
                </a:solidFill>
                <a:latin typeface="Times New Roman" pitchFamily="18" charset="0"/>
                <a:cs typeface="Times New Roman" pitchFamily="18" charset="0"/>
              </a:rPr>
              <a:t>Komunikasi Radio</a:t>
            </a:r>
          </a:p>
          <a:p>
            <a:pPr marL="560070" lvl="0" indent="-514350">
              <a:buFont typeface="+mj-lt"/>
              <a:buAutoNum type="arabicPeriod"/>
            </a:pPr>
            <a:r>
              <a:rPr lang="en-US" sz="2800" smtClean="0">
                <a:solidFill>
                  <a:schemeClr val="tx1"/>
                </a:solidFill>
                <a:latin typeface="Times New Roman" pitchFamily="18" charset="0"/>
                <a:cs typeface="Times New Roman" pitchFamily="18" charset="0"/>
              </a:rPr>
              <a:t>Komunikasi Data</a:t>
            </a:r>
          </a:p>
          <a:p>
            <a:pPr marL="560070" lvl="0" indent="-514350">
              <a:buFont typeface="+mj-lt"/>
              <a:buAutoNum type="arabicPeriod"/>
            </a:pPr>
            <a:r>
              <a:rPr lang="en-US" sz="2800" smtClean="0">
                <a:solidFill>
                  <a:schemeClr val="tx1"/>
                </a:solidFill>
                <a:latin typeface="Times New Roman" pitchFamily="18" charset="0"/>
                <a:cs typeface="Times New Roman" pitchFamily="18" charset="0"/>
              </a:rPr>
              <a:t>Komunikasi Telepon</a:t>
            </a:r>
            <a:endParaRPr lang="en-US" sz="2800">
              <a:solidFill>
                <a:schemeClr val="tx1"/>
              </a:solidFill>
              <a:latin typeface="Times New Roman" pitchFamily="18" charset="0"/>
              <a:cs typeface="Times New Roman" pitchFamily="18" charset="0"/>
            </a:endParaRPr>
          </a:p>
        </p:txBody>
      </p:sp>
      <p:sp>
        <p:nvSpPr>
          <p:cNvPr id="4" name="Title 3"/>
          <p:cNvSpPr>
            <a:spLocks noGrp="1"/>
          </p:cNvSpPr>
          <p:nvPr>
            <p:ph type="title"/>
          </p:nvPr>
        </p:nvSpPr>
        <p:spPr/>
        <p:txBody>
          <a:bodyPr/>
          <a:lstStyle/>
          <a:p>
            <a:r>
              <a:rPr lang="en-US" b="1" smtClean="0">
                <a:latin typeface="Times New Roman" pitchFamily="18" charset="0"/>
                <a:cs typeface="Times New Roman" pitchFamily="18" charset="0"/>
              </a:rPr>
              <a:t>telekomunikasi</a:t>
            </a:r>
            <a:endParaRPr lang="en-US" b="1">
              <a:latin typeface="Times New Roman" pitchFamily="18" charset="0"/>
              <a:cs typeface="Times New Roman" pitchFamily="18" charset="0"/>
            </a:endParaRPr>
          </a:p>
        </p:txBody>
      </p:sp>
    </p:spTree>
    <p:extLst>
      <p:ext uri="{BB962C8B-B14F-4D97-AF65-F5344CB8AC3E}">
        <p14:creationId xmlns:p14="http://schemas.microsoft.com/office/powerpoint/2010/main" val="4551408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1719070"/>
            <a:ext cx="8407893" cy="4734265"/>
          </a:xfrm>
        </p:spPr>
        <p:txBody>
          <a:bodyPr>
            <a:normAutofit/>
          </a:bodyPr>
          <a:lstStyle/>
          <a:p>
            <a:pPr marL="45720" lvl="0" indent="0">
              <a:buNone/>
            </a:pPr>
            <a:r>
              <a:rPr lang="en-US" sz="2800" smtClean="0">
                <a:solidFill>
                  <a:schemeClr val="tx1"/>
                </a:solidFill>
                <a:latin typeface="Times New Roman" pitchFamily="18" charset="0"/>
                <a:cs typeface="Times New Roman" pitchFamily="18" charset="0"/>
              </a:rPr>
              <a:t>Komunikasi radio menggunakan perangkat komunikasi bernama pesawat radio CB </a:t>
            </a:r>
            <a:r>
              <a:rPr lang="en-US" sz="2800" i="1" smtClean="0">
                <a:solidFill>
                  <a:schemeClr val="tx1"/>
                </a:solidFill>
                <a:latin typeface="Times New Roman" pitchFamily="18" charset="0"/>
                <a:cs typeface="Times New Roman" pitchFamily="18" charset="0"/>
              </a:rPr>
              <a:t>(citizend band) </a:t>
            </a:r>
            <a:r>
              <a:rPr lang="en-US" sz="2800" smtClean="0">
                <a:solidFill>
                  <a:schemeClr val="tx1"/>
                </a:solidFill>
                <a:latin typeface="Times New Roman" pitchFamily="18" charset="0"/>
                <a:cs typeface="Times New Roman" pitchFamily="18" charset="0"/>
              </a:rPr>
              <a:t>atau yang sering dikenal sebagai perangkat untuk ngebrik, untuk komunikasi data menggunakan komputer. Pesawat radio CB digunakan oleh transmitter sebagai pemancar dan penerima.</a:t>
            </a:r>
            <a:endParaRPr lang="en-US" sz="2800" i="1" smtClean="0">
              <a:solidFill>
                <a:schemeClr val="tx1"/>
              </a:solidFill>
              <a:latin typeface="Times New Roman" pitchFamily="18" charset="0"/>
              <a:cs typeface="Times New Roman" pitchFamily="18" charset="0"/>
            </a:endParaRPr>
          </a:p>
        </p:txBody>
      </p:sp>
      <p:sp>
        <p:nvSpPr>
          <p:cNvPr id="4" name="Title 3"/>
          <p:cNvSpPr>
            <a:spLocks noGrp="1"/>
          </p:cNvSpPr>
          <p:nvPr>
            <p:ph type="title"/>
          </p:nvPr>
        </p:nvSpPr>
        <p:spPr/>
        <p:txBody>
          <a:bodyPr/>
          <a:lstStyle/>
          <a:p>
            <a:r>
              <a:rPr lang="en-US" b="1" smtClean="0">
                <a:latin typeface="Times New Roman" pitchFamily="18" charset="0"/>
                <a:cs typeface="Times New Roman" pitchFamily="18" charset="0"/>
              </a:rPr>
              <a:t>Komunikasi radio</a:t>
            </a:r>
            <a:endParaRPr lang="en-US" b="1">
              <a:latin typeface="Times New Roman" pitchFamily="18" charset="0"/>
              <a:cs typeface="Times New Roman" pitchFamily="18" charset="0"/>
            </a:endParaRPr>
          </a:p>
        </p:txBody>
      </p:sp>
    </p:spTree>
    <p:extLst>
      <p:ext uri="{BB962C8B-B14F-4D97-AF65-F5344CB8AC3E}">
        <p14:creationId xmlns:p14="http://schemas.microsoft.com/office/powerpoint/2010/main" val="23659915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1719070"/>
            <a:ext cx="8407893" cy="4734265"/>
          </a:xfrm>
        </p:spPr>
        <p:txBody>
          <a:bodyPr>
            <a:normAutofit/>
          </a:bodyPr>
          <a:lstStyle/>
          <a:p>
            <a:pPr marL="45720" lvl="0" indent="0">
              <a:buNone/>
            </a:pPr>
            <a:r>
              <a:rPr lang="en-US" sz="2800" smtClean="0">
                <a:solidFill>
                  <a:schemeClr val="tx1"/>
                </a:solidFill>
                <a:latin typeface="Times New Roman" pitchFamily="18" charset="0"/>
                <a:cs typeface="Times New Roman" pitchFamily="18" charset="0"/>
              </a:rPr>
              <a:t>Modem adalah suatu alat komunikasi yang disebut sebagai modulator. Modem akan mengubah isyarat yang berupa data sinyal analog kemudian diubah menjadi sinyal digital </a:t>
            </a:r>
            <a:r>
              <a:rPr lang="en-US" sz="2800">
                <a:solidFill>
                  <a:schemeClr val="tx1"/>
                </a:solidFill>
                <a:latin typeface="Times New Roman" pitchFamily="18" charset="0"/>
                <a:cs typeface="Times New Roman" pitchFamily="18" charset="0"/>
              </a:rPr>
              <a:t>kemudian dapat dibaca oleh penerima </a:t>
            </a:r>
            <a:r>
              <a:rPr lang="en-US" sz="2800" smtClean="0">
                <a:solidFill>
                  <a:schemeClr val="tx1"/>
                </a:solidFill>
                <a:latin typeface="Times New Roman" pitchFamily="18" charset="0"/>
                <a:cs typeface="Times New Roman" pitchFamily="18" charset="0"/>
              </a:rPr>
              <a:t>atau receiver atau yang sebaliknya modem akan bekerja menguah sinyal digital kemudian dapat diterima oleh peralatan komunikasi analog. Jadi tergantung penempatan dan keguanaan modem yang akan digunakan</a:t>
            </a:r>
            <a:r>
              <a:rPr lang="en-US" sz="2800">
                <a:solidFill>
                  <a:schemeClr val="tx1"/>
                </a:solidFill>
                <a:latin typeface="Times New Roman" pitchFamily="18" charset="0"/>
                <a:cs typeface="Times New Roman" pitchFamily="18" charset="0"/>
              </a:rPr>
              <a:t>.</a:t>
            </a:r>
            <a:endParaRPr lang="en-US" sz="2800" i="1" smtClean="0">
              <a:solidFill>
                <a:schemeClr val="tx1"/>
              </a:solidFill>
              <a:latin typeface="Times New Roman" pitchFamily="18" charset="0"/>
              <a:cs typeface="Times New Roman" pitchFamily="18" charset="0"/>
            </a:endParaRPr>
          </a:p>
        </p:txBody>
      </p:sp>
      <p:sp>
        <p:nvSpPr>
          <p:cNvPr id="4" name="Title 3"/>
          <p:cNvSpPr>
            <a:spLocks noGrp="1"/>
          </p:cNvSpPr>
          <p:nvPr>
            <p:ph type="title"/>
          </p:nvPr>
        </p:nvSpPr>
        <p:spPr/>
        <p:txBody>
          <a:bodyPr/>
          <a:lstStyle/>
          <a:p>
            <a:r>
              <a:rPr lang="en-US" b="1" smtClean="0">
                <a:latin typeface="Times New Roman" pitchFamily="18" charset="0"/>
                <a:cs typeface="Times New Roman" pitchFamily="18" charset="0"/>
              </a:rPr>
              <a:t>modem</a:t>
            </a:r>
            <a:endParaRPr lang="en-US" b="1">
              <a:latin typeface="Times New Roman" pitchFamily="18" charset="0"/>
              <a:cs typeface="Times New Roman" pitchFamily="18" charset="0"/>
            </a:endParaRPr>
          </a:p>
        </p:txBody>
      </p:sp>
    </p:spTree>
    <p:extLst>
      <p:ext uri="{BB962C8B-B14F-4D97-AF65-F5344CB8AC3E}">
        <p14:creationId xmlns:p14="http://schemas.microsoft.com/office/powerpoint/2010/main" val="574760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1719070"/>
            <a:ext cx="8407893" cy="4734265"/>
          </a:xfrm>
        </p:spPr>
        <p:txBody>
          <a:bodyPr>
            <a:normAutofit/>
          </a:bodyPr>
          <a:lstStyle/>
          <a:p>
            <a:pPr marL="45720" lvl="0" indent="0">
              <a:buNone/>
            </a:pPr>
            <a:r>
              <a:rPr lang="en-US" sz="2800">
                <a:solidFill>
                  <a:schemeClr val="tx1"/>
                </a:solidFill>
                <a:latin typeface="Times New Roman" pitchFamily="18" charset="0"/>
                <a:cs typeface="Times New Roman" pitchFamily="18" charset="0"/>
              </a:rPr>
              <a:t>Dalam dunia </a:t>
            </a:r>
            <a:r>
              <a:rPr lang="en-US" sz="2800" smtClean="0">
                <a:solidFill>
                  <a:schemeClr val="tx1"/>
                </a:solidFill>
                <a:latin typeface="Times New Roman" pitchFamily="18" charset="0"/>
                <a:cs typeface="Times New Roman" pitchFamily="18" charset="0"/>
              </a:rPr>
              <a:t>komunikasi yang </a:t>
            </a:r>
            <a:r>
              <a:rPr lang="en-US" sz="2800">
                <a:solidFill>
                  <a:schemeClr val="tx1"/>
                </a:solidFill>
                <a:latin typeface="Times New Roman" pitchFamily="18" charset="0"/>
                <a:cs typeface="Times New Roman" pitchFamily="18" charset="0"/>
              </a:rPr>
              <a:t>menggunakan </a:t>
            </a:r>
            <a:r>
              <a:rPr lang="en-US" sz="2800" smtClean="0">
                <a:solidFill>
                  <a:schemeClr val="tx1"/>
                </a:solidFill>
                <a:latin typeface="Times New Roman" pitchFamily="18" charset="0"/>
                <a:cs typeface="Times New Roman" pitchFamily="18" charset="0"/>
              </a:rPr>
              <a:t>radio CB, dapat dibuat </a:t>
            </a:r>
            <a:r>
              <a:rPr lang="en-US" sz="2800">
                <a:solidFill>
                  <a:schemeClr val="tx1"/>
                </a:solidFill>
                <a:latin typeface="Times New Roman" pitchFamily="18" charset="0"/>
                <a:cs typeface="Times New Roman" pitchFamily="18" charset="0"/>
              </a:rPr>
              <a:t>sendiri sebuah </a:t>
            </a:r>
            <a:r>
              <a:rPr lang="en-US" sz="2800" smtClean="0">
                <a:solidFill>
                  <a:schemeClr val="tx1"/>
                </a:solidFill>
                <a:latin typeface="Times New Roman" pitchFamily="18" charset="0"/>
                <a:cs typeface="Times New Roman" pitchFamily="18" charset="0"/>
              </a:rPr>
              <a:t>modem yang akan digunakan untuk perangkat komunikasi. Telekomunikasi yang menggunakan radio CB dapat membuat peralatan modem yang sederhana dengan kekuatan transfer </a:t>
            </a:r>
            <a:r>
              <a:rPr lang="en-US" sz="2800">
                <a:solidFill>
                  <a:schemeClr val="tx1"/>
                </a:solidFill>
                <a:latin typeface="Times New Roman" pitchFamily="18" charset="0"/>
                <a:cs typeface="Times New Roman" pitchFamily="18" charset="0"/>
              </a:rPr>
              <a:t>data kira-kira 9600 byte per sekon. </a:t>
            </a:r>
            <a:endParaRPr lang="en-US" sz="2800" i="1" smtClean="0">
              <a:solidFill>
                <a:schemeClr val="tx1"/>
              </a:solidFill>
              <a:latin typeface="Times New Roman" pitchFamily="18" charset="0"/>
              <a:cs typeface="Times New Roman" pitchFamily="18" charset="0"/>
            </a:endParaRPr>
          </a:p>
        </p:txBody>
      </p:sp>
      <p:sp>
        <p:nvSpPr>
          <p:cNvPr id="4" name="Title 3"/>
          <p:cNvSpPr>
            <a:spLocks noGrp="1"/>
          </p:cNvSpPr>
          <p:nvPr>
            <p:ph type="title"/>
          </p:nvPr>
        </p:nvSpPr>
        <p:spPr/>
        <p:txBody>
          <a:bodyPr/>
          <a:lstStyle/>
          <a:p>
            <a:r>
              <a:rPr lang="en-US" b="1" smtClean="0">
                <a:latin typeface="Times New Roman" pitchFamily="18" charset="0"/>
                <a:cs typeface="Times New Roman" pitchFamily="18" charset="0"/>
              </a:rPr>
              <a:t>modem</a:t>
            </a:r>
            <a:endParaRPr lang="en-US" b="1">
              <a:latin typeface="Times New Roman" pitchFamily="18" charset="0"/>
              <a:cs typeface="Times New Roman" pitchFamily="18" charset="0"/>
            </a:endParaRPr>
          </a:p>
        </p:txBody>
      </p:sp>
    </p:spTree>
    <p:extLst>
      <p:ext uri="{BB962C8B-B14F-4D97-AF65-F5344CB8AC3E}">
        <p14:creationId xmlns:p14="http://schemas.microsoft.com/office/powerpoint/2010/main" val="4074600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95536" y="332656"/>
            <a:ext cx="8407400" cy="6120680"/>
          </a:xfrm>
        </p:spPr>
        <p:txBody>
          <a:bodyPr>
            <a:normAutofit/>
          </a:bodyPr>
          <a:lstStyle/>
          <a:p>
            <a:pPr marL="45720" lvl="0" indent="0">
              <a:buNone/>
            </a:pPr>
            <a:r>
              <a:rPr lang="en-US" sz="2800">
                <a:solidFill>
                  <a:schemeClr val="tx1"/>
                </a:solidFill>
                <a:latin typeface="Times New Roman" pitchFamily="18" charset="0"/>
                <a:cs typeface="Times New Roman" pitchFamily="18" charset="0"/>
              </a:rPr>
              <a:t>Teknologi modern yang menggunakan jalur telepon yang sudah ada untuk men-transport data dengan bandwidth lebar, seperti multimedia dan </a:t>
            </a:r>
            <a:r>
              <a:rPr lang="en-US" sz="2800">
                <a:solidFill>
                  <a:schemeClr val="tx1"/>
                </a:solidFill>
                <a:latin typeface="Times New Roman" pitchFamily="18" charset="0"/>
                <a:cs typeface="Times New Roman" pitchFamily="18" charset="0"/>
              </a:rPr>
              <a:t>video. </a:t>
            </a:r>
            <a:r>
              <a:rPr lang="en-US" sz="2800" smtClean="0">
                <a:solidFill>
                  <a:schemeClr val="tx1"/>
                </a:solidFill>
                <a:latin typeface="Times New Roman" pitchFamily="18" charset="0"/>
                <a:cs typeface="Times New Roman" pitchFamily="18" charset="0"/>
              </a:rPr>
              <a:t>Teknologi ini memerlukan perangkat khusus pada central office dan pelanggan yang memungkinkan transmisi broadband melalui kabel tembaga, sering disebut juga dengan istilah teknologi suntikan atau injection technology. Sehingga kabel telepon biasa yang telah ada dapat dipakai untuk menghantarkan data dalam jumlah yang besar </a:t>
            </a:r>
            <a:r>
              <a:rPr lang="en-US" sz="2800">
                <a:solidFill>
                  <a:schemeClr val="tx1"/>
                </a:solidFill>
                <a:latin typeface="Times New Roman" pitchFamily="18" charset="0"/>
                <a:cs typeface="Times New Roman" pitchFamily="18" charset="0"/>
              </a:rPr>
              <a:t>dan dengan kecepatan </a:t>
            </a:r>
            <a:r>
              <a:rPr lang="en-US" sz="2800">
                <a:solidFill>
                  <a:schemeClr val="tx1"/>
                </a:solidFill>
                <a:latin typeface="Times New Roman" pitchFamily="18" charset="0"/>
                <a:cs typeface="Times New Roman" pitchFamily="18" charset="0"/>
              </a:rPr>
              <a:t>yang </a:t>
            </a:r>
            <a:r>
              <a:rPr lang="en-US" sz="2800" smtClean="0">
                <a:solidFill>
                  <a:schemeClr val="tx1"/>
                </a:solidFill>
                <a:latin typeface="Times New Roman" pitchFamily="18" charset="0"/>
                <a:cs typeface="Times New Roman" pitchFamily="18" charset="0"/>
              </a:rPr>
              <a:t>tinggi.</a:t>
            </a:r>
            <a:endParaRPr lang="en-US" sz="2800" i="1"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028484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368300" y="1225550"/>
            <a:ext cx="8407400" cy="4406900"/>
          </a:xfrm>
        </p:spPr>
        <p:txBody>
          <a:bodyPr>
            <a:normAutofit/>
          </a:bodyPr>
          <a:lstStyle/>
          <a:p>
            <a:pPr marL="502920" indent="-457200">
              <a:buFont typeface="+mj-lt"/>
              <a:buAutoNum type="arabicPeriod"/>
            </a:pPr>
            <a:r>
              <a:rPr lang="en-US" sz="2400" smtClean="0">
                <a:solidFill>
                  <a:schemeClr val="tx1"/>
                </a:solidFill>
                <a:latin typeface="Times New Roman" pitchFamily="18" charset="0"/>
                <a:cs typeface="Times New Roman" pitchFamily="18" charset="0"/>
              </a:rPr>
              <a:t>Bagaimana komunikasi pada sebuah jaringan komputer?</a:t>
            </a:r>
          </a:p>
          <a:p>
            <a:pPr marL="502920" indent="-457200">
              <a:buFont typeface="+mj-lt"/>
              <a:buAutoNum type="arabicPeriod"/>
            </a:pPr>
            <a:r>
              <a:rPr lang="en-US" sz="2400" smtClean="0">
                <a:solidFill>
                  <a:schemeClr val="tx1"/>
                </a:solidFill>
                <a:latin typeface="Times New Roman" pitchFamily="18" charset="0"/>
                <a:cs typeface="Times New Roman" pitchFamily="18" charset="0"/>
              </a:rPr>
              <a:t>Bagaimana komunikasi pada telepon?</a:t>
            </a:r>
          </a:p>
          <a:p>
            <a:pPr marL="502920" indent="-457200">
              <a:buFont typeface="+mj-lt"/>
              <a:buAutoNum type="arabicPeriod"/>
            </a:pPr>
            <a:r>
              <a:rPr lang="en-US" sz="2400" smtClean="0">
                <a:solidFill>
                  <a:schemeClr val="tx1"/>
                </a:solidFill>
                <a:latin typeface="Times New Roman" pitchFamily="18" charset="0"/>
                <a:cs typeface="Times New Roman" pitchFamily="18" charset="0"/>
              </a:rPr>
              <a:t>Perangkat apa saja yang mendukung komunikasi pada jaringan komputer?</a:t>
            </a:r>
          </a:p>
          <a:p>
            <a:pPr marL="502920" indent="-457200">
              <a:buFont typeface="+mj-lt"/>
              <a:buAutoNum type="arabicPeriod"/>
            </a:pPr>
            <a:r>
              <a:rPr lang="en-US" sz="2400" smtClean="0">
                <a:solidFill>
                  <a:schemeClr val="tx1"/>
                </a:solidFill>
                <a:latin typeface="Times New Roman" pitchFamily="18" charset="0"/>
                <a:cs typeface="Times New Roman" pitchFamily="18" charset="0"/>
              </a:rPr>
              <a:t>Perangkat apa saja yang mendukung komunikasi pada jaringan?</a:t>
            </a:r>
          </a:p>
        </p:txBody>
      </p:sp>
    </p:spTree>
    <p:extLst>
      <p:ext uri="{BB962C8B-B14F-4D97-AF65-F5344CB8AC3E}">
        <p14:creationId xmlns:p14="http://schemas.microsoft.com/office/powerpoint/2010/main" val="27866562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95536" y="332656"/>
            <a:ext cx="8407400" cy="6120680"/>
          </a:xfrm>
        </p:spPr>
        <p:txBody>
          <a:bodyPr>
            <a:normAutofit/>
          </a:bodyPr>
          <a:lstStyle/>
          <a:p>
            <a:pPr marL="45720" lvl="0" indent="0">
              <a:buNone/>
            </a:pPr>
            <a:r>
              <a:rPr lang="en-US" sz="2800" smtClean="0">
                <a:solidFill>
                  <a:schemeClr val="tx1"/>
                </a:solidFill>
                <a:latin typeface="Times New Roman" pitchFamily="18" charset="0"/>
                <a:cs typeface="Times New Roman" pitchFamily="18" charset="0"/>
              </a:rPr>
              <a:t>Jika PSTN hanya menggunakan sebagian frekuensi yang mampu dihantarkan oleh kabel tembaga, DSL memanfaatkan lebih banyak frekuensi dengan membaginya (</a:t>
            </a:r>
            <a:r>
              <a:rPr lang="en-US" sz="2800">
                <a:solidFill>
                  <a:schemeClr val="tx1"/>
                </a:solidFill>
                <a:latin typeface="Times New Roman" pitchFamily="18" charset="0"/>
                <a:cs typeface="Times New Roman" pitchFamily="18" charset="0"/>
              </a:rPr>
              <a:t>splitting</a:t>
            </a:r>
            <a:r>
              <a:rPr lang="en-US" sz="2800" smtClean="0">
                <a:solidFill>
                  <a:schemeClr val="tx1"/>
                </a:solidFill>
                <a:latin typeface="Times New Roman" pitchFamily="18" charset="0"/>
                <a:cs typeface="Times New Roman" pitchFamily="18" charset="0"/>
              </a:rPr>
              <a:t>), frekuensi yang lebih tinggi untuk data dan frekuensi yang lebih rendah untuk suara </a:t>
            </a:r>
            <a:r>
              <a:rPr lang="en-US" sz="2800">
                <a:solidFill>
                  <a:schemeClr val="tx1"/>
                </a:solidFill>
                <a:latin typeface="Times New Roman" pitchFamily="18" charset="0"/>
                <a:cs typeface="Times New Roman" pitchFamily="18" charset="0"/>
              </a:rPr>
              <a:t>dan </a:t>
            </a:r>
            <a:r>
              <a:rPr lang="en-US" sz="2800">
                <a:solidFill>
                  <a:schemeClr val="tx1"/>
                </a:solidFill>
                <a:latin typeface="Times New Roman" pitchFamily="18" charset="0"/>
                <a:cs typeface="Times New Roman" pitchFamily="18" charset="0"/>
              </a:rPr>
              <a:t>fax</a:t>
            </a:r>
            <a:r>
              <a:rPr lang="en-US" sz="2800" smtClean="0">
                <a:solidFill>
                  <a:schemeClr val="tx1"/>
                </a:solidFill>
                <a:latin typeface="Times New Roman" pitchFamily="18" charset="0"/>
                <a:cs typeface="Times New Roman" pitchFamily="18" charset="0"/>
              </a:rPr>
              <a:t>.</a:t>
            </a:r>
          </a:p>
          <a:p>
            <a:pPr marL="45720" lvl="0" indent="0">
              <a:buNone/>
            </a:pPr>
            <a:r>
              <a:rPr lang="en-US" sz="2800" smtClean="0">
                <a:solidFill>
                  <a:schemeClr val="tx1"/>
                </a:solidFill>
                <a:latin typeface="Times New Roman" pitchFamily="18" charset="0"/>
                <a:cs typeface="Times New Roman" pitchFamily="18" charset="0"/>
              </a:rPr>
              <a:t>x-DSL menyatakan beberapa jenis teknologi DSL, diantaranya: ADSL, SDSL, HDSL</a:t>
            </a:r>
            <a:r>
              <a:rPr lang="en-US" sz="2800">
                <a:solidFill>
                  <a:schemeClr val="tx1"/>
                </a:solidFill>
                <a:latin typeface="Times New Roman" pitchFamily="18" charset="0"/>
                <a:cs typeface="Times New Roman" pitchFamily="18" charset="0"/>
              </a:rPr>
              <a:t>, </a:t>
            </a:r>
            <a:r>
              <a:rPr lang="en-US" sz="2800" smtClean="0">
                <a:solidFill>
                  <a:schemeClr val="tx1"/>
                </a:solidFill>
                <a:latin typeface="Times New Roman" pitchFamily="18" charset="0"/>
                <a:cs typeface="Times New Roman" pitchFamily="18" charset="0"/>
              </a:rPr>
              <a:t>HDSL-2</a:t>
            </a:r>
            <a:r>
              <a:rPr lang="en-US" sz="2800">
                <a:solidFill>
                  <a:schemeClr val="tx1"/>
                </a:solidFill>
                <a:latin typeface="Times New Roman" pitchFamily="18" charset="0"/>
                <a:cs typeface="Times New Roman" pitchFamily="18" charset="0"/>
              </a:rPr>
              <a:t>, G.SHDL, IDSL, danVDSL</a:t>
            </a:r>
            <a:endParaRPr lang="en-US" sz="280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6861769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1719070"/>
            <a:ext cx="8407893" cy="4734265"/>
          </a:xfrm>
        </p:spPr>
        <p:txBody>
          <a:bodyPr>
            <a:normAutofit/>
          </a:bodyPr>
          <a:lstStyle/>
          <a:p>
            <a:r>
              <a:rPr lang="en-US" sz="2800" smtClean="0">
                <a:solidFill>
                  <a:schemeClr val="tx1"/>
                </a:solidFill>
                <a:latin typeface="Times New Roman" pitchFamily="18" charset="0"/>
                <a:cs typeface="Times New Roman" pitchFamily="18" charset="0"/>
              </a:rPr>
              <a:t>Dapat menggunakan aplikasi internet dan </a:t>
            </a:r>
            <a:r>
              <a:rPr lang="en-US" sz="2800">
                <a:solidFill>
                  <a:schemeClr val="tx1"/>
                </a:solidFill>
                <a:latin typeface="Times New Roman" pitchFamily="18" charset="0"/>
                <a:cs typeface="Times New Roman" pitchFamily="18" charset="0"/>
              </a:rPr>
              <a:t>telepon secara bersama-sama</a:t>
            </a:r>
          </a:p>
          <a:p>
            <a:r>
              <a:rPr lang="en-US" sz="2800" smtClean="0">
                <a:solidFill>
                  <a:schemeClr val="tx1"/>
                </a:solidFill>
                <a:latin typeface="Times New Roman" pitchFamily="18" charset="0"/>
                <a:cs typeface="Times New Roman" pitchFamily="18" charset="0"/>
              </a:rPr>
              <a:t>Kecepatan data lebih tinggi dari modem </a:t>
            </a:r>
            <a:r>
              <a:rPr lang="en-US" sz="2800">
                <a:solidFill>
                  <a:schemeClr val="tx1"/>
                </a:solidFill>
                <a:latin typeface="Times New Roman" pitchFamily="18" charset="0"/>
                <a:cs typeface="Times New Roman" pitchFamily="18" charset="0"/>
              </a:rPr>
              <a:t>biasa(1,5 Mbps vs 56 Kbps)</a:t>
            </a:r>
          </a:p>
          <a:p>
            <a:r>
              <a:rPr lang="en-US" sz="2800" smtClean="0">
                <a:solidFill>
                  <a:schemeClr val="tx1"/>
                </a:solidFill>
                <a:latin typeface="Times New Roman" pitchFamily="18" charset="0"/>
                <a:cs typeface="Times New Roman" pitchFamily="18" charset="0"/>
              </a:rPr>
              <a:t>Tidak perlu jalur baru; dapat menggunakan jalur telepon yang sudah </a:t>
            </a:r>
            <a:r>
              <a:rPr lang="en-US" sz="2800">
                <a:solidFill>
                  <a:schemeClr val="tx1"/>
                </a:solidFill>
                <a:latin typeface="Times New Roman" pitchFamily="18" charset="0"/>
                <a:cs typeface="Times New Roman" pitchFamily="18" charset="0"/>
              </a:rPr>
              <a:t>ada</a:t>
            </a:r>
          </a:p>
          <a:p>
            <a:r>
              <a:rPr lang="en-US" sz="2800" smtClean="0">
                <a:solidFill>
                  <a:schemeClr val="tx1"/>
                </a:solidFill>
                <a:latin typeface="Times New Roman" pitchFamily="18" charset="0"/>
                <a:cs typeface="Times New Roman" pitchFamily="18" charset="0"/>
              </a:rPr>
              <a:t>Modem (disisi user) sudah disediakan oleh </a:t>
            </a:r>
            <a:r>
              <a:rPr lang="en-US" sz="2800">
                <a:solidFill>
                  <a:schemeClr val="tx1"/>
                </a:solidFill>
                <a:latin typeface="Times New Roman" pitchFamily="18" charset="0"/>
                <a:cs typeface="Times New Roman" pitchFamily="18" charset="0"/>
              </a:rPr>
              <a:t>penyedia jasa DSL</a:t>
            </a:r>
            <a:endParaRPr lang="en-US" sz="2800" i="1" smtClean="0">
              <a:solidFill>
                <a:schemeClr val="tx1"/>
              </a:solidFill>
              <a:latin typeface="Times New Roman" pitchFamily="18" charset="0"/>
              <a:cs typeface="Times New Roman" pitchFamily="18" charset="0"/>
            </a:endParaRPr>
          </a:p>
        </p:txBody>
      </p:sp>
      <p:sp>
        <p:nvSpPr>
          <p:cNvPr id="4" name="Title 3"/>
          <p:cNvSpPr>
            <a:spLocks noGrp="1"/>
          </p:cNvSpPr>
          <p:nvPr>
            <p:ph type="title"/>
          </p:nvPr>
        </p:nvSpPr>
        <p:spPr/>
        <p:txBody>
          <a:bodyPr/>
          <a:lstStyle/>
          <a:p>
            <a:r>
              <a:rPr lang="en-US" b="1" smtClean="0">
                <a:latin typeface="Times New Roman" pitchFamily="18" charset="0"/>
                <a:cs typeface="Times New Roman" pitchFamily="18" charset="0"/>
              </a:rPr>
              <a:t>Keuntungan teknologi dsl</a:t>
            </a:r>
            <a:endParaRPr lang="en-US" b="1">
              <a:latin typeface="Times New Roman" pitchFamily="18" charset="0"/>
              <a:cs typeface="Times New Roman" pitchFamily="18" charset="0"/>
            </a:endParaRPr>
          </a:p>
        </p:txBody>
      </p:sp>
    </p:spTree>
    <p:extLst>
      <p:ext uri="{BB962C8B-B14F-4D97-AF65-F5344CB8AC3E}">
        <p14:creationId xmlns:p14="http://schemas.microsoft.com/office/powerpoint/2010/main" val="30299602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1719070"/>
            <a:ext cx="8407893" cy="4734265"/>
          </a:xfrm>
        </p:spPr>
        <p:txBody>
          <a:bodyPr>
            <a:normAutofit/>
          </a:bodyPr>
          <a:lstStyle/>
          <a:p>
            <a:r>
              <a:rPr lang="en-US" sz="2800" smtClean="0">
                <a:solidFill>
                  <a:schemeClr val="tx1"/>
                </a:solidFill>
                <a:latin typeface="Times New Roman" pitchFamily="18" charset="0"/>
                <a:cs typeface="Times New Roman" pitchFamily="18" charset="0"/>
              </a:rPr>
              <a:t>Koneksi dapat bekerja dengan baik jika lokasi user dekatd engan Sentral penyedia </a:t>
            </a:r>
            <a:r>
              <a:rPr lang="en-US" sz="2800">
                <a:solidFill>
                  <a:schemeClr val="tx1"/>
                </a:solidFill>
                <a:latin typeface="Times New Roman" pitchFamily="18" charset="0"/>
                <a:cs typeface="Times New Roman" pitchFamily="18" charset="0"/>
              </a:rPr>
              <a:t>jasa</a:t>
            </a:r>
          </a:p>
          <a:p>
            <a:r>
              <a:rPr lang="en-US" sz="2800" smtClean="0">
                <a:solidFill>
                  <a:schemeClr val="tx1"/>
                </a:solidFill>
                <a:latin typeface="Times New Roman" pitchFamily="18" charset="0"/>
                <a:cs typeface="Times New Roman" pitchFamily="18" charset="0"/>
              </a:rPr>
              <a:t>Untuk tipe ADSL, kecepatan menerima </a:t>
            </a:r>
            <a:r>
              <a:rPr lang="en-US" sz="2800">
                <a:solidFill>
                  <a:schemeClr val="tx1"/>
                </a:solidFill>
                <a:latin typeface="Times New Roman" pitchFamily="18" charset="0"/>
                <a:cs typeface="Times New Roman" pitchFamily="18" charset="0"/>
              </a:rPr>
              <a:t>data melalui internet (</a:t>
            </a:r>
            <a:r>
              <a:rPr lang="en-US" sz="2800">
                <a:solidFill>
                  <a:schemeClr val="tx1"/>
                </a:solidFill>
                <a:latin typeface="Times New Roman" pitchFamily="18" charset="0"/>
                <a:cs typeface="Times New Roman" pitchFamily="18" charset="0"/>
              </a:rPr>
              <a:t>down </a:t>
            </a:r>
            <a:r>
              <a:rPr lang="en-US" sz="2800" smtClean="0">
                <a:solidFill>
                  <a:schemeClr val="tx1"/>
                </a:solidFill>
                <a:latin typeface="Times New Roman" pitchFamily="18" charset="0"/>
                <a:cs typeface="Times New Roman" pitchFamily="18" charset="0"/>
              </a:rPr>
              <a:t>load</a:t>
            </a:r>
            <a:r>
              <a:rPr lang="en-US" sz="2800">
                <a:solidFill>
                  <a:schemeClr val="tx1"/>
                </a:solidFill>
                <a:latin typeface="Times New Roman" pitchFamily="18" charset="0"/>
                <a:cs typeface="Times New Roman" pitchFamily="18" charset="0"/>
              </a:rPr>
              <a:t>) lebih tinggi dari pada </a:t>
            </a:r>
            <a:r>
              <a:rPr lang="en-US" sz="2800">
                <a:solidFill>
                  <a:schemeClr val="tx1"/>
                </a:solidFill>
                <a:latin typeface="Times New Roman" pitchFamily="18" charset="0"/>
                <a:cs typeface="Times New Roman" pitchFamily="18" charset="0"/>
              </a:rPr>
              <a:t>pengiriman </a:t>
            </a:r>
            <a:r>
              <a:rPr lang="en-US" sz="2800" smtClean="0">
                <a:solidFill>
                  <a:schemeClr val="tx1"/>
                </a:solidFill>
                <a:latin typeface="Times New Roman" pitchFamily="18" charset="0"/>
                <a:cs typeface="Times New Roman" pitchFamily="18" charset="0"/>
              </a:rPr>
              <a:t>data </a:t>
            </a:r>
            <a:r>
              <a:rPr lang="en-US" sz="2800">
                <a:solidFill>
                  <a:schemeClr val="tx1"/>
                </a:solidFill>
                <a:latin typeface="Times New Roman" pitchFamily="18" charset="0"/>
                <a:cs typeface="Times New Roman" pitchFamily="18" charset="0"/>
              </a:rPr>
              <a:t>(up load)</a:t>
            </a:r>
          </a:p>
          <a:p>
            <a:r>
              <a:rPr lang="en-US" sz="2800" smtClean="0">
                <a:solidFill>
                  <a:schemeClr val="tx1"/>
                </a:solidFill>
                <a:latin typeface="Times New Roman" pitchFamily="18" charset="0"/>
                <a:cs typeface="Times New Roman" pitchFamily="18" charset="0"/>
              </a:rPr>
              <a:t>Layanan ini tidak selalu ada dimanamana</a:t>
            </a:r>
            <a:endParaRPr lang="en-US" sz="2800" i="1" smtClean="0">
              <a:solidFill>
                <a:schemeClr val="tx1"/>
              </a:solidFill>
              <a:latin typeface="Times New Roman" pitchFamily="18" charset="0"/>
              <a:cs typeface="Times New Roman" pitchFamily="18" charset="0"/>
            </a:endParaRPr>
          </a:p>
        </p:txBody>
      </p:sp>
      <p:sp>
        <p:nvSpPr>
          <p:cNvPr id="4" name="Title 3"/>
          <p:cNvSpPr>
            <a:spLocks noGrp="1"/>
          </p:cNvSpPr>
          <p:nvPr>
            <p:ph type="title"/>
          </p:nvPr>
        </p:nvSpPr>
        <p:spPr/>
        <p:txBody>
          <a:bodyPr/>
          <a:lstStyle/>
          <a:p>
            <a:r>
              <a:rPr lang="en-US" b="1" smtClean="0">
                <a:latin typeface="Times New Roman" pitchFamily="18" charset="0"/>
                <a:cs typeface="Times New Roman" pitchFamily="18" charset="0"/>
              </a:rPr>
              <a:t>Kerugian teknologi dsl</a:t>
            </a:r>
            <a:endParaRPr lang="en-US" b="1">
              <a:latin typeface="Times New Roman" pitchFamily="18" charset="0"/>
              <a:cs typeface="Times New Roman" pitchFamily="18" charset="0"/>
            </a:endParaRPr>
          </a:p>
        </p:txBody>
      </p:sp>
    </p:spTree>
    <p:extLst>
      <p:ext uri="{BB962C8B-B14F-4D97-AF65-F5344CB8AC3E}">
        <p14:creationId xmlns:p14="http://schemas.microsoft.com/office/powerpoint/2010/main" val="1058957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1719070"/>
            <a:ext cx="8407893" cy="4734265"/>
          </a:xfrm>
        </p:spPr>
        <p:txBody>
          <a:bodyPr>
            <a:normAutofit/>
          </a:bodyPr>
          <a:lstStyle/>
          <a:p>
            <a:r>
              <a:rPr lang="en-US" sz="2800">
                <a:solidFill>
                  <a:schemeClr val="tx1"/>
                </a:solidFill>
                <a:latin typeface="Times New Roman" pitchFamily="18" charset="0"/>
                <a:cs typeface="Times New Roman" pitchFamily="18" charset="0"/>
              </a:rPr>
              <a:t>DSL Transceiver (Modem)</a:t>
            </a:r>
          </a:p>
          <a:p>
            <a:r>
              <a:rPr lang="en-US" sz="2800" smtClean="0">
                <a:solidFill>
                  <a:schemeClr val="tx1"/>
                </a:solidFill>
                <a:latin typeface="Times New Roman" pitchFamily="18" charset="0"/>
                <a:cs typeface="Times New Roman" pitchFamily="18" charset="0"/>
              </a:rPr>
              <a:t>Filte</a:t>
            </a:r>
            <a:endParaRPr lang="en-US" sz="2800">
              <a:solidFill>
                <a:schemeClr val="tx1"/>
              </a:solidFill>
              <a:latin typeface="Times New Roman" pitchFamily="18" charset="0"/>
              <a:cs typeface="Times New Roman" pitchFamily="18" charset="0"/>
            </a:endParaRPr>
          </a:p>
          <a:p>
            <a:r>
              <a:rPr lang="en-US" sz="2800" smtClean="0">
                <a:solidFill>
                  <a:schemeClr val="tx1"/>
                </a:solidFill>
                <a:latin typeface="Times New Roman" pitchFamily="18" charset="0"/>
                <a:cs typeface="Times New Roman" pitchFamily="18" charset="0"/>
              </a:rPr>
              <a:t>DSLAM (Digital Subscriber Line Access </a:t>
            </a:r>
            <a:r>
              <a:rPr lang="en-US" sz="2800">
                <a:solidFill>
                  <a:schemeClr val="tx1"/>
                </a:solidFill>
                <a:latin typeface="Times New Roman" pitchFamily="18" charset="0"/>
                <a:cs typeface="Times New Roman" pitchFamily="18" charset="0"/>
              </a:rPr>
              <a:t>Multiplexer)</a:t>
            </a:r>
            <a:endParaRPr lang="en-US" sz="2800" i="1" smtClean="0">
              <a:solidFill>
                <a:schemeClr val="tx1"/>
              </a:solidFill>
              <a:latin typeface="Times New Roman" pitchFamily="18" charset="0"/>
              <a:cs typeface="Times New Roman" pitchFamily="18" charset="0"/>
            </a:endParaRPr>
          </a:p>
        </p:txBody>
      </p:sp>
      <p:sp>
        <p:nvSpPr>
          <p:cNvPr id="4" name="Title 3"/>
          <p:cNvSpPr>
            <a:spLocks noGrp="1"/>
          </p:cNvSpPr>
          <p:nvPr>
            <p:ph type="title"/>
          </p:nvPr>
        </p:nvSpPr>
        <p:spPr/>
        <p:txBody>
          <a:bodyPr/>
          <a:lstStyle/>
          <a:p>
            <a:r>
              <a:rPr lang="en-US" b="1" smtClean="0">
                <a:latin typeface="Times New Roman" pitchFamily="18" charset="0"/>
                <a:cs typeface="Times New Roman" pitchFamily="18" charset="0"/>
              </a:rPr>
              <a:t>Komponen sistem dsl</a:t>
            </a:r>
            <a:endParaRPr lang="en-US" b="1">
              <a:latin typeface="Times New Roman" pitchFamily="18" charset="0"/>
              <a:cs typeface="Times New Roman" pitchFamily="18" charset="0"/>
            </a:endParaRPr>
          </a:p>
        </p:txBody>
      </p:sp>
    </p:spTree>
    <p:extLst>
      <p:ext uri="{BB962C8B-B14F-4D97-AF65-F5344CB8AC3E}">
        <p14:creationId xmlns:p14="http://schemas.microsoft.com/office/powerpoint/2010/main" val="5572384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1719070"/>
            <a:ext cx="8407893" cy="4734265"/>
          </a:xfrm>
        </p:spPr>
        <p:txBody>
          <a:bodyPr>
            <a:normAutofit fontScale="92500" lnSpcReduction="10000"/>
          </a:bodyPr>
          <a:lstStyle/>
          <a:p>
            <a:pPr marL="45720" indent="0">
              <a:buNone/>
            </a:pPr>
            <a:r>
              <a:rPr lang="en-US" sz="2800" smtClean="0">
                <a:solidFill>
                  <a:schemeClr val="tx1"/>
                </a:solidFill>
                <a:latin typeface="Times New Roman" pitchFamily="18" charset="0"/>
                <a:cs typeface="Times New Roman" pitchFamily="18" charset="0"/>
              </a:rPr>
              <a:t>Teknologi perangkat pertama yang di set adalah </a:t>
            </a:r>
            <a:r>
              <a:rPr lang="en-US" sz="2800">
                <a:solidFill>
                  <a:schemeClr val="tx1"/>
                </a:solidFill>
                <a:latin typeface="Times New Roman" pitchFamily="18" charset="0"/>
                <a:cs typeface="Times New Roman" pitchFamily="18" charset="0"/>
              </a:rPr>
              <a:t>DSL Asimetris (ADSL). ADSL, </a:t>
            </a:r>
            <a:r>
              <a:rPr lang="en-US" sz="2800">
                <a:solidFill>
                  <a:schemeClr val="tx1"/>
                </a:solidFill>
                <a:latin typeface="Times New Roman" pitchFamily="18" charset="0"/>
                <a:cs typeface="Times New Roman" pitchFamily="18" charset="0"/>
              </a:rPr>
              <a:t>seperti </a:t>
            </a:r>
            <a:r>
              <a:rPr lang="en-US" sz="2800" smtClean="0">
                <a:solidFill>
                  <a:schemeClr val="tx1"/>
                </a:solidFill>
                <a:latin typeface="Times New Roman" pitchFamily="18" charset="0"/>
                <a:cs typeface="Times New Roman" pitchFamily="18" charset="0"/>
              </a:rPr>
              <a:t>modem 56K ini menyediakan kecepatan tinggi (bit rate) untuk mengunggah (</a:t>
            </a:r>
            <a:r>
              <a:rPr lang="en-US" sz="2800">
                <a:solidFill>
                  <a:schemeClr val="tx1"/>
                </a:solidFill>
                <a:latin typeface="Times New Roman" pitchFamily="18" charset="0"/>
                <a:cs typeface="Times New Roman" pitchFamily="18" charset="0"/>
              </a:rPr>
              <a:t>dari </a:t>
            </a:r>
            <a:r>
              <a:rPr lang="en-US" sz="2800" smtClean="0">
                <a:solidFill>
                  <a:schemeClr val="tx1"/>
                </a:solidFill>
                <a:latin typeface="Times New Roman" pitchFamily="18" charset="0"/>
                <a:cs typeface="Times New Roman" pitchFamily="18" charset="0"/>
              </a:rPr>
              <a:t>Internet kependuduk) dari pada download (dari warga ke internet). Itulah alasannya disebut Asimetris.Berbeda dengan Asimetri pada modem 56K, para perancang Khusus ADSL </a:t>
            </a:r>
            <a:r>
              <a:rPr lang="en-US" sz="2800">
                <a:solidFill>
                  <a:schemeClr val="tx1"/>
                </a:solidFill>
                <a:latin typeface="Times New Roman" pitchFamily="18" charset="0"/>
                <a:cs typeface="Times New Roman" pitchFamily="18" charset="0"/>
              </a:rPr>
              <a:t>membagi bandwidth yang tersedia </a:t>
            </a:r>
            <a:r>
              <a:rPr lang="en-US" sz="2800">
                <a:solidFill>
                  <a:schemeClr val="tx1"/>
                </a:solidFill>
                <a:latin typeface="Times New Roman" pitchFamily="18" charset="0"/>
                <a:cs typeface="Times New Roman" pitchFamily="18" charset="0"/>
              </a:rPr>
              <a:t>dari </a:t>
            </a:r>
            <a:r>
              <a:rPr lang="en-US" sz="2800" smtClean="0">
                <a:solidFill>
                  <a:schemeClr val="tx1"/>
                </a:solidFill>
                <a:latin typeface="Times New Roman" pitchFamily="18" charset="0"/>
                <a:cs typeface="Times New Roman" pitchFamily="18" charset="0"/>
              </a:rPr>
              <a:t>loop lokal tidak merata untuk perumahan pelanggan. Layanan ini tidak cocok untuk pelanggan bisnis yang membutuhkan bandwidth besar pada kedua arah. ADSL adalah teknologi komunikasi asimetris yang dirancang untuk pengguna perumahan dan tidak </a:t>
            </a:r>
            <a:r>
              <a:rPr lang="en-US" sz="2800">
                <a:solidFill>
                  <a:schemeClr val="tx1"/>
                </a:solidFill>
                <a:latin typeface="Times New Roman" pitchFamily="18" charset="0"/>
                <a:cs typeface="Times New Roman" pitchFamily="18" charset="0"/>
              </a:rPr>
              <a:t>cocok untuk bisnis.</a:t>
            </a:r>
            <a:endParaRPr lang="en-US" sz="2800" i="1" smtClean="0">
              <a:solidFill>
                <a:schemeClr val="tx1"/>
              </a:solidFill>
              <a:latin typeface="Times New Roman" pitchFamily="18" charset="0"/>
              <a:cs typeface="Times New Roman" pitchFamily="18" charset="0"/>
            </a:endParaRPr>
          </a:p>
        </p:txBody>
      </p:sp>
      <p:sp>
        <p:nvSpPr>
          <p:cNvPr id="4" name="Title 3"/>
          <p:cNvSpPr>
            <a:spLocks noGrp="1"/>
          </p:cNvSpPr>
          <p:nvPr>
            <p:ph type="title"/>
          </p:nvPr>
        </p:nvSpPr>
        <p:spPr/>
        <p:txBody>
          <a:bodyPr/>
          <a:lstStyle/>
          <a:p>
            <a:r>
              <a:rPr lang="en-US" b="1" smtClean="0">
                <a:latin typeface="Times New Roman" pitchFamily="18" charset="0"/>
                <a:cs typeface="Times New Roman" pitchFamily="18" charset="0"/>
              </a:rPr>
              <a:t>adsl</a:t>
            </a:r>
            <a:endParaRPr lang="en-US" b="1">
              <a:latin typeface="Times New Roman" pitchFamily="18" charset="0"/>
              <a:cs typeface="Times New Roman" pitchFamily="18" charset="0"/>
            </a:endParaRPr>
          </a:p>
        </p:txBody>
      </p:sp>
    </p:spTree>
    <p:extLst>
      <p:ext uri="{BB962C8B-B14F-4D97-AF65-F5344CB8AC3E}">
        <p14:creationId xmlns:p14="http://schemas.microsoft.com/office/powerpoint/2010/main" val="15840205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1719070"/>
            <a:ext cx="8407893" cy="4734265"/>
          </a:xfrm>
        </p:spPr>
        <p:txBody>
          <a:bodyPr>
            <a:normAutofit/>
          </a:bodyPr>
          <a:lstStyle/>
          <a:p>
            <a:pPr marL="45720" indent="0">
              <a:buNone/>
            </a:pPr>
            <a:r>
              <a:rPr lang="en-US" sz="2800">
                <a:solidFill>
                  <a:schemeClr val="tx1"/>
                </a:solidFill>
                <a:latin typeface="Times New Roman" pitchFamily="18" charset="0"/>
                <a:cs typeface="Times New Roman" pitchFamily="18" charset="0"/>
              </a:rPr>
              <a:t>ADSL menggunakan loop lokal. Twisted-pair local loop mampu menangani bandwidth sampai 1,1 MHz</a:t>
            </a:r>
            <a:r>
              <a:rPr lang="en-US" sz="2800">
                <a:solidFill>
                  <a:schemeClr val="tx1"/>
                </a:solidFill>
                <a:latin typeface="Times New Roman" pitchFamily="18" charset="0"/>
                <a:cs typeface="Times New Roman" pitchFamily="18" charset="0"/>
              </a:rPr>
              <a:t>, </a:t>
            </a:r>
            <a:r>
              <a:rPr lang="en-US" sz="2800" smtClean="0">
                <a:solidFill>
                  <a:schemeClr val="tx1"/>
                </a:solidFill>
                <a:latin typeface="Times New Roman" pitchFamily="18" charset="0"/>
                <a:cs typeface="Times New Roman" pitchFamily="18" charset="0"/>
              </a:rPr>
              <a:t>tetapi filter yang dipasang pada kantor perusahaan telepon, dimana masing-masing local loopdibatasi bandwidth sebesar4 </a:t>
            </a:r>
            <a:r>
              <a:rPr lang="en-US" sz="2800">
                <a:solidFill>
                  <a:schemeClr val="tx1"/>
                </a:solidFill>
                <a:latin typeface="Times New Roman" pitchFamily="18" charset="0"/>
                <a:cs typeface="Times New Roman" pitchFamily="18" charset="0"/>
              </a:rPr>
              <a:t>kHz </a:t>
            </a:r>
            <a:r>
              <a:rPr lang="en-US" sz="2800">
                <a:solidFill>
                  <a:schemeClr val="tx1"/>
                </a:solidFill>
                <a:latin typeface="Times New Roman" pitchFamily="18" charset="0"/>
                <a:cs typeface="Times New Roman" pitchFamily="18" charset="0"/>
              </a:rPr>
              <a:t>(</a:t>
            </a:r>
            <a:r>
              <a:rPr lang="en-US" sz="2800" smtClean="0">
                <a:solidFill>
                  <a:schemeClr val="tx1"/>
                </a:solidFill>
                <a:latin typeface="Times New Roman" pitchFamily="18" charset="0"/>
                <a:cs typeface="Times New Roman" pitchFamily="18" charset="0"/>
              </a:rPr>
              <a:t>hanya cukup </a:t>
            </a:r>
            <a:r>
              <a:rPr lang="en-US" sz="2800">
                <a:solidFill>
                  <a:schemeClr val="tx1"/>
                </a:solidFill>
                <a:latin typeface="Times New Roman" pitchFamily="18" charset="0"/>
                <a:cs typeface="Times New Roman" pitchFamily="18" charset="0"/>
              </a:rPr>
              <a:t>untuk </a:t>
            </a:r>
            <a:r>
              <a:rPr lang="en-US" sz="2800" smtClean="0">
                <a:solidFill>
                  <a:schemeClr val="tx1"/>
                </a:solidFill>
                <a:latin typeface="Times New Roman" pitchFamily="18" charset="0"/>
                <a:cs typeface="Times New Roman" pitchFamily="18" charset="0"/>
              </a:rPr>
              <a:t>komunikas isuara</a:t>
            </a:r>
            <a:r>
              <a:rPr lang="en-US" sz="2800">
                <a:solidFill>
                  <a:schemeClr val="tx1"/>
                </a:solidFill>
                <a:latin typeface="Times New Roman" pitchFamily="18" charset="0"/>
                <a:cs typeface="Times New Roman" pitchFamily="18" charset="0"/>
              </a:rPr>
              <a:t>). Jika filter ini ditiadakan maka </a:t>
            </a:r>
            <a:r>
              <a:rPr lang="en-US" sz="2800">
                <a:solidFill>
                  <a:schemeClr val="tx1"/>
                </a:solidFill>
                <a:latin typeface="Times New Roman" pitchFamily="18" charset="0"/>
                <a:cs typeface="Times New Roman" pitchFamily="18" charset="0"/>
              </a:rPr>
              <a:t>seluruh </a:t>
            </a:r>
            <a:r>
              <a:rPr lang="en-US" sz="2800" smtClean="0">
                <a:solidFill>
                  <a:schemeClr val="tx1"/>
                </a:solidFill>
                <a:latin typeface="Times New Roman" pitchFamily="18" charset="0"/>
                <a:cs typeface="Times New Roman" pitchFamily="18" charset="0"/>
              </a:rPr>
              <a:t>1,1 MHz tersebut tersedia untuk data dan komunikasi </a:t>
            </a:r>
            <a:r>
              <a:rPr lang="en-US" sz="2800">
                <a:solidFill>
                  <a:schemeClr val="tx1"/>
                </a:solidFill>
                <a:latin typeface="Times New Roman" pitchFamily="18" charset="0"/>
                <a:cs typeface="Times New Roman" pitchFamily="18" charset="0"/>
              </a:rPr>
              <a:t>suara</a:t>
            </a:r>
            <a:r>
              <a:rPr lang="en-US" sz="2800" smtClean="0">
                <a:solidFill>
                  <a:schemeClr val="tx1"/>
                </a:solidFill>
                <a:latin typeface="Times New Roman" pitchFamily="18" charset="0"/>
                <a:cs typeface="Times New Roman" pitchFamily="18" charset="0"/>
              </a:rPr>
              <a:t>. Loop </a:t>
            </a:r>
            <a:r>
              <a:rPr lang="en-US" sz="2800">
                <a:solidFill>
                  <a:schemeClr val="tx1"/>
                </a:solidFill>
                <a:latin typeface="Times New Roman" pitchFamily="18" charset="0"/>
                <a:cs typeface="Times New Roman" pitchFamily="18" charset="0"/>
              </a:rPr>
              <a:t>lokal yang ada </a:t>
            </a:r>
            <a:r>
              <a:rPr lang="en-US" sz="2800">
                <a:solidFill>
                  <a:schemeClr val="tx1"/>
                </a:solidFill>
                <a:latin typeface="Times New Roman" pitchFamily="18" charset="0"/>
                <a:cs typeface="Times New Roman" pitchFamily="18" charset="0"/>
              </a:rPr>
              <a:t>dapat </a:t>
            </a:r>
            <a:r>
              <a:rPr lang="en-US" sz="2800" smtClean="0">
                <a:solidFill>
                  <a:schemeClr val="tx1"/>
                </a:solidFill>
                <a:latin typeface="Times New Roman" pitchFamily="18" charset="0"/>
                <a:cs typeface="Times New Roman" pitchFamily="18" charset="0"/>
              </a:rPr>
              <a:t>menangani </a:t>
            </a:r>
            <a:r>
              <a:rPr lang="en-US" sz="2800">
                <a:solidFill>
                  <a:schemeClr val="tx1"/>
                </a:solidFill>
                <a:latin typeface="Times New Roman" pitchFamily="18" charset="0"/>
                <a:cs typeface="Times New Roman" pitchFamily="18" charset="0"/>
              </a:rPr>
              <a:t>bandwidth hingga 1,1 MHz.</a:t>
            </a:r>
            <a:endParaRPr lang="en-US" sz="2800" i="1" smtClean="0">
              <a:solidFill>
                <a:schemeClr val="tx1"/>
              </a:solidFill>
              <a:latin typeface="Times New Roman" pitchFamily="18" charset="0"/>
              <a:cs typeface="Times New Roman" pitchFamily="18" charset="0"/>
            </a:endParaRPr>
          </a:p>
        </p:txBody>
      </p:sp>
      <p:sp>
        <p:nvSpPr>
          <p:cNvPr id="4" name="Title 3"/>
          <p:cNvSpPr>
            <a:spLocks noGrp="1"/>
          </p:cNvSpPr>
          <p:nvPr>
            <p:ph type="title"/>
          </p:nvPr>
        </p:nvSpPr>
        <p:spPr/>
        <p:txBody>
          <a:bodyPr/>
          <a:lstStyle/>
          <a:p>
            <a:r>
              <a:rPr lang="en-US" b="1" smtClean="0">
                <a:latin typeface="Times New Roman" pitchFamily="18" charset="0"/>
                <a:cs typeface="Times New Roman" pitchFamily="18" charset="0"/>
              </a:rPr>
              <a:t>Local loop</a:t>
            </a:r>
            <a:endParaRPr lang="en-US" b="1">
              <a:latin typeface="Times New Roman" pitchFamily="18" charset="0"/>
              <a:cs typeface="Times New Roman" pitchFamily="18" charset="0"/>
            </a:endParaRPr>
          </a:p>
        </p:txBody>
      </p:sp>
    </p:spTree>
    <p:extLst>
      <p:ext uri="{BB962C8B-B14F-4D97-AF65-F5344CB8AC3E}">
        <p14:creationId xmlns:p14="http://schemas.microsoft.com/office/powerpoint/2010/main" val="27440475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1719070"/>
            <a:ext cx="8407893" cy="4734265"/>
          </a:xfrm>
        </p:spPr>
        <p:txBody>
          <a:bodyPr>
            <a:normAutofit fontScale="92500" lnSpcReduction="10000"/>
          </a:bodyPr>
          <a:lstStyle/>
          <a:p>
            <a:pPr marL="45720" indent="0">
              <a:buNone/>
            </a:pPr>
            <a:r>
              <a:rPr lang="en-US" sz="2800">
                <a:solidFill>
                  <a:schemeClr val="tx1"/>
                </a:solidFill>
                <a:latin typeface="Times New Roman" pitchFamily="18" charset="0"/>
                <a:cs typeface="Times New Roman" pitchFamily="18" charset="0"/>
              </a:rPr>
              <a:t>Sayangnya</a:t>
            </a:r>
            <a:r>
              <a:rPr lang="en-US" sz="2800" smtClean="0">
                <a:solidFill>
                  <a:schemeClr val="tx1"/>
                </a:solidFill>
                <a:latin typeface="Times New Roman" pitchFamily="18" charset="0"/>
                <a:cs typeface="Times New Roman" pitchFamily="18" charset="0"/>
              </a:rPr>
              <a:t>, bandwidth 1,1 MHz hanya secara teoritis dari loop lokal. Faktor-faktor seperti </a:t>
            </a:r>
            <a:r>
              <a:rPr lang="en-US" sz="2800">
                <a:solidFill>
                  <a:schemeClr val="tx1"/>
                </a:solidFill>
                <a:latin typeface="Times New Roman" pitchFamily="18" charset="0"/>
                <a:cs typeface="Times New Roman" pitchFamily="18" charset="0"/>
              </a:rPr>
              <a:t>jarak antara tempat tinggal dan </a:t>
            </a:r>
            <a:r>
              <a:rPr lang="en-US" sz="2800">
                <a:solidFill>
                  <a:schemeClr val="tx1"/>
                </a:solidFill>
                <a:latin typeface="Times New Roman" pitchFamily="18" charset="0"/>
                <a:cs typeface="Times New Roman" pitchFamily="18" charset="0"/>
              </a:rPr>
              <a:t>kantor </a:t>
            </a:r>
            <a:r>
              <a:rPr lang="en-US" sz="2800" smtClean="0">
                <a:solidFill>
                  <a:schemeClr val="tx1"/>
                </a:solidFill>
                <a:latin typeface="Times New Roman" pitchFamily="18" charset="0"/>
                <a:cs typeface="Times New Roman" pitchFamily="18" charset="0"/>
              </a:rPr>
              <a:t>switching, ukuran kabel, sinyal yang digunakan, dan sebagainya mempengaruhi bandwidth. Para desainer teknologi ADSL menyadari akanmasalah ini dan menggunakan teknologi adaptif yang dapat menguji kondisi dan ketersediaan bandwidth sebelum menetapkan tingkatdata. Tingkat data ADSL tidak tetap, tetapi perubahan terjadi berdasarkan kondisi dan jenis kabel dari loop lokal</a:t>
            </a:r>
            <a:r>
              <a:rPr lang="en-US" sz="2800">
                <a:solidFill>
                  <a:schemeClr val="tx1"/>
                </a:solidFill>
                <a:latin typeface="Times New Roman" pitchFamily="18" charset="0"/>
                <a:cs typeface="Times New Roman" pitchFamily="18" charset="0"/>
              </a:rPr>
              <a:t>. ADSL adalah teknologi adaptif</a:t>
            </a:r>
            <a:r>
              <a:rPr lang="en-US" sz="2800">
                <a:solidFill>
                  <a:schemeClr val="tx1"/>
                </a:solidFill>
                <a:latin typeface="Times New Roman" pitchFamily="18" charset="0"/>
                <a:cs typeface="Times New Roman" pitchFamily="18" charset="0"/>
              </a:rPr>
              <a:t>. </a:t>
            </a:r>
            <a:r>
              <a:rPr lang="en-US" sz="2800" smtClean="0">
                <a:solidFill>
                  <a:schemeClr val="tx1"/>
                </a:solidFill>
                <a:latin typeface="Times New Roman" pitchFamily="18" charset="0"/>
                <a:cs typeface="Times New Roman" pitchFamily="18" charset="0"/>
              </a:rPr>
              <a:t>Sistem ini menggunakantingkat data berdasarkan </a:t>
            </a:r>
            <a:r>
              <a:rPr lang="en-US" sz="2800">
                <a:solidFill>
                  <a:schemeClr val="tx1"/>
                </a:solidFill>
                <a:latin typeface="Times New Roman" pitchFamily="18" charset="0"/>
                <a:cs typeface="Times New Roman" pitchFamily="18" charset="0"/>
              </a:rPr>
              <a:t>konndisi loop lokal.</a:t>
            </a:r>
            <a:endParaRPr lang="en-US" sz="2800" i="1" smtClean="0">
              <a:solidFill>
                <a:schemeClr val="tx1"/>
              </a:solidFill>
              <a:latin typeface="Times New Roman" pitchFamily="18" charset="0"/>
              <a:cs typeface="Times New Roman" pitchFamily="18" charset="0"/>
            </a:endParaRPr>
          </a:p>
        </p:txBody>
      </p:sp>
      <p:sp>
        <p:nvSpPr>
          <p:cNvPr id="4" name="Title 3"/>
          <p:cNvSpPr>
            <a:spLocks noGrp="1"/>
          </p:cNvSpPr>
          <p:nvPr>
            <p:ph type="title"/>
          </p:nvPr>
        </p:nvSpPr>
        <p:spPr/>
        <p:txBody>
          <a:bodyPr/>
          <a:lstStyle/>
          <a:p>
            <a:r>
              <a:rPr lang="en-US" b="1" smtClean="0">
                <a:latin typeface="Times New Roman" pitchFamily="18" charset="0"/>
                <a:cs typeface="Times New Roman" pitchFamily="18" charset="0"/>
              </a:rPr>
              <a:t>Teknologi adaftif</a:t>
            </a:r>
            <a:endParaRPr lang="en-US" b="1">
              <a:latin typeface="Times New Roman" pitchFamily="18" charset="0"/>
              <a:cs typeface="Times New Roman" pitchFamily="18" charset="0"/>
            </a:endParaRPr>
          </a:p>
        </p:txBody>
      </p:sp>
    </p:spTree>
    <p:extLst>
      <p:ext uri="{BB962C8B-B14F-4D97-AF65-F5344CB8AC3E}">
        <p14:creationId xmlns:p14="http://schemas.microsoft.com/office/powerpoint/2010/main" val="33182175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1719070"/>
            <a:ext cx="8407893" cy="4734265"/>
          </a:xfrm>
        </p:spPr>
        <p:txBody>
          <a:bodyPr>
            <a:normAutofit/>
          </a:bodyPr>
          <a:lstStyle/>
          <a:p>
            <a:pPr marL="45720" indent="0">
              <a:buNone/>
            </a:pPr>
            <a:r>
              <a:rPr lang="en-US" sz="2800" smtClean="0">
                <a:solidFill>
                  <a:schemeClr val="tx1"/>
                </a:solidFill>
                <a:latin typeface="Times New Roman" pitchFamily="18" charset="0"/>
                <a:cs typeface="Times New Roman" pitchFamily="18" charset="0"/>
              </a:rPr>
              <a:t>Teknik modulasi yang telah menjadi teknik standar untuk ADSL disebut teknik multitone </a:t>
            </a:r>
            <a:r>
              <a:rPr lang="en-US" sz="2800">
                <a:solidFill>
                  <a:schemeClr val="tx1"/>
                </a:solidFill>
                <a:latin typeface="Times New Roman" pitchFamily="18" charset="0"/>
                <a:cs typeface="Times New Roman" pitchFamily="18" charset="0"/>
              </a:rPr>
              <a:t>diskrit (DMT) yang </a:t>
            </a:r>
            <a:r>
              <a:rPr lang="en-US" sz="2800">
                <a:solidFill>
                  <a:schemeClr val="tx1"/>
                </a:solidFill>
                <a:latin typeface="Times New Roman" pitchFamily="18" charset="0"/>
                <a:cs typeface="Times New Roman" pitchFamily="18" charset="0"/>
              </a:rPr>
              <a:t>menggabungkan </a:t>
            </a:r>
            <a:r>
              <a:rPr lang="en-US" sz="2800" smtClean="0">
                <a:solidFill>
                  <a:schemeClr val="tx1"/>
                </a:solidFill>
                <a:latin typeface="Times New Roman" pitchFamily="18" charset="0"/>
                <a:cs typeface="Times New Roman" pitchFamily="18" charset="0"/>
              </a:rPr>
              <a:t>antara QAM dan FDM. Tidak ada cara yang pastiuntukmenetapkan </a:t>
            </a:r>
            <a:r>
              <a:rPr lang="en-US" sz="2800">
                <a:solidFill>
                  <a:schemeClr val="tx1"/>
                </a:solidFill>
                <a:latin typeface="Times New Roman" pitchFamily="18" charset="0"/>
                <a:cs typeface="Times New Roman" pitchFamily="18" charset="0"/>
              </a:rPr>
              <a:t>bahwa bandwidth </a:t>
            </a:r>
            <a:r>
              <a:rPr lang="en-US" sz="2800">
                <a:solidFill>
                  <a:schemeClr val="tx1"/>
                </a:solidFill>
                <a:latin typeface="Times New Roman" pitchFamily="18" charset="0"/>
                <a:cs typeface="Times New Roman" pitchFamily="18" charset="0"/>
              </a:rPr>
              <a:t>dari </a:t>
            </a:r>
            <a:r>
              <a:rPr lang="en-US" sz="2800" smtClean="0">
                <a:solidFill>
                  <a:schemeClr val="tx1"/>
                </a:solidFill>
                <a:latin typeface="Times New Roman" pitchFamily="18" charset="0"/>
                <a:cs typeface="Times New Roman" pitchFamily="18" charset="0"/>
              </a:rPr>
              <a:t>sistem dapat dibagi. Setiap sistem dapat memutuskan tentang pembagian bandwidthnya. Biasanya, sebuah bandwidth yang </a:t>
            </a:r>
            <a:r>
              <a:rPr lang="en-US" sz="2800">
                <a:solidFill>
                  <a:schemeClr val="tx1"/>
                </a:solidFill>
                <a:latin typeface="Times New Roman" pitchFamily="18" charset="0"/>
                <a:cs typeface="Times New Roman" pitchFamily="18" charset="0"/>
              </a:rPr>
              <a:t>tersedia dari 1,104 MHz dibagi </a:t>
            </a:r>
            <a:r>
              <a:rPr lang="en-US" sz="2800">
                <a:solidFill>
                  <a:schemeClr val="tx1"/>
                </a:solidFill>
                <a:latin typeface="Times New Roman" pitchFamily="18" charset="0"/>
                <a:cs typeface="Times New Roman" pitchFamily="18" charset="0"/>
              </a:rPr>
              <a:t>menjadi </a:t>
            </a:r>
            <a:r>
              <a:rPr lang="en-US" sz="2800" smtClean="0">
                <a:solidFill>
                  <a:schemeClr val="tx1"/>
                </a:solidFill>
                <a:latin typeface="Times New Roman" pitchFamily="18" charset="0"/>
                <a:cs typeface="Times New Roman" pitchFamily="18" charset="0"/>
              </a:rPr>
              <a:t>256 saluran. Setiap saluran menggunakan bandwidth </a:t>
            </a:r>
            <a:r>
              <a:rPr lang="en-US" sz="2800">
                <a:solidFill>
                  <a:schemeClr val="tx1"/>
                </a:solidFill>
                <a:latin typeface="Times New Roman" pitchFamily="18" charset="0"/>
                <a:cs typeface="Times New Roman" pitchFamily="18" charset="0"/>
              </a:rPr>
              <a:t>4,312 kHz.</a:t>
            </a:r>
            <a:endParaRPr lang="en-US" sz="2800" i="1" smtClean="0">
              <a:solidFill>
                <a:schemeClr val="tx1"/>
              </a:solidFill>
              <a:latin typeface="Times New Roman" pitchFamily="18" charset="0"/>
              <a:cs typeface="Times New Roman" pitchFamily="18" charset="0"/>
            </a:endParaRPr>
          </a:p>
        </p:txBody>
      </p:sp>
      <p:sp>
        <p:nvSpPr>
          <p:cNvPr id="4" name="Title 3"/>
          <p:cNvSpPr>
            <a:spLocks noGrp="1"/>
          </p:cNvSpPr>
          <p:nvPr>
            <p:ph type="title"/>
          </p:nvPr>
        </p:nvSpPr>
        <p:spPr/>
        <p:txBody>
          <a:bodyPr/>
          <a:lstStyle/>
          <a:p>
            <a:r>
              <a:rPr lang="en-US" b="1" smtClean="0">
                <a:latin typeface="Times New Roman" pitchFamily="18" charset="0"/>
                <a:cs typeface="Times New Roman" pitchFamily="18" charset="0"/>
              </a:rPr>
              <a:t>Teknik discreate multitone</a:t>
            </a:r>
            <a:endParaRPr lang="en-US" b="1">
              <a:latin typeface="Times New Roman" pitchFamily="18" charset="0"/>
              <a:cs typeface="Times New Roman" pitchFamily="18" charset="0"/>
            </a:endParaRPr>
          </a:p>
        </p:txBody>
      </p:sp>
    </p:spTree>
    <p:extLst>
      <p:ext uri="{BB962C8B-B14F-4D97-AF65-F5344CB8AC3E}">
        <p14:creationId xmlns:p14="http://schemas.microsoft.com/office/powerpoint/2010/main" val="3301963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1719070"/>
            <a:ext cx="8407893" cy="4734265"/>
          </a:xfrm>
        </p:spPr>
        <p:txBody>
          <a:bodyPr>
            <a:normAutofit fontScale="85000" lnSpcReduction="10000"/>
          </a:bodyPr>
          <a:lstStyle/>
          <a:p>
            <a:pPr marL="45720" indent="0">
              <a:buNone/>
            </a:pPr>
            <a:r>
              <a:rPr lang="en-US" sz="2800" smtClean="0">
                <a:solidFill>
                  <a:schemeClr val="tx1"/>
                </a:solidFill>
                <a:latin typeface="Times New Roman" pitchFamily="18" charset="0"/>
                <a:cs typeface="Times New Roman" pitchFamily="18" charset="0"/>
              </a:rPr>
              <a:t>Pemasangan pemisah di antara tempat dan kabel baru untuk media data dapat cukup mahal dan tidak praktis untuk mencegah pelanggan. Sebuah teknologi versi baru dari ADSL </a:t>
            </a:r>
            <a:r>
              <a:rPr lang="en-US" sz="2800">
                <a:solidFill>
                  <a:schemeClr val="tx1"/>
                </a:solidFill>
                <a:latin typeface="Times New Roman" pitchFamily="18" charset="0"/>
                <a:cs typeface="Times New Roman" pitchFamily="18" charset="0"/>
              </a:rPr>
              <a:t>yang disebut ADSL Lite (</a:t>
            </a:r>
            <a:r>
              <a:rPr lang="en-US" sz="2800">
                <a:solidFill>
                  <a:schemeClr val="tx1"/>
                </a:solidFill>
                <a:latin typeface="Times New Roman" pitchFamily="18" charset="0"/>
                <a:cs typeface="Times New Roman" pitchFamily="18" charset="0"/>
              </a:rPr>
              <a:t>Universal </a:t>
            </a:r>
            <a:r>
              <a:rPr lang="en-US" sz="2800" smtClean="0">
                <a:solidFill>
                  <a:schemeClr val="tx1"/>
                </a:solidFill>
                <a:latin typeface="Times New Roman" pitchFamily="18" charset="0"/>
                <a:cs typeface="Times New Roman" pitchFamily="18" charset="0"/>
              </a:rPr>
              <a:t>ADSL/ ADSL splitterless) </a:t>
            </a:r>
            <a:r>
              <a:rPr lang="en-US" sz="2800">
                <a:solidFill>
                  <a:schemeClr val="tx1"/>
                </a:solidFill>
                <a:latin typeface="Times New Roman" pitchFamily="18" charset="0"/>
                <a:cs typeface="Times New Roman" pitchFamily="18" charset="0"/>
              </a:rPr>
              <a:t>memungkinkan </a:t>
            </a:r>
            <a:r>
              <a:rPr lang="en-US" sz="2800" smtClean="0">
                <a:solidFill>
                  <a:schemeClr val="tx1"/>
                </a:solidFill>
                <a:latin typeface="Times New Roman" pitchFamily="18" charset="0"/>
                <a:cs typeface="Times New Roman" pitchFamily="18" charset="0"/>
              </a:rPr>
              <a:t>sebuah modem ASDL Lite untuk dipasang langsung ke jack telepon dan terhubung ke komputer. pemisahan ini dilakukan di perusahaan telepon. ADSL Lite menggunakan operator 256 DMT dengan modulasi 8-bit (bukan 15-bit). Namun</a:t>
            </a:r>
            <a:r>
              <a:rPr lang="en-US" sz="2800">
                <a:solidFill>
                  <a:schemeClr val="tx1"/>
                </a:solidFill>
                <a:latin typeface="Times New Roman" pitchFamily="18" charset="0"/>
                <a:cs typeface="Times New Roman" pitchFamily="18" charset="0"/>
              </a:rPr>
              <a:t>, </a:t>
            </a:r>
            <a:r>
              <a:rPr lang="en-US" sz="2800" smtClean="0">
                <a:solidFill>
                  <a:schemeClr val="tx1"/>
                </a:solidFill>
                <a:latin typeface="Times New Roman" pitchFamily="18" charset="0"/>
                <a:cs typeface="Times New Roman" pitchFamily="18" charset="0"/>
              </a:rPr>
              <a:t>beberapa operator mungkin tidak menyediakan karena kesalahan yang diciptakan </a:t>
            </a:r>
            <a:r>
              <a:rPr lang="en-US" sz="2800">
                <a:solidFill>
                  <a:schemeClr val="tx1"/>
                </a:solidFill>
                <a:latin typeface="Times New Roman" pitchFamily="18" charset="0"/>
                <a:cs typeface="Times New Roman" pitchFamily="18" charset="0"/>
              </a:rPr>
              <a:t>oleh sinyal suara mungkin </a:t>
            </a:r>
            <a:r>
              <a:rPr lang="en-US" sz="2800">
                <a:solidFill>
                  <a:schemeClr val="tx1"/>
                </a:solidFill>
                <a:latin typeface="Times New Roman" pitchFamily="18" charset="0"/>
                <a:cs typeface="Times New Roman" pitchFamily="18" charset="0"/>
              </a:rPr>
              <a:t>berbaur </a:t>
            </a:r>
            <a:r>
              <a:rPr lang="en-US" sz="2800" smtClean="0">
                <a:solidFill>
                  <a:schemeClr val="tx1"/>
                </a:solidFill>
                <a:latin typeface="Times New Roman" pitchFamily="18" charset="0"/>
                <a:cs typeface="Times New Roman" pitchFamily="18" charset="0"/>
              </a:rPr>
              <a:t>dengannya</a:t>
            </a:r>
            <a:r>
              <a:rPr lang="en-US" sz="2800">
                <a:solidFill>
                  <a:schemeClr val="tx1"/>
                </a:solidFill>
                <a:latin typeface="Times New Roman" pitchFamily="18" charset="0"/>
                <a:cs typeface="Times New Roman" pitchFamily="18" charset="0"/>
              </a:rPr>
              <a:t>. Hal ini dapat memberikan </a:t>
            </a:r>
            <a:r>
              <a:rPr lang="en-US" sz="2800">
                <a:solidFill>
                  <a:schemeClr val="tx1"/>
                </a:solidFill>
                <a:latin typeface="Times New Roman" pitchFamily="18" charset="0"/>
                <a:cs typeface="Times New Roman" pitchFamily="18" charset="0"/>
              </a:rPr>
              <a:t>tingkat </a:t>
            </a:r>
            <a:r>
              <a:rPr lang="en-US" sz="2800" smtClean="0">
                <a:solidFill>
                  <a:schemeClr val="tx1"/>
                </a:solidFill>
                <a:latin typeface="Times New Roman" pitchFamily="18" charset="0"/>
                <a:cs typeface="Times New Roman" pitchFamily="18" charset="0"/>
              </a:rPr>
              <a:t>downstream data maksimum sebesar 1,5 Mbps dan tingkat </a:t>
            </a:r>
            <a:r>
              <a:rPr lang="en-US" sz="2800">
                <a:solidFill>
                  <a:schemeClr val="tx1"/>
                </a:solidFill>
                <a:latin typeface="Times New Roman" pitchFamily="18" charset="0"/>
                <a:cs typeface="Times New Roman" pitchFamily="18" charset="0"/>
              </a:rPr>
              <a:t>data </a:t>
            </a:r>
            <a:r>
              <a:rPr lang="en-US" sz="2800" smtClean="0">
                <a:solidFill>
                  <a:schemeClr val="tx1"/>
                </a:solidFill>
                <a:latin typeface="Times New Roman" pitchFamily="18" charset="0"/>
                <a:cs typeface="Times New Roman" pitchFamily="18" charset="0"/>
              </a:rPr>
              <a:t>upstream dari </a:t>
            </a:r>
            <a:r>
              <a:rPr lang="en-US" sz="2800">
                <a:solidFill>
                  <a:schemeClr val="tx1"/>
                </a:solidFill>
                <a:latin typeface="Times New Roman" pitchFamily="18" charset="0"/>
                <a:cs typeface="Times New Roman" pitchFamily="18" charset="0"/>
              </a:rPr>
              <a:t>512 kbps.</a:t>
            </a:r>
            <a:endParaRPr lang="en-US" sz="2800" i="1" smtClean="0">
              <a:solidFill>
                <a:schemeClr val="tx1"/>
              </a:solidFill>
              <a:latin typeface="Times New Roman" pitchFamily="18" charset="0"/>
              <a:cs typeface="Times New Roman" pitchFamily="18" charset="0"/>
            </a:endParaRPr>
          </a:p>
        </p:txBody>
      </p:sp>
      <p:sp>
        <p:nvSpPr>
          <p:cNvPr id="4" name="Title 3"/>
          <p:cNvSpPr>
            <a:spLocks noGrp="1"/>
          </p:cNvSpPr>
          <p:nvPr>
            <p:ph type="title"/>
          </p:nvPr>
        </p:nvSpPr>
        <p:spPr/>
        <p:txBody>
          <a:bodyPr/>
          <a:lstStyle/>
          <a:p>
            <a:r>
              <a:rPr lang="en-US" b="1" smtClean="0">
                <a:latin typeface="Times New Roman" pitchFamily="18" charset="0"/>
                <a:cs typeface="Times New Roman" pitchFamily="18" charset="0"/>
              </a:rPr>
              <a:t>Teknologi alternative universal adsl (adsl lite)</a:t>
            </a:r>
            <a:endParaRPr lang="en-US" b="1">
              <a:latin typeface="Times New Roman" pitchFamily="18" charset="0"/>
              <a:cs typeface="Times New Roman" pitchFamily="18" charset="0"/>
            </a:endParaRPr>
          </a:p>
        </p:txBody>
      </p:sp>
    </p:spTree>
    <p:extLst>
      <p:ext uri="{BB962C8B-B14F-4D97-AF65-F5344CB8AC3E}">
        <p14:creationId xmlns:p14="http://schemas.microsoft.com/office/powerpoint/2010/main" val="16042916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1719070"/>
            <a:ext cx="8407893" cy="4734265"/>
          </a:xfrm>
        </p:spPr>
        <p:txBody>
          <a:bodyPr>
            <a:normAutofit/>
          </a:bodyPr>
          <a:lstStyle/>
          <a:p>
            <a:pPr marL="45720" indent="0">
              <a:buNone/>
            </a:pPr>
            <a:r>
              <a:rPr lang="en-US" sz="2800" smtClean="0">
                <a:solidFill>
                  <a:schemeClr val="tx1"/>
                </a:solidFill>
                <a:latin typeface="Times New Roman" pitchFamily="18" charset="0"/>
                <a:cs typeface="Times New Roman" pitchFamily="18" charset="0"/>
              </a:rPr>
              <a:t>Pada bagan perusahaan telepon, situasinya berbeda. perangkat yang disebut Digital Subscriber Line Akses Multiplexer (</a:t>
            </a:r>
            <a:r>
              <a:rPr lang="en-US" sz="2800">
                <a:solidFill>
                  <a:schemeClr val="tx1"/>
                </a:solidFill>
                <a:latin typeface="Times New Roman" pitchFamily="18" charset="0"/>
                <a:cs typeface="Times New Roman" pitchFamily="18" charset="0"/>
              </a:rPr>
              <a:t>DSLAM</a:t>
            </a:r>
            <a:r>
              <a:rPr lang="en-US" sz="2800">
                <a:solidFill>
                  <a:schemeClr val="tx1"/>
                </a:solidFill>
                <a:latin typeface="Times New Roman" pitchFamily="18" charset="0"/>
                <a:cs typeface="Times New Roman" pitchFamily="18" charset="0"/>
              </a:rPr>
              <a:t>) </a:t>
            </a:r>
            <a:r>
              <a:rPr lang="en-US" sz="2800" smtClean="0">
                <a:solidFill>
                  <a:schemeClr val="tx1"/>
                </a:solidFill>
                <a:latin typeface="Times New Roman" pitchFamily="18" charset="0"/>
                <a:cs typeface="Times New Roman" pitchFamily="18" charset="0"/>
              </a:rPr>
              <a:t>yang dipasang berfungsi sama. Selain itu</a:t>
            </a:r>
            <a:r>
              <a:rPr lang="en-US" sz="2800">
                <a:solidFill>
                  <a:schemeClr val="tx1"/>
                </a:solidFill>
                <a:latin typeface="Times New Roman" pitchFamily="18" charset="0"/>
                <a:cs typeface="Times New Roman" pitchFamily="18" charset="0"/>
              </a:rPr>
              <a:t>, </a:t>
            </a:r>
            <a:r>
              <a:rPr lang="en-US" sz="2800" smtClean="0">
                <a:solidFill>
                  <a:schemeClr val="tx1"/>
                </a:solidFill>
                <a:latin typeface="Times New Roman" pitchFamily="18" charset="0"/>
                <a:cs typeface="Times New Roman" pitchFamily="18" charset="0"/>
              </a:rPr>
              <a:t>ukuran paket data tersebut akan dikirim ke Internet </a:t>
            </a:r>
            <a:r>
              <a:rPr lang="en-US" sz="2800">
                <a:solidFill>
                  <a:schemeClr val="tx1"/>
                </a:solidFill>
                <a:latin typeface="Times New Roman" pitchFamily="18" charset="0"/>
                <a:cs typeface="Times New Roman" pitchFamily="18" charset="0"/>
              </a:rPr>
              <a:t>(ISP server).</a:t>
            </a:r>
            <a:endParaRPr lang="en-US" sz="2800" i="1" smtClean="0">
              <a:solidFill>
                <a:schemeClr val="tx1"/>
              </a:solidFill>
              <a:latin typeface="Times New Roman" pitchFamily="18" charset="0"/>
              <a:cs typeface="Times New Roman" pitchFamily="18" charset="0"/>
            </a:endParaRPr>
          </a:p>
        </p:txBody>
      </p:sp>
      <p:sp>
        <p:nvSpPr>
          <p:cNvPr id="4" name="Title 3"/>
          <p:cNvSpPr>
            <a:spLocks noGrp="1"/>
          </p:cNvSpPr>
          <p:nvPr>
            <p:ph type="title"/>
          </p:nvPr>
        </p:nvSpPr>
        <p:spPr/>
        <p:txBody>
          <a:bodyPr/>
          <a:lstStyle/>
          <a:p>
            <a:r>
              <a:rPr lang="en-US" b="1" smtClean="0">
                <a:latin typeface="Times New Roman" pitchFamily="18" charset="0"/>
                <a:cs typeface="Times New Roman" pitchFamily="18" charset="0"/>
              </a:rPr>
              <a:t>Bagan telepon perusahaan: dslam</a:t>
            </a:r>
            <a:endParaRPr lang="en-US" b="1">
              <a:latin typeface="Times New Roman" pitchFamily="18" charset="0"/>
              <a:cs typeface="Times New Roman" pitchFamily="18" charset="0"/>
            </a:endParaRPr>
          </a:p>
        </p:txBody>
      </p:sp>
    </p:spTree>
    <p:extLst>
      <p:ext uri="{BB962C8B-B14F-4D97-AF65-F5344CB8AC3E}">
        <p14:creationId xmlns:p14="http://schemas.microsoft.com/office/powerpoint/2010/main" val="2345083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itchFamily="18" charset="0"/>
                <a:cs typeface="Times New Roman" pitchFamily="18" charset="0"/>
              </a:rPr>
              <a:t>Jaringan komputer</a:t>
            </a:r>
            <a:endParaRPr lang="en-US" b="1">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45720" indent="0">
              <a:buNone/>
            </a:pPr>
            <a:r>
              <a:rPr lang="en-US" sz="2400" smtClean="0">
                <a:solidFill>
                  <a:schemeClr val="tx1"/>
                </a:solidFill>
                <a:latin typeface="Times New Roman" pitchFamily="18" charset="0"/>
                <a:cs typeface="Times New Roman" pitchFamily="18" charset="0"/>
              </a:rPr>
              <a:t>Jaringan komputer adalah sekumpulan komputer yang terdiri atas dua atau lebih sistem komputer yang saling terhubung. Berdasarkan area kerja dan letak geografis, jaringan komputer dibagi menjadi 3, yaitu:</a:t>
            </a:r>
          </a:p>
          <a:p>
            <a:pPr marL="502920" indent="-457200">
              <a:buFont typeface="+mj-lt"/>
              <a:buAutoNum type="arabicPeriod"/>
            </a:pPr>
            <a:r>
              <a:rPr lang="en-US" sz="2400" smtClean="0">
                <a:solidFill>
                  <a:schemeClr val="tx1"/>
                </a:solidFill>
                <a:latin typeface="Times New Roman" pitchFamily="18" charset="0"/>
                <a:cs typeface="Times New Roman" pitchFamily="18" charset="0"/>
              </a:rPr>
              <a:t>Local Area Network (LAN)</a:t>
            </a:r>
          </a:p>
          <a:p>
            <a:pPr marL="502920" indent="-457200">
              <a:buFont typeface="+mj-lt"/>
              <a:buAutoNum type="arabicPeriod"/>
            </a:pPr>
            <a:r>
              <a:rPr lang="en-US" sz="2400" smtClean="0">
                <a:solidFill>
                  <a:schemeClr val="tx1"/>
                </a:solidFill>
                <a:latin typeface="Times New Roman" pitchFamily="18" charset="0"/>
                <a:cs typeface="Times New Roman" pitchFamily="18" charset="0"/>
              </a:rPr>
              <a:t>Metropolitan Area Network (MAN)</a:t>
            </a:r>
          </a:p>
          <a:p>
            <a:pPr marL="502920" indent="-457200">
              <a:buFont typeface="+mj-lt"/>
              <a:buAutoNum type="arabicPeriod"/>
            </a:pPr>
            <a:r>
              <a:rPr lang="en-US" sz="2400" smtClean="0">
                <a:solidFill>
                  <a:schemeClr val="tx1"/>
                </a:solidFill>
                <a:latin typeface="Times New Roman" pitchFamily="18" charset="0"/>
                <a:cs typeface="Times New Roman" pitchFamily="18" charset="0"/>
              </a:rPr>
              <a:t>Wide Area Network (WAN)</a:t>
            </a:r>
            <a:endParaRPr lang="en-US" sz="24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9132590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1719070"/>
            <a:ext cx="8407893" cy="4734265"/>
          </a:xfrm>
        </p:spPr>
        <p:txBody>
          <a:bodyPr>
            <a:normAutofit fontScale="92500" lnSpcReduction="10000"/>
          </a:bodyPr>
          <a:lstStyle/>
          <a:p>
            <a:pPr marL="45720" indent="0">
              <a:buNone/>
            </a:pPr>
            <a:r>
              <a:rPr lang="en-US" sz="2800" smtClean="0">
                <a:solidFill>
                  <a:schemeClr val="tx1"/>
                </a:solidFill>
                <a:latin typeface="Times New Roman" pitchFamily="18" charset="0"/>
                <a:cs typeface="Times New Roman" pitchFamily="18" charset="0"/>
              </a:rPr>
              <a:t>High-bit-rate DigitalSubscriber Line (</a:t>
            </a:r>
            <a:r>
              <a:rPr lang="en-US" sz="2800">
                <a:solidFill>
                  <a:schemeClr val="tx1"/>
                </a:solidFill>
                <a:latin typeface="Times New Roman" pitchFamily="18" charset="0"/>
                <a:cs typeface="Times New Roman" pitchFamily="18" charset="0"/>
              </a:rPr>
              <a:t>HDSL</a:t>
            </a:r>
            <a:r>
              <a:rPr lang="en-US" sz="2800">
                <a:solidFill>
                  <a:schemeClr val="tx1"/>
                </a:solidFill>
                <a:latin typeface="Times New Roman" pitchFamily="18" charset="0"/>
                <a:cs typeface="Times New Roman" pitchFamily="18" charset="0"/>
              </a:rPr>
              <a:t>) </a:t>
            </a:r>
            <a:r>
              <a:rPr lang="en-US" sz="2800" smtClean="0">
                <a:solidFill>
                  <a:schemeClr val="tx1"/>
                </a:solidFill>
                <a:latin typeface="Times New Roman" pitchFamily="18" charset="0"/>
                <a:cs typeface="Times New Roman" pitchFamily="18" charset="0"/>
              </a:rPr>
              <a:t>dirancang </a:t>
            </a:r>
            <a:r>
              <a:rPr lang="en-US" sz="2800">
                <a:solidFill>
                  <a:schemeClr val="tx1"/>
                </a:solidFill>
                <a:latin typeface="Times New Roman" pitchFamily="18" charset="0"/>
                <a:cs typeface="Times New Roman" pitchFamily="18" charset="0"/>
              </a:rPr>
              <a:t>sebagai alternatif dari T-lline (</a:t>
            </a:r>
            <a:r>
              <a:rPr lang="en-US" sz="2800">
                <a:solidFill>
                  <a:schemeClr val="tx1"/>
                </a:solidFill>
                <a:latin typeface="Times New Roman" pitchFamily="18" charset="0"/>
                <a:cs typeface="Times New Roman" pitchFamily="18" charset="0"/>
              </a:rPr>
              <a:t>1,544 </a:t>
            </a:r>
            <a:r>
              <a:rPr lang="en-US" sz="2800" smtClean="0">
                <a:solidFill>
                  <a:schemeClr val="tx1"/>
                </a:solidFill>
                <a:latin typeface="Times New Roman" pitchFamily="18" charset="0"/>
                <a:cs typeface="Times New Roman" pitchFamily="18" charset="0"/>
              </a:rPr>
              <a:t>Mbps). T-1line menggunakan Alternate Mark Inversion(AMI</a:t>
            </a:r>
            <a:r>
              <a:rPr lang="en-US" sz="2800">
                <a:solidFill>
                  <a:schemeClr val="tx1"/>
                </a:solidFill>
                <a:latin typeface="Times New Roman" pitchFamily="18" charset="0"/>
                <a:cs typeface="Times New Roman" pitchFamily="18" charset="0"/>
              </a:rPr>
              <a:t>) encoding, yang sangat </a:t>
            </a:r>
            <a:r>
              <a:rPr lang="en-US" sz="2800">
                <a:solidFill>
                  <a:schemeClr val="tx1"/>
                </a:solidFill>
                <a:latin typeface="Times New Roman" pitchFamily="18" charset="0"/>
                <a:cs typeface="Times New Roman" pitchFamily="18" charset="0"/>
              </a:rPr>
              <a:t>rentan </a:t>
            </a:r>
            <a:r>
              <a:rPr lang="en-US" sz="2800" smtClean="0">
                <a:solidFill>
                  <a:schemeClr val="tx1"/>
                </a:solidFill>
                <a:latin typeface="Times New Roman" pitchFamily="18" charset="0"/>
                <a:cs typeface="Times New Roman" pitchFamily="18" charset="0"/>
              </a:rPr>
              <a:t>terhadap </a:t>
            </a:r>
            <a:r>
              <a:rPr lang="en-US" sz="2800">
                <a:solidFill>
                  <a:schemeClr val="tx1"/>
                </a:solidFill>
                <a:latin typeface="Times New Roman" pitchFamily="18" charset="0"/>
                <a:cs typeface="Times New Roman" pitchFamily="18" charset="0"/>
              </a:rPr>
              <a:t>redaman pada frekuensi tinggi. </a:t>
            </a:r>
            <a:r>
              <a:rPr lang="en-US" sz="2800">
                <a:solidFill>
                  <a:schemeClr val="tx1"/>
                </a:solidFill>
                <a:latin typeface="Times New Roman" pitchFamily="18" charset="0"/>
                <a:cs typeface="Times New Roman" pitchFamily="18" charset="0"/>
              </a:rPr>
              <a:t>Hal </a:t>
            </a:r>
            <a:r>
              <a:rPr lang="en-US" sz="2800" smtClean="0">
                <a:solidFill>
                  <a:schemeClr val="tx1"/>
                </a:solidFill>
                <a:latin typeface="Times New Roman" pitchFamily="18" charset="0"/>
                <a:cs typeface="Times New Roman" pitchFamily="18" charset="0"/>
              </a:rPr>
              <a:t>ini </a:t>
            </a:r>
            <a:r>
              <a:rPr lang="en-US" sz="2800">
                <a:solidFill>
                  <a:schemeClr val="tx1"/>
                </a:solidFill>
                <a:latin typeface="Times New Roman" pitchFamily="18" charset="0"/>
                <a:cs typeface="Times New Roman" pitchFamily="18" charset="0"/>
              </a:rPr>
              <a:t>membatasi panjang garis Tl untuk 3200 </a:t>
            </a:r>
            <a:r>
              <a:rPr lang="en-US" sz="2800">
                <a:solidFill>
                  <a:schemeClr val="tx1"/>
                </a:solidFill>
                <a:latin typeface="Times New Roman" pitchFamily="18" charset="0"/>
                <a:cs typeface="Times New Roman" pitchFamily="18" charset="0"/>
              </a:rPr>
              <a:t>ft </a:t>
            </a:r>
            <a:r>
              <a:rPr lang="en-US" sz="2800" smtClean="0">
                <a:solidFill>
                  <a:schemeClr val="tx1"/>
                </a:solidFill>
                <a:latin typeface="Times New Roman" pitchFamily="18" charset="0"/>
                <a:cs typeface="Times New Roman" pitchFamily="18" charset="0"/>
              </a:rPr>
              <a:t>(1 km). Untuk jarak yang jauh, akan diperlukan sebuah repeater, yang berarti biaya akan meningkat. HDSL menggunakan 2B1Q pengkodean yang kurang rentan terhadap </a:t>
            </a:r>
            <a:r>
              <a:rPr lang="en-US" sz="2800">
                <a:solidFill>
                  <a:schemeClr val="tx1"/>
                </a:solidFill>
                <a:latin typeface="Times New Roman" pitchFamily="18" charset="0"/>
                <a:cs typeface="Times New Roman" pitchFamily="18" charset="0"/>
              </a:rPr>
              <a:t>redaman. Tingkat data 1,544 </a:t>
            </a:r>
            <a:r>
              <a:rPr lang="en-US" sz="2800">
                <a:solidFill>
                  <a:schemeClr val="tx1"/>
                </a:solidFill>
                <a:latin typeface="Times New Roman" pitchFamily="18" charset="0"/>
                <a:cs typeface="Times New Roman" pitchFamily="18" charset="0"/>
              </a:rPr>
              <a:t>Mbps </a:t>
            </a:r>
            <a:r>
              <a:rPr lang="en-US" sz="2800" smtClean="0">
                <a:solidFill>
                  <a:schemeClr val="tx1"/>
                </a:solidFill>
                <a:latin typeface="Times New Roman" pitchFamily="18" charset="0"/>
                <a:cs typeface="Times New Roman" pitchFamily="18" charset="0"/>
              </a:rPr>
              <a:t>(kadang-kadang sampai 2 Mbps) dapat dicapai </a:t>
            </a:r>
            <a:r>
              <a:rPr lang="en-US" sz="2800">
                <a:solidFill>
                  <a:schemeClr val="tx1"/>
                </a:solidFill>
                <a:latin typeface="Times New Roman" pitchFamily="18" charset="0"/>
                <a:cs typeface="Times New Roman" pitchFamily="18" charset="0"/>
              </a:rPr>
              <a:t>tanpa repeater hingga jarak 12.000 </a:t>
            </a:r>
            <a:r>
              <a:rPr lang="en-US" sz="2800">
                <a:solidFill>
                  <a:schemeClr val="tx1"/>
                </a:solidFill>
                <a:latin typeface="Times New Roman" pitchFamily="18" charset="0"/>
                <a:cs typeface="Times New Roman" pitchFamily="18" charset="0"/>
              </a:rPr>
              <a:t>ft </a:t>
            </a:r>
            <a:r>
              <a:rPr lang="en-US" sz="2800" smtClean="0">
                <a:solidFill>
                  <a:schemeClr val="tx1"/>
                </a:solidFill>
                <a:latin typeface="Times New Roman" pitchFamily="18" charset="0"/>
                <a:cs typeface="Times New Roman" pitchFamily="18" charset="0"/>
              </a:rPr>
              <a:t>(3,86 km</a:t>
            </a:r>
            <a:r>
              <a:rPr lang="en-US" sz="2800">
                <a:solidFill>
                  <a:schemeClr val="tx1"/>
                </a:solidFill>
                <a:latin typeface="Times New Roman" pitchFamily="18" charset="0"/>
                <a:cs typeface="Times New Roman" pitchFamily="18" charset="0"/>
              </a:rPr>
              <a:t>).</a:t>
            </a:r>
            <a:endParaRPr lang="en-US" sz="2800" i="1" smtClean="0">
              <a:solidFill>
                <a:schemeClr val="tx1"/>
              </a:solidFill>
              <a:latin typeface="Times New Roman" pitchFamily="18" charset="0"/>
              <a:cs typeface="Times New Roman" pitchFamily="18" charset="0"/>
            </a:endParaRPr>
          </a:p>
        </p:txBody>
      </p:sp>
      <p:sp>
        <p:nvSpPr>
          <p:cNvPr id="4" name="Title 3"/>
          <p:cNvSpPr>
            <a:spLocks noGrp="1"/>
          </p:cNvSpPr>
          <p:nvPr>
            <p:ph type="title"/>
          </p:nvPr>
        </p:nvSpPr>
        <p:spPr/>
        <p:txBody>
          <a:bodyPr/>
          <a:lstStyle/>
          <a:p>
            <a:r>
              <a:rPr lang="en-US" b="1" smtClean="0">
                <a:latin typeface="Times New Roman" pitchFamily="18" charset="0"/>
                <a:cs typeface="Times New Roman" pitchFamily="18" charset="0"/>
              </a:rPr>
              <a:t>hdsl</a:t>
            </a:r>
            <a:endParaRPr lang="en-US" b="1">
              <a:latin typeface="Times New Roman" pitchFamily="18" charset="0"/>
              <a:cs typeface="Times New Roman" pitchFamily="18" charset="0"/>
            </a:endParaRPr>
          </a:p>
        </p:txBody>
      </p:sp>
    </p:spTree>
    <p:extLst>
      <p:ext uri="{BB962C8B-B14F-4D97-AF65-F5344CB8AC3E}">
        <p14:creationId xmlns:p14="http://schemas.microsoft.com/office/powerpoint/2010/main" val="1356334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itchFamily="18" charset="0"/>
                <a:cs typeface="Times New Roman" pitchFamily="18" charset="0"/>
              </a:rPr>
              <a:t>Local area network (lan)</a:t>
            </a:r>
            <a:endParaRPr lang="en-US" b="1">
              <a:latin typeface="Times New Roman" pitchFamily="18" charset="0"/>
              <a:cs typeface="Times New Roman" pitchFamily="18" charset="0"/>
            </a:endParaRPr>
          </a:p>
        </p:txBody>
      </p:sp>
      <p:sp>
        <p:nvSpPr>
          <p:cNvPr id="3" name="Content Placeholder 2"/>
          <p:cNvSpPr>
            <a:spLocks noGrp="1"/>
          </p:cNvSpPr>
          <p:nvPr>
            <p:ph idx="1"/>
          </p:nvPr>
        </p:nvSpPr>
        <p:spPr>
          <a:xfrm>
            <a:off x="380999" y="1719070"/>
            <a:ext cx="8407893" cy="4806273"/>
          </a:xfrm>
        </p:spPr>
        <p:txBody>
          <a:bodyPr>
            <a:noAutofit/>
          </a:bodyPr>
          <a:lstStyle/>
          <a:p>
            <a:pPr marL="45720" lvl="0" indent="0">
              <a:buNone/>
            </a:pPr>
            <a:r>
              <a:rPr lang="id-ID" sz="2600">
                <a:solidFill>
                  <a:schemeClr val="tx1"/>
                </a:solidFill>
                <a:latin typeface="Times New Roman" pitchFamily="18" charset="0"/>
                <a:cs typeface="Times New Roman" pitchFamily="18" charset="0"/>
              </a:rPr>
              <a:t>Local Area Network (LAN), jaringan privat sebuah </a:t>
            </a:r>
            <a:r>
              <a:rPr lang="en-US" sz="2600" smtClean="0">
                <a:solidFill>
                  <a:schemeClr val="tx1"/>
                </a:solidFill>
                <a:latin typeface="Times New Roman" pitchFamily="18" charset="0"/>
                <a:cs typeface="Times New Roman" pitchFamily="18" charset="0"/>
              </a:rPr>
              <a:t>gedung</a:t>
            </a:r>
            <a:r>
              <a:rPr lang="id-ID" sz="2600" smtClean="0">
                <a:solidFill>
                  <a:schemeClr val="tx1"/>
                </a:solidFill>
                <a:latin typeface="Times New Roman" pitchFamily="18" charset="0"/>
                <a:cs typeface="Times New Roman" pitchFamily="18" charset="0"/>
              </a:rPr>
              <a:t> </a:t>
            </a:r>
            <a:r>
              <a:rPr lang="id-ID" sz="2600">
                <a:solidFill>
                  <a:schemeClr val="tx1"/>
                </a:solidFill>
                <a:latin typeface="Times New Roman" pitchFamily="18" charset="0"/>
                <a:cs typeface="Times New Roman" pitchFamily="18" charset="0"/>
              </a:rPr>
              <a:t>yang terbatas hanya dalam area </a:t>
            </a:r>
            <a:r>
              <a:rPr lang="en-US" sz="2600" smtClean="0">
                <a:solidFill>
                  <a:schemeClr val="tx1"/>
                </a:solidFill>
                <a:latin typeface="Times New Roman" pitchFamily="18" charset="0"/>
                <a:cs typeface="Times New Roman" pitchFamily="18" charset="0"/>
              </a:rPr>
              <a:t>gedung</a:t>
            </a:r>
            <a:r>
              <a:rPr lang="id-ID" sz="2600" smtClean="0">
                <a:solidFill>
                  <a:schemeClr val="tx1"/>
                </a:solidFill>
                <a:latin typeface="Times New Roman" pitchFamily="18" charset="0"/>
                <a:cs typeface="Times New Roman" pitchFamily="18" charset="0"/>
              </a:rPr>
              <a:t> </a:t>
            </a:r>
            <a:r>
              <a:rPr lang="id-ID" sz="2600">
                <a:solidFill>
                  <a:schemeClr val="tx1"/>
                </a:solidFill>
                <a:latin typeface="Times New Roman" pitchFamily="18" charset="0"/>
                <a:cs typeface="Times New Roman" pitchFamily="18" charset="0"/>
              </a:rPr>
              <a:t>itu saja. Misalnya jaringan yang ada dalam suatu ruangan atau dalam satu gedung / kampus / kantor. Areanya sekitar 100 M. Kebanyakan jaringan LAN sekarang mengadopsi teknologi IEEE </a:t>
            </a:r>
            <a:r>
              <a:rPr lang="id-ID" sz="2600" smtClean="0">
                <a:solidFill>
                  <a:schemeClr val="tx1"/>
                </a:solidFill>
                <a:latin typeface="Times New Roman" pitchFamily="18" charset="0"/>
                <a:cs typeface="Times New Roman" pitchFamily="18" charset="0"/>
              </a:rPr>
              <a:t>802.3.</a:t>
            </a:r>
            <a:r>
              <a:rPr lang="en-US" sz="2600">
                <a:solidFill>
                  <a:schemeClr val="tx1"/>
                </a:solidFill>
                <a:latin typeface="Times New Roman" pitchFamily="18" charset="0"/>
                <a:cs typeface="Times New Roman" pitchFamily="18" charset="0"/>
              </a:rPr>
              <a:t> </a:t>
            </a:r>
            <a:r>
              <a:rPr lang="id-ID" sz="2600" smtClean="0">
                <a:solidFill>
                  <a:schemeClr val="tx1"/>
                </a:solidFill>
                <a:latin typeface="Times New Roman" pitchFamily="18" charset="0"/>
                <a:cs typeface="Times New Roman" pitchFamily="18" charset="0"/>
              </a:rPr>
              <a:t>Contoh </a:t>
            </a:r>
            <a:r>
              <a:rPr lang="id-ID" sz="2600">
                <a:solidFill>
                  <a:schemeClr val="tx1"/>
                </a:solidFill>
                <a:latin typeface="Times New Roman" pitchFamily="18" charset="0"/>
                <a:cs typeface="Times New Roman" pitchFamily="18" charset="0"/>
              </a:rPr>
              <a:t>perangkatnya untuk masing-masing komputer harus terpasang Ethernet atau LAN Card dan terhubung ke sebuah device yaitu switch. Standar kecepatan transfer data yang digunakan mulai dari 10 Mbps, 100 Mbps dan 1 Gbps. </a:t>
            </a:r>
            <a:endParaRPr lang="en-US" sz="260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151052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itchFamily="18" charset="0"/>
                <a:cs typeface="Times New Roman" pitchFamily="18" charset="0"/>
              </a:rPr>
              <a:t>Local area network (lan)</a:t>
            </a:r>
            <a:endParaRPr lang="en-US" b="1">
              <a:latin typeface="Times New Roman" pitchFamily="18" charset="0"/>
              <a:cs typeface="Times New Roman" pitchFamily="18" charset="0"/>
            </a:endParaRPr>
          </a:p>
        </p:txBody>
      </p:sp>
      <p:sp>
        <p:nvSpPr>
          <p:cNvPr id="3" name="Content Placeholder 2"/>
          <p:cNvSpPr>
            <a:spLocks noGrp="1"/>
          </p:cNvSpPr>
          <p:nvPr>
            <p:ph idx="1"/>
          </p:nvPr>
        </p:nvSpPr>
        <p:spPr>
          <a:xfrm>
            <a:off x="380999" y="1719070"/>
            <a:ext cx="8407893" cy="4806273"/>
          </a:xfrm>
        </p:spPr>
        <p:txBody>
          <a:bodyPr>
            <a:normAutofit/>
          </a:bodyPr>
          <a:lstStyle/>
          <a:p>
            <a:pPr marL="45720" lvl="0" indent="0">
              <a:buNone/>
            </a:pPr>
            <a:r>
              <a:rPr lang="id-ID" sz="2800" smtClean="0">
                <a:solidFill>
                  <a:schemeClr val="tx1"/>
                </a:solidFill>
                <a:latin typeface="Times New Roman" pitchFamily="18" charset="0"/>
                <a:cs typeface="Times New Roman" pitchFamily="18" charset="0"/>
              </a:rPr>
              <a:t>LAN </a:t>
            </a:r>
            <a:r>
              <a:rPr lang="id-ID" sz="2800">
                <a:solidFill>
                  <a:schemeClr val="tx1"/>
                </a:solidFill>
                <a:latin typeface="Times New Roman" pitchFamily="18" charset="0"/>
                <a:cs typeface="Times New Roman" pitchFamily="18" charset="0"/>
              </a:rPr>
              <a:t>sudah berkembang sehingga memunculkan teknologi baru yaitu WLAN (wireless LAN) dan VLAN (Virtual LAN). Dengan teknogi VLAN kita bisa membangun jaringan komputer tidak dibatasi oleh tempat dan area, bahkan antara cabang perusahaan yang berbeda lokasi bisa terhubung ke dalam jaringan LAN.</a:t>
            </a:r>
            <a:endParaRPr lang="en-US" sz="28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140232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itchFamily="18" charset="0"/>
                <a:cs typeface="Times New Roman" pitchFamily="18" charset="0"/>
              </a:rPr>
              <a:t>Metropolitan area network (man)</a:t>
            </a:r>
            <a:endParaRPr lang="en-US" b="1">
              <a:latin typeface="Times New Roman" pitchFamily="18" charset="0"/>
              <a:cs typeface="Times New Roman" pitchFamily="18" charset="0"/>
            </a:endParaRPr>
          </a:p>
        </p:txBody>
      </p:sp>
      <p:sp>
        <p:nvSpPr>
          <p:cNvPr id="3" name="Content Placeholder 2"/>
          <p:cNvSpPr>
            <a:spLocks noGrp="1"/>
          </p:cNvSpPr>
          <p:nvPr>
            <p:ph idx="1"/>
          </p:nvPr>
        </p:nvSpPr>
        <p:spPr>
          <a:xfrm>
            <a:off x="380999" y="1719070"/>
            <a:ext cx="8407893" cy="4806273"/>
          </a:xfrm>
        </p:spPr>
        <p:txBody>
          <a:bodyPr>
            <a:normAutofit/>
          </a:bodyPr>
          <a:lstStyle/>
          <a:p>
            <a:pPr marL="45720" lvl="0" indent="0">
              <a:buNone/>
            </a:pPr>
            <a:r>
              <a:rPr lang="id-ID" sz="2600">
                <a:solidFill>
                  <a:schemeClr val="tx1"/>
                </a:solidFill>
                <a:latin typeface="Times New Roman" pitchFamily="18" charset="0"/>
                <a:cs typeface="Times New Roman" pitchFamily="18" charset="0"/>
              </a:rPr>
              <a:t>Metropolitan Area Network (MAN), pada dasarnya merupakan gabungan dari beberapa jaringan LAN dan ruang lingkupnya berada dalam satu lokasi/kota. Areanya bisa mencapai jarak 50 KM. Misalnya jaringan yang menghubungkan kantor dengan kantor atau gedung yang satu dengan gedung lain yang letaknya berjauhan tetapi masih berada dalam satu kota. Teknologi yang biasa digunakan untuk membangun MAN antara lain ATM, FDDI, Metro Ethernet dan beberapa juga ada yang menggunakan wireless untuk koneksi antar </a:t>
            </a:r>
            <a:r>
              <a:rPr lang="id-ID" sz="2600" smtClean="0">
                <a:solidFill>
                  <a:schemeClr val="tx1"/>
                </a:solidFill>
                <a:latin typeface="Times New Roman" pitchFamily="18" charset="0"/>
                <a:cs typeface="Times New Roman" pitchFamily="18" charset="0"/>
              </a:rPr>
              <a:t>gedung</a:t>
            </a:r>
            <a:r>
              <a:rPr lang="en-US" sz="2600" smtClean="0">
                <a:solidFill>
                  <a:schemeClr val="tx1"/>
                </a:solidFill>
                <a:latin typeface="Times New Roman" pitchFamily="18" charset="0"/>
                <a:cs typeface="Times New Roman" pitchFamily="18" charset="0"/>
              </a:rPr>
              <a:t>.</a:t>
            </a:r>
            <a:endParaRPr lang="en-US" sz="26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624335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itchFamily="18" charset="0"/>
                <a:cs typeface="Times New Roman" pitchFamily="18" charset="0"/>
              </a:rPr>
              <a:t>wide area network (wan)</a:t>
            </a:r>
            <a:endParaRPr lang="en-US" b="1">
              <a:latin typeface="Times New Roman" pitchFamily="18" charset="0"/>
              <a:cs typeface="Times New Roman" pitchFamily="18" charset="0"/>
            </a:endParaRPr>
          </a:p>
        </p:txBody>
      </p:sp>
      <p:sp>
        <p:nvSpPr>
          <p:cNvPr id="3" name="Content Placeholder 2"/>
          <p:cNvSpPr>
            <a:spLocks noGrp="1"/>
          </p:cNvSpPr>
          <p:nvPr>
            <p:ph idx="1"/>
          </p:nvPr>
        </p:nvSpPr>
        <p:spPr>
          <a:xfrm>
            <a:off x="380999" y="1719070"/>
            <a:ext cx="8407893" cy="4806273"/>
          </a:xfrm>
        </p:spPr>
        <p:txBody>
          <a:bodyPr>
            <a:normAutofit/>
          </a:bodyPr>
          <a:lstStyle/>
          <a:p>
            <a:pPr marL="45720" lvl="0" indent="0">
              <a:buNone/>
            </a:pPr>
            <a:r>
              <a:rPr lang="id-ID" sz="2800">
                <a:solidFill>
                  <a:schemeClr val="tx1"/>
                </a:solidFill>
                <a:latin typeface="Times New Roman" pitchFamily="18" charset="0"/>
                <a:cs typeface="Times New Roman" pitchFamily="18" charset="0"/>
              </a:rPr>
              <a:t>Wide Area Network (WAN), jaringan komputer mencakup daerah geografis yang luas, seringkali mencakup sebuah negara, antar negara, bahkan antar benua. Gambaran WAN berbeda dengan internet, meskipun wilayah cakupannya sama. Komunikasi WAN masih bersifat privat terbatas pada suatu organisasi / perusahaan sedangkan internet bersifat publik dan bisa diakses oleh seluruh masyarakat.</a:t>
            </a:r>
            <a:endParaRPr lang="en-US" sz="28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981955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68300" y="567854"/>
            <a:ext cx="8407400" cy="4805362"/>
          </a:xfrm>
        </p:spPr>
        <p:txBody>
          <a:bodyPr>
            <a:normAutofit/>
          </a:bodyPr>
          <a:lstStyle/>
          <a:p>
            <a:pPr marL="45720" lvl="0" indent="0">
              <a:buNone/>
            </a:pPr>
            <a:r>
              <a:rPr lang="en-US" sz="2800" smtClean="0">
                <a:solidFill>
                  <a:schemeClr val="tx1"/>
                </a:solidFill>
                <a:latin typeface="Times New Roman" pitchFamily="18" charset="0"/>
                <a:cs typeface="Times New Roman" pitchFamily="18" charset="0"/>
              </a:rPr>
              <a:t>Berdasarkan fungsinya, jaringan komputer terbagi menjadi 2, yaitu:</a:t>
            </a:r>
          </a:p>
          <a:p>
            <a:pPr marL="560070" lvl="0" indent="-514350">
              <a:buAutoNum type="arabicPeriod"/>
            </a:pPr>
            <a:r>
              <a:rPr lang="en-US" sz="2800" smtClean="0">
                <a:solidFill>
                  <a:schemeClr val="tx1"/>
                </a:solidFill>
                <a:latin typeface="Times New Roman" pitchFamily="18" charset="0"/>
                <a:cs typeface="Times New Roman" pitchFamily="18" charset="0"/>
              </a:rPr>
              <a:t>Jaringan </a:t>
            </a:r>
            <a:r>
              <a:rPr lang="en-US" sz="2800" b="1" i="1" smtClean="0">
                <a:solidFill>
                  <a:schemeClr val="tx1"/>
                </a:solidFill>
                <a:latin typeface="Times New Roman" pitchFamily="18" charset="0"/>
                <a:cs typeface="Times New Roman" pitchFamily="18" charset="0"/>
              </a:rPr>
              <a:t>Client-Server</a:t>
            </a:r>
          </a:p>
          <a:p>
            <a:pPr marL="560070" lvl="0" indent="-514350">
              <a:buAutoNum type="arabicPeriod"/>
            </a:pPr>
            <a:r>
              <a:rPr lang="en-US" sz="2800" smtClean="0">
                <a:solidFill>
                  <a:schemeClr val="tx1"/>
                </a:solidFill>
                <a:latin typeface="Times New Roman" pitchFamily="18" charset="0"/>
                <a:cs typeface="Times New Roman" pitchFamily="18" charset="0"/>
              </a:rPr>
              <a:t>Jaringan </a:t>
            </a:r>
            <a:r>
              <a:rPr lang="en-US" sz="2800" b="1" i="1" smtClean="0">
                <a:solidFill>
                  <a:schemeClr val="tx1"/>
                </a:solidFill>
                <a:latin typeface="Times New Roman" pitchFamily="18" charset="0"/>
                <a:cs typeface="Times New Roman" pitchFamily="18" charset="0"/>
              </a:rPr>
              <a:t>Peer to Peer</a:t>
            </a:r>
            <a:endParaRPr lang="en-US" sz="28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32037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C0C0C0"/>
      </a:dk1>
      <a:lt1>
        <a:sysClr val="window" lastClr="171613"/>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740</TotalTime>
  <Words>2288</Words>
  <Application>Microsoft Office PowerPoint</Application>
  <PresentationFormat>On-screen Show (4:3)</PresentationFormat>
  <Paragraphs>109</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Grid</vt:lpstr>
      <vt:lpstr>PROSES KOMUNIKASI DATA DALAM JARINGAN</vt:lpstr>
      <vt:lpstr>KI DAN KD</vt:lpstr>
      <vt:lpstr>PowerPoint Presentation</vt:lpstr>
      <vt:lpstr>Jaringan komputer</vt:lpstr>
      <vt:lpstr>Local area network (lan)</vt:lpstr>
      <vt:lpstr>Local area network (lan)</vt:lpstr>
      <vt:lpstr>Metropolitan area network (man)</vt:lpstr>
      <vt:lpstr>wide area network (wan)</vt:lpstr>
      <vt:lpstr>PowerPoint Presentation</vt:lpstr>
      <vt:lpstr>Client server</vt:lpstr>
      <vt:lpstr>Peer to peer</vt:lpstr>
      <vt:lpstr>PowerPoint Presentation</vt:lpstr>
      <vt:lpstr>PowerPoint Presentation</vt:lpstr>
      <vt:lpstr>Komunikasi pada jaringan komputer</vt:lpstr>
      <vt:lpstr>FILE SERVERS</vt:lpstr>
      <vt:lpstr>wORKSTATIONS</vt:lpstr>
      <vt:lpstr>ETHERNET CARD/JARINGAN ETHERNET</vt:lpstr>
      <vt:lpstr>HUB/KONSENTRATOR</vt:lpstr>
      <vt:lpstr>switch</vt:lpstr>
      <vt:lpstr>Bridges/jembatan</vt:lpstr>
      <vt:lpstr>router</vt:lpstr>
      <vt:lpstr>connector</vt:lpstr>
      <vt:lpstr>kabel</vt:lpstr>
      <vt:lpstr>repeaters</vt:lpstr>
      <vt:lpstr>telekomunikasi</vt:lpstr>
      <vt:lpstr>Komunikasi radio</vt:lpstr>
      <vt:lpstr>modem</vt:lpstr>
      <vt:lpstr>modem</vt:lpstr>
      <vt:lpstr>PowerPoint Presentation</vt:lpstr>
      <vt:lpstr>PowerPoint Presentation</vt:lpstr>
      <vt:lpstr>Keuntungan teknologi dsl</vt:lpstr>
      <vt:lpstr>Kerugian teknologi dsl</vt:lpstr>
      <vt:lpstr>Komponen sistem dsl</vt:lpstr>
      <vt:lpstr>adsl</vt:lpstr>
      <vt:lpstr>Local loop</vt:lpstr>
      <vt:lpstr>Teknologi adaftif</vt:lpstr>
      <vt:lpstr>Teknik discreate multitone</vt:lpstr>
      <vt:lpstr>Teknologi alternative universal adsl (adsl lite)</vt:lpstr>
      <vt:lpstr>Bagan telepon perusahaan: dslam</vt:lpstr>
      <vt:lpstr>hdsl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PROSES KOMUNIKASI DATA DALAM JARINGAN</dc:title>
  <dc:creator>Asnah</dc:creator>
  <cp:lastModifiedBy>Asnah</cp:lastModifiedBy>
  <cp:revision>23</cp:revision>
  <dcterms:created xsi:type="dcterms:W3CDTF">2019-07-31T02:20:42Z</dcterms:created>
  <dcterms:modified xsi:type="dcterms:W3CDTF">2019-08-20T03:25:47Z</dcterms:modified>
</cp:coreProperties>
</file>