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9" r:id="rId6"/>
    <p:sldId id="270" r:id="rId7"/>
    <p:sldId id="259" r:id="rId8"/>
    <p:sldId id="261" r:id="rId9"/>
    <p:sldId id="262" r:id="rId10"/>
    <p:sldId id="263" r:id="rId11"/>
    <p:sldId id="264" r:id="rId12"/>
    <p:sldId id="266" r:id="rId13"/>
    <p:sldId id="265" r:id="rId14"/>
    <p:sldId id="267"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42" d="100"/>
          <a:sy n="42" d="100"/>
        </p:scale>
        <p:origin x="7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69C8362-F2F3-4704-B0CA-9454C914C791}" type="datetimeFigureOut">
              <a:rPr lang="id-ID" smtClean="0"/>
              <a:t>20/09/2019</a:t>
            </a:fld>
            <a:endParaRPr lang="id-I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d-I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4E810FC-F0CE-41D0-891B-8D5CD605AE87}" type="slidenum">
              <a:rPr lang="id-ID" smtClean="0"/>
              <a:t>‹#›</a:t>
            </a:fld>
            <a:endParaRPr lang="id-I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85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C8362-F2F3-4704-B0CA-9454C914C791}" type="datetimeFigureOut">
              <a:rPr lang="id-ID" smtClean="0"/>
              <a:t>20/09/2019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135749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C8362-F2F3-4704-B0CA-9454C914C791}" type="datetimeFigureOut">
              <a:rPr lang="id-ID" smtClean="0"/>
              <a:t>20/09/2019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21163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C8362-F2F3-4704-B0CA-9454C914C791}" type="datetimeFigureOut">
              <a:rPr lang="id-ID" smtClean="0"/>
              <a:t>20/09/2019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245514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69C8362-F2F3-4704-B0CA-9454C914C791}" type="datetimeFigureOut">
              <a:rPr lang="id-ID" smtClean="0"/>
              <a:t>20/09/2019</a:t>
            </a:fld>
            <a:endParaRPr lang="id-I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4E810FC-F0CE-41D0-891B-8D5CD605AE87}" type="slidenum">
              <a:rPr lang="id-ID" smtClean="0"/>
              <a:t>‹#›</a:t>
            </a:fld>
            <a:endParaRPr lang="id-I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29743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C8362-F2F3-4704-B0CA-9454C914C791}" type="datetimeFigureOut">
              <a:rPr lang="id-ID" smtClean="0"/>
              <a:t>20/09/2019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9681381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C8362-F2F3-4704-B0CA-9454C914C791}" type="datetimeFigureOut">
              <a:rPr lang="id-ID" smtClean="0"/>
              <a:t>20/09/2019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2562714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C8362-F2F3-4704-B0CA-9454C914C791}" type="datetimeFigureOut">
              <a:rPr lang="id-ID" smtClean="0"/>
              <a:t>20/09/2019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104717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C8362-F2F3-4704-B0CA-9454C914C791}" type="datetimeFigureOut">
              <a:rPr lang="id-ID" smtClean="0"/>
              <a:t>20/09/2019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388411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69C8362-F2F3-4704-B0CA-9454C914C791}" type="datetimeFigureOut">
              <a:rPr lang="id-ID" smtClean="0"/>
              <a:t>20/09/2019</a:t>
            </a:fld>
            <a:endParaRPr lang="id-ID"/>
          </a:p>
        </p:txBody>
      </p:sp>
      <p:sp>
        <p:nvSpPr>
          <p:cNvPr id="6" name="Footer Placeholder 5"/>
          <p:cNvSpPr>
            <a:spLocks noGrp="1"/>
          </p:cNvSpPr>
          <p:nvPr>
            <p:ph type="ftr" sz="quarter" idx="11"/>
          </p:nvPr>
        </p:nvSpPr>
        <p:spPr>
          <a:xfrm>
            <a:off x="2103620" y="6375679"/>
            <a:ext cx="3482179" cy="345796"/>
          </a:xfrm>
        </p:spPr>
        <p:txBody>
          <a:bodyPr/>
          <a:lstStyle/>
          <a:p>
            <a:endParaRPr lang="id-ID"/>
          </a:p>
        </p:txBody>
      </p:sp>
      <p:sp>
        <p:nvSpPr>
          <p:cNvPr id="7" name="Slide Number Placeholder 6"/>
          <p:cNvSpPr>
            <a:spLocks noGrp="1"/>
          </p:cNvSpPr>
          <p:nvPr>
            <p:ph type="sldNum" sz="quarter" idx="12"/>
          </p:nvPr>
        </p:nvSpPr>
        <p:spPr>
          <a:xfrm>
            <a:off x="5691014" y="6375679"/>
            <a:ext cx="1232456" cy="345796"/>
          </a:xfrm>
        </p:spPr>
        <p:txBody>
          <a:bodyPr/>
          <a:lstStyle/>
          <a:p>
            <a:fld id="{F4E810FC-F0CE-41D0-891B-8D5CD605AE87}" type="slidenum">
              <a:rPr lang="id-ID" smtClean="0"/>
              <a:t>‹#›</a:t>
            </a:fld>
            <a:endParaRPr lang="id-I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02317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69C8362-F2F3-4704-B0CA-9454C914C791}" type="datetimeFigureOut">
              <a:rPr lang="id-ID" smtClean="0"/>
              <a:t>20/09/2019</a:t>
            </a:fld>
            <a:endParaRPr lang="id-ID"/>
          </a:p>
        </p:txBody>
      </p:sp>
      <p:sp>
        <p:nvSpPr>
          <p:cNvPr id="6" name="Footer Placeholder 5"/>
          <p:cNvSpPr>
            <a:spLocks noGrp="1"/>
          </p:cNvSpPr>
          <p:nvPr>
            <p:ph type="ftr" sz="quarter" idx="11"/>
          </p:nvPr>
        </p:nvSpPr>
        <p:spPr>
          <a:xfrm>
            <a:off x="2103621" y="6375679"/>
            <a:ext cx="3482178" cy="345796"/>
          </a:xfrm>
        </p:spPr>
        <p:txBody>
          <a:bodyPr/>
          <a:lstStyle/>
          <a:p>
            <a:endParaRPr lang="id-ID"/>
          </a:p>
        </p:txBody>
      </p:sp>
      <p:sp>
        <p:nvSpPr>
          <p:cNvPr id="7" name="Slide Number Placeholder 6"/>
          <p:cNvSpPr>
            <a:spLocks noGrp="1"/>
          </p:cNvSpPr>
          <p:nvPr>
            <p:ph type="sldNum" sz="quarter" idx="12"/>
          </p:nvPr>
        </p:nvSpPr>
        <p:spPr>
          <a:xfrm>
            <a:off x="5687568" y="6375679"/>
            <a:ext cx="1234440" cy="345796"/>
          </a:xfrm>
        </p:spPr>
        <p:txBody>
          <a:bodyPr/>
          <a:lstStyle/>
          <a:p>
            <a:fld id="{F4E810FC-F0CE-41D0-891B-8D5CD605AE87}" type="slidenum">
              <a:rPr lang="id-ID" smtClean="0"/>
              <a:t>‹#›</a:t>
            </a:fld>
            <a:endParaRPr lang="id-ID"/>
          </a:p>
        </p:txBody>
      </p:sp>
    </p:spTree>
    <p:extLst>
      <p:ext uri="{BB962C8B-B14F-4D97-AF65-F5344CB8AC3E}">
        <p14:creationId xmlns:p14="http://schemas.microsoft.com/office/powerpoint/2010/main" val="40946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69C8362-F2F3-4704-B0CA-9454C914C791}" type="datetimeFigureOut">
              <a:rPr lang="id-ID" smtClean="0"/>
              <a:t>20/09/2019</a:t>
            </a:fld>
            <a:endParaRPr lang="id-I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4E810FC-F0CE-41D0-891B-8D5CD605AE87}" type="slidenum">
              <a:rPr lang="id-ID" smtClean="0"/>
              <a:t>‹#›</a:t>
            </a:fld>
            <a:endParaRPr lang="id-I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26241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4409-3567-41BF-B2BA-AA201E88A02B}"/>
              </a:ext>
            </a:extLst>
          </p:cNvPr>
          <p:cNvSpPr>
            <a:spLocks noGrp="1"/>
          </p:cNvSpPr>
          <p:nvPr>
            <p:ph type="ctrTitle"/>
          </p:nvPr>
        </p:nvSpPr>
        <p:spPr/>
        <p:txBody>
          <a:bodyPr/>
          <a:lstStyle/>
          <a:p>
            <a:r>
              <a:rPr lang="en-US"/>
              <a:t>Teknologi komunikasi data dan suara</a:t>
            </a:r>
            <a:endParaRPr lang="id-ID"/>
          </a:p>
        </p:txBody>
      </p:sp>
      <p:sp>
        <p:nvSpPr>
          <p:cNvPr id="3" name="Subtitle 2">
            <a:extLst>
              <a:ext uri="{FF2B5EF4-FFF2-40B4-BE49-F238E27FC236}">
                <a16:creationId xmlns:a16="http://schemas.microsoft.com/office/drawing/2014/main" id="{2089BB82-D569-4F0C-985F-EBA070CE3A7F}"/>
              </a:ext>
            </a:extLst>
          </p:cNvPr>
          <p:cNvSpPr>
            <a:spLocks noGrp="1"/>
          </p:cNvSpPr>
          <p:nvPr>
            <p:ph type="subTitle" idx="1"/>
          </p:nvPr>
        </p:nvSpPr>
        <p:spPr/>
        <p:txBody>
          <a:bodyPr/>
          <a:lstStyle/>
          <a:p>
            <a:r>
              <a:rPr lang="en-US"/>
              <a:t>Mata pelajaran Teknologi komunikasi data</a:t>
            </a:r>
            <a:endParaRPr lang="id-ID"/>
          </a:p>
        </p:txBody>
      </p:sp>
    </p:spTree>
    <p:extLst>
      <p:ext uri="{BB962C8B-B14F-4D97-AF65-F5344CB8AC3E}">
        <p14:creationId xmlns:p14="http://schemas.microsoft.com/office/powerpoint/2010/main" val="220820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kanal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Pada komunikasi data, media transmisi sering dinyatakan dengan istilah rangkaian (circuit). Tergantung dari rangkiannya, suatu rangkaian dapat mengandung satu atau beberapa kanal. Kanal menyatakan sebuah lintasan satu arah untuk mentransmisikan data.</a:t>
            </a:r>
          </a:p>
          <a:p>
            <a:pPr marL="0" indent="0">
              <a:buNone/>
            </a:pPr>
            <a:r>
              <a:rPr lang="en-US" sz="2800">
                <a:solidFill>
                  <a:schemeClr val="tx1"/>
                </a:solidFill>
                <a:latin typeface="Times New Roman" panose="02020603050405020304" pitchFamily="18" charset="0"/>
                <a:cs typeface="Times New Roman" panose="02020603050405020304" pitchFamily="18" charset="0"/>
              </a:rPr>
              <a:t>Sebagai analogi, kanal dapat dibayangkan sebagai jalurjalur yang terdapat pada suatu jalan. Sebuah jalan bias mengandung lebih dari 1 jalur. Media transmisi yng hanya mengenal sebuah kanal dikenal dengan istilah jalur-sempit (baseband), sdangkan media transmisi yang terdiri atas beberapa kanal biasa disebut jalur lebar (broadband).</a:t>
            </a:r>
          </a:p>
        </p:txBody>
      </p:sp>
    </p:spTree>
    <p:extLst>
      <p:ext uri="{BB962C8B-B14F-4D97-AF65-F5344CB8AC3E}">
        <p14:creationId xmlns:p14="http://schemas.microsoft.com/office/powerpoint/2010/main" val="987747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Lajur data</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Berkaitan dengan kecepatan data, terdapat dua istilah yang terkadang sering dipertukarkan dan sesungguhnya berbeda. Kedua istilah yang dimaksud adalah :</a:t>
            </a:r>
          </a:p>
          <a:p>
            <a:r>
              <a:rPr lang="en-US" sz="2800" b="1">
                <a:solidFill>
                  <a:schemeClr val="tx1"/>
                </a:solidFill>
                <a:latin typeface="Times New Roman" panose="02020603050405020304" pitchFamily="18" charset="0"/>
                <a:cs typeface="Times New Roman" panose="02020603050405020304" pitchFamily="18" charset="0"/>
              </a:rPr>
              <a:t>Laju bit (bit rate)</a:t>
            </a:r>
            <a:r>
              <a:rPr lang="en-US" sz="2800">
                <a:solidFill>
                  <a:schemeClr val="tx1"/>
                </a:solidFill>
                <a:latin typeface="Times New Roman" panose="02020603050405020304" pitchFamily="18" charset="0"/>
                <a:cs typeface="Times New Roman" panose="02020603050405020304" pitchFamily="18" charset="0"/>
              </a:rPr>
              <a:t>, (sering kali disebut laju data) menyatakan jumlah bit perdetik</a:t>
            </a:r>
          </a:p>
          <a:p>
            <a:r>
              <a:rPr lang="en-US" sz="2800" b="1">
                <a:solidFill>
                  <a:schemeClr val="tx1"/>
                </a:solidFill>
                <a:latin typeface="Times New Roman" panose="02020603050405020304" pitchFamily="18" charset="0"/>
                <a:cs typeface="Times New Roman" panose="02020603050405020304" pitchFamily="18" charset="0"/>
              </a:rPr>
              <a:t>Laju baud</a:t>
            </a:r>
            <a:r>
              <a:rPr lang="en-US" sz="2800">
                <a:solidFill>
                  <a:schemeClr val="tx1"/>
                </a:solidFill>
                <a:latin typeface="Times New Roman" panose="02020603050405020304" pitchFamily="18" charset="0"/>
                <a:cs typeface="Times New Roman" panose="02020603050405020304" pitchFamily="18" charset="0"/>
              </a:rPr>
              <a:t>, (sering kali disebut baud saja) menyatakan kecepatan isyarat (baik analog maupun digital) yang melalui kanal</a:t>
            </a:r>
          </a:p>
        </p:txBody>
      </p:sp>
    </p:spTree>
    <p:extLst>
      <p:ext uri="{BB962C8B-B14F-4D97-AF65-F5344CB8AC3E}">
        <p14:creationId xmlns:p14="http://schemas.microsoft.com/office/powerpoint/2010/main" val="2521017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3242929" y="472314"/>
            <a:ext cx="8187071" cy="2006196"/>
          </a:xfrm>
        </p:spPr>
        <p:txBody>
          <a:bodyPr>
            <a:noAutofit/>
          </a:bodyPr>
          <a:lstStyle/>
          <a:p>
            <a:r>
              <a:rPr lang="en-US" sz="6000"/>
              <a:t>Teknoligi komunikasi suara</a:t>
            </a:r>
            <a:endParaRPr lang="id-ID" sz="6000"/>
          </a:p>
        </p:txBody>
      </p:sp>
      <p:sp>
        <p:nvSpPr>
          <p:cNvPr id="6" name="TextBox 5">
            <a:extLst>
              <a:ext uri="{FF2B5EF4-FFF2-40B4-BE49-F238E27FC236}">
                <a16:creationId xmlns:a16="http://schemas.microsoft.com/office/drawing/2014/main" id="{346D31E9-C47B-4EA5-9AC8-D88AFF75FBF4}"/>
              </a:ext>
            </a:extLst>
          </p:cNvPr>
          <p:cNvSpPr txBox="1"/>
          <p:nvPr/>
        </p:nvSpPr>
        <p:spPr>
          <a:xfrm>
            <a:off x="3291055" y="2783505"/>
            <a:ext cx="8475829" cy="1569660"/>
          </a:xfrm>
          <a:prstGeom prst="rect">
            <a:avLst/>
          </a:prstGeom>
          <a:noFill/>
        </p:spPr>
        <p:txBody>
          <a:bodyPr wrap="square" rtlCol="0">
            <a:spAutoFit/>
          </a:bodyPr>
          <a:lstStyle/>
          <a:p>
            <a:r>
              <a:rPr lang="en-US" sz="3200">
                <a:solidFill>
                  <a:schemeClr val="bg2">
                    <a:lumMod val="50000"/>
                    <a:lumOff val="50000"/>
                  </a:schemeClr>
                </a:solidFill>
                <a:latin typeface="Times New Roman" panose="02020603050405020304" pitchFamily="18" charset="0"/>
                <a:cs typeface="Times New Roman" panose="02020603050405020304" pitchFamily="18" charset="0"/>
              </a:rPr>
              <a:t>Salah satu perangkat teknologi komunikasi audio yang akan dibahas adalah teknologi komunikasi pada telepon Kabel</a:t>
            </a:r>
            <a:endParaRPr lang="id-ID" sz="3200">
              <a:solidFill>
                <a:schemeClr val="bg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96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Telepon kabel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Telepon kabel</a:t>
            </a:r>
            <a:r>
              <a:rPr lang="en-US" sz="2800">
                <a:solidFill>
                  <a:schemeClr val="tx1"/>
                </a:solidFill>
                <a:latin typeface="Times New Roman" panose="02020603050405020304" pitchFamily="18" charset="0"/>
                <a:cs typeface="Times New Roman" panose="02020603050405020304" pitchFamily="18" charset="0"/>
              </a:rPr>
              <a:t> adalah alat komunikasi yang membutuhkan kabel agar dapat berfungsi </a:t>
            </a:r>
          </a:p>
          <a:p>
            <a:pPr marL="0" indent="0">
              <a:buNone/>
            </a:pPr>
            <a:r>
              <a:rPr lang="en-US" sz="2800" b="1">
                <a:solidFill>
                  <a:schemeClr val="tx1"/>
                </a:solidFill>
                <a:latin typeface="Times New Roman" panose="02020603050405020304" pitchFamily="18" charset="0"/>
                <a:cs typeface="Times New Roman" panose="02020603050405020304" pitchFamily="18" charset="0"/>
              </a:rPr>
              <a:t>Telepon Seluler</a:t>
            </a:r>
            <a:r>
              <a:rPr lang="en-US" sz="2800">
                <a:solidFill>
                  <a:schemeClr val="tx1"/>
                </a:solidFill>
                <a:latin typeface="Times New Roman" panose="02020603050405020304" pitchFamily="18" charset="0"/>
                <a:cs typeface="Times New Roman" panose="02020603050405020304" pitchFamily="18" charset="0"/>
              </a:rPr>
              <a:t> menggunakan sistem wireless. pengirim dan penerima harus tetap tercakup BTS (Base Transceiver Station ). BTS adalah peralatan yang memfasilitasi komunikasi secara wireless antara pengguna telepon seluler.</a:t>
            </a:r>
          </a:p>
        </p:txBody>
      </p:sp>
    </p:spTree>
    <p:extLst>
      <p:ext uri="{BB962C8B-B14F-4D97-AF65-F5344CB8AC3E}">
        <p14:creationId xmlns:p14="http://schemas.microsoft.com/office/powerpoint/2010/main" val="14907433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Komponen Telepon kabel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Mekanisme Dialing</a:t>
            </a:r>
            <a:r>
              <a:rPr lang="en-US" sz="2800">
                <a:solidFill>
                  <a:schemeClr val="tx1"/>
                </a:solidFill>
                <a:latin typeface="Times New Roman" panose="02020603050405020304" pitchFamily="18" charset="0"/>
                <a:cs typeface="Times New Roman" panose="02020603050405020304" pitchFamily="18" charset="0"/>
              </a:rPr>
              <a:t> Mekanisme dialing memungkinkan penelpon memasukkan nomor tujuan yang ingin dia panggil, sebagian besar telepon dilengkapi dengan keypad yang berjumlah 12 tombol, yang terdiri dari tombol 0 sampai 9 kemudian tombol bintang (*), dan tanda pagar (#). </a:t>
            </a:r>
          </a:p>
          <a:p>
            <a:r>
              <a:rPr lang="en-US" sz="2800" b="1">
                <a:solidFill>
                  <a:schemeClr val="tx1"/>
                </a:solidFill>
                <a:latin typeface="Times New Roman" panose="02020603050405020304" pitchFamily="18" charset="0"/>
                <a:cs typeface="Times New Roman" panose="02020603050405020304" pitchFamily="18" charset="0"/>
              </a:rPr>
              <a:t>Transmitter atau pemancar</a:t>
            </a:r>
            <a:r>
              <a:rPr lang="en-US" sz="2800">
                <a:solidFill>
                  <a:schemeClr val="tx1"/>
                </a:solidFill>
                <a:latin typeface="Times New Roman" panose="02020603050405020304" pitchFamily="18" charset="0"/>
                <a:cs typeface="Times New Roman" panose="02020603050405020304" pitchFamily="18" charset="0"/>
              </a:rPr>
              <a:t> sering juga disebut dengan mikrofon berfungsi mengubah suara menjadi arus listrik yang kemudian dikirimkan lebih jauh melalui kabel telpon.</a:t>
            </a:r>
          </a:p>
        </p:txBody>
      </p:sp>
    </p:spTree>
    <p:extLst>
      <p:ext uri="{BB962C8B-B14F-4D97-AF65-F5344CB8AC3E}">
        <p14:creationId xmlns:p14="http://schemas.microsoft.com/office/powerpoint/2010/main" val="3379358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Komponen Telepon kabel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Ringer</a:t>
            </a:r>
            <a:r>
              <a:rPr lang="en-US" sz="2800">
                <a:solidFill>
                  <a:schemeClr val="tx1"/>
                </a:solidFill>
                <a:latin typeface="Times New Roman" panose="02020603050405020304" pitchFamily="18" charset="0"/>
                <a:cs typeface="Times New Roman" panose="02020603050405020304" pitchFamily="18" charset="0"/>
              </a:rPr>
              <a:t> berfungsi untuk memberikan sinyal adanya telpon yang masuk, pada permulaan, ringerterbuat dari sebuah lonceng kecil, saat ini, peralatan elektronik digunakan untuk menggantikan loncek kecil, sebuah chip komputer ditempatkan untuk membuat sinyal bunyi (ringtone) atau bahkan sebuah lagu. </a:t>
            </a:r>
          </a:p>
          <a:p>
            <a:r>
              <a:rPr lang="en-US" sz="2800" b="1">
                <a:solidFill>
                  <a:schemeClr val="tx1"/>
                </a:solidFill>
                <a:latin typeface="Times New Roman" panose="02020603050405020304" pitchFamily="18" charset="0"/>
                <a:cs typeface="Times New Roman" panose="02020603050405020304" pitchFamily="18" charset="0"/>
              </a:rPr>
              <a:t>Receiver atau penerima</a:t>
            </a:r>
            <a:r>
              <a:rPr lang="en-US" sz="2800">
                <a:solidFill>
                  <a:schemeClr val="tx1"/>
                </a:solidFill>
                <a:latin typeface="Times New Roman" panose="02020603050405020304" pitchFamily="18" charset="0"/>
                <a:cs typeface="Times New Roman" panose="02020603050405020304" pitchFamily="18" charset="0"/>
              </a:rPr>
              <a:t> berfungsi untuk mengubah arus listrik menjadi suara. penerima ditempatkan pada bagian telinga di gagang telepon. sinyal listrik yang berasal dari suara pengirim akan diterjemahkan kembali menjadi suara oleh receiver</a:t>
            </a:r>
          </a:p>
        </p:txBody>
      </p:sp>
    </p:spTree>
    <p:extLst>
      <p:ext uri="{BB962C8B-B14F-4D97-AF65-F5344CB8AC3E}">
        <p14:creationId xmlns:p14="http://schemas.microsoft.com/office/powerpoint/2010/main" val="614598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soal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fontScale="85000" lnSpcReduction="20000"/>
          </a:bodyPr>
          <a:lstStyle/>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Jelaskan Prinsip Kerja Komunikasi yang anda pahami!</a:t>
            </a:r>
          </a:p>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Menurut pemahaman anda apa yang dimaksud dengan komunikasi data dan komunikasi audio!</a:t>
            </a:r>
          </a:p>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Tuliskan dan jelaskan secara singkat komponen-komponen penting yang menyusun system komunikasi data!</a:t>
            </a:r>
          </a:p>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Apa yang anda ketahui tentang modem?</a:t>
            </a:r>
          </a:p>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Jelaskan yang dimaksud dengan:</a:t>
            </a:r>
          </a:p>
          <a:p>
            <a:pPr marL="1082675" indent="-57150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front-end processor</a:t>
            </a:r>
          </a:p>
          <a:p>
            <a:pPr marL="1082675" indent="-57150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Concentrator</a:t>
            </a:r>
          </a:p>
          <a:p>
            <a:pPr marL="1082675" indent="-57150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Multiplexer</a:t>
            </a:r>
          </a:p>
          <a:p>
            <a:pPr marL="1082675" indent="-57150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Kanal</a:t>
            </a:r>
          </a:p>
          <a:p>
            <a:pPr marL="514350" indent="-514350">
              <a:buFont typeface="+mj-lt"/>
              <a:buAutoNum type="arabicPeriod" startAt="6"/>
            </a:pPr>
            <a:r>
              <a:rPr lang="en-US" sz="2800">
                <a:solidFill>
                  <a:schemeClr val="tx1"/>
                </a:solidFill>
                <a:latin typeface="Times New Roman" panose="02020603050405020304" pitchFamily="18" charset="0"/>
                <a:cs typeface="Times New Roman" panose="02020603050405020304" pitchFamily="18" charset="0"/>
              </a:rPr>
              <a:t>Tuliskan perbedaan Karakteristik Komunikasi Data Dengan Komunikasi Suara (Analog)!</a:t>
            </a:r>
          </a:p>
        </p:txBody>
      </p:sp>
    </p:spTree>
    <p:extLst>
      <p:ext uri="{BB962C8B-B14F-4D97-AF65-F5344CB8AC3E}">
        <p14:creationId xmlns:p14="http://schemas.microsoft.com/office/powerpoint/2010/main" val="2540079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lstStyle/>
          <a:p>
            <a:r>
              <a:rPr lang="en-US"/>
              <a:t>Tujuan pembelajaran</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8" y="1515979"/>
            <a:ext cx="10178322" cy="4959636"/>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S</a:t>
            </a:r>
            <a:r>
              <a:rPr lang="id-ID" sz="2800">
                <a:solidFill>
                  <a:schemeClr val="tx1"/>
                </a:solidFill>
                <a:latin typeface="Times New Roman" panose="02020603050405020304" pitchFamily="18" charset="0"/>
                <a:cs typeface="Times New Roman" panose="02020603050405020304" pitchFamily="18" charset="0"/>
              </a:rPr>
              <a:t>etelah mengikuti pembelajaran ini siswa diharapkan dapat:</a:t>
            </a:r>
          </a:p>
          <a:p>
            <a:pPr lvl="0"/>
            <a:r>
              <a:rPr lang="en-US" sz="2800">
                <a:solidFill>
                  <a:schemeClr val="tx1"/>
                </a:solidFill>
                <a:latin typeface="Times New Roman" panose="02020603050405020304" pitchFamily="18" charset="0"/>
                <a:cs typeface="Times New Roman" panose="02020603050405020304" pitchFamily="18" charset="0"/>
              </a:rPr>
              <a:t>Menjelaskan konsep dasar aspek teknologi komunikasi data dengan teliti</a:t>
            </a:r>
            <a:endParaRPr lang="id-ID" sz="2800">
              <a:solidFill>
                <a:schemeClr val="tx1"/>
              </a:solidFill>
              <a:latin typeface="Times New Roman" panose="02020603050405020304" pitchFamily="18" charset="0"/>
              <a:cs typeface="Times New Roman" panose="02020603050405020304" pitchFamily="18" charset="0"/>
            </a:endParaRPr>
          </a:p>
          <a:p>
            <a:pPr lvl="0"/>
            <a:r>
              <a:rPr lang="en-US" sz="2800">
                <a:solidFill>
                  <a:schemeClr val="tx1"/>
                </a:solidFill>
                <a:latin typeface="Times New Roman" panose="02020603050405020304" pitchFamily="18" charset="0"/>
                <a:cs typeface="Times New Roman" panose="02020603050405020304" pitchFamily="18" charset="0"/>
              </a:rPr>
              <a:t>Menjelaskan teknologi komunikasi data dengan cermat dan teliti</a:t>
            </a:r>
            <a:endParaRPr lang="id-ID" sz="2800">
              <a:solidFill>
                <a:schemeClr val="tx1"/>
              </a:solidFill>
              <a:latin typeface="Times New Roman" panose="02020603050405020304" pitchFamily="18" charset="0"/>
              <a:cs typeface="Times New Roman" panose="02020603050405020304" pitchFamily="18" charset="0"/>
            </a:endParaRPr>
          </a:p>
          <a:p>
            <a:pPr lvl="0"/>
            <a:r>
              <a:rPr lang="en-US" sz="2800">
                <a:solidFill>
                  <a:schemeClr val="tx1"/>
                </a:solidFill>
                <a:latin typeface="Times New Roman" panose="02020603050405020304" pitchFamily="18" charset="0"/>
                <a:cs typeface="Times New Roman" panose="02020603050405020304" pitchFamily="18" charset="0"/>
              </a:rPr>
              <a:t>Menjelaskan konsep dasar aspek teknologi komunikasi suara dengan teliti</a:t>
            </a:r>
            <a:endParaRPr lang="id-ID" sz="2800">
              <a:solidFill>
                <a:schemeClr val="tx1"/>
              </a:solidFill>
              <a:latin typeface="Times New Roman" panose="02020603050405020304" pitchFamily="18" charset="0"/>
              <a:cs typeface="Times New Roman" panose="02020603050405020304" pitchFamily="18" charset="0"/>
            </a:endParaRPr>
          </a:p>
          <a:p>
            <a:r>
              <a:rPr lang="en-US" sz="2800">
                <a:solidFill>
                  <a:schemeClr val="tx1"/>
                </a:solidFill>
                <a:latin typeface="Times New Roman" panose="02020603050405020304" pitchFamily="18" charset="0"/>
                <a:cs typeface="Times New Roman" panose="02020603050405020304" pitchFamily="18" charset="0"/>
              </a:rPr>
              <a:t>Menjelaskan teknologi komunikasi suara dengan cermat dan teliti</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7420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lstStyle/>
          <a:p>
            <a:r>
              <a:rPr lang="en-US"/>
              <a:t>Teknologi komunikasi</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fontScale="92500"/>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Teknologi Komunikasi Tradisional,</a:t>
            </a:r>
            <a:r>
              <a:rPr lang="en-US" sz="2800">
                <a:solidFill>
                  <a:schemeClr val="tx1"/>
                </a:solidFill>
                <a:latin typeface="Times New Roman" panose="02020603050405020304" pitchFamily="18" charset="0"/>
                <a:cs typeface="Times New Roman" panose="02020603050405020304" pitchFamily="18" charset="0"/>
              </a:rPr>
              <a:t> bercirikan langsung dan menggunakan simbol-simbol yang disepakati secara lokal. Dari bentuknya, teknologi komunikasi tradisional cenderung memiliki ukuran besar. Teknologi ini tetap digunakan meskipun di negara maju karena dapat dilakukan oleh siapa saja, harganya murah, dan pembuatannya mudah. </a:t>
            </a:r>
            <a:endParaRPr lang="id-ID" sz="2800" b="1">
              <a:solidFill>
                <a:schemeClr val="tx1"/>
              </a:solidFill>
              <a:latin typeface="Times New Roman" panose="02020603050405020304" pitchFamily="18" charset="0"/>
              <a:cs typeface="Times New Roman" panose="02020603050405020304" pitchFamily="18" charset="0"/>
            </a:endParaRPr>
          </a:p>
          <a:p>
            <a:pPr marL="0" indent="0">
              <a:buNone/>
            </a:pPr>
            <a:r>
              <a:rPr lang="en-US" sz="2800" b="1">
                <a:solidFill>
                  <a:schemeClr val="tx1"/>
                </a:solidFill>
                <a:latin typeface="Times New Roman" panose="02020603050405020304" pitchFamily="18" charset="0"/>
                <a:cs typeface="Times New Roman" panose="02020603050405020304" pitchFamily="18" charset="0"/>
              </a:rPr>
              <a:t>Teknologi Komunikasi Modern, </a:t>
            </a:r>
            <a:r>
              <a:rPr lang="en-US" sz="2800">
                <a:solidFill>
                  <a:schemeClr val="tx1"/>
                </a:solidFill>
                <a:latin typeface="Times New Roman" panose="02020603050405020304" pitchFamily="18" charset="0"/>
                <a:cs typeface="Times New Roman" panose="02020603050405020304" pitchFamily="18" charset="0"/>
              </a:rPr>
              <a:t>bercirikan tidak langsung dan memiliki jangkauan luas bahkan global. Dari bentuknya, teknologi komunikasi modern berukuran sederhana. Teknologi modern selalu bergantung kepada energi listrik (BBM, surya, angin dan lain lain). Hal ini akan menjadi masalah, apalagi di wilayah terpencil (didesadesa lereng gunung berapi, pulau-pulau kecil).</a:t>
            </a:r>
          </a:p>
        </p:txBody>
      </p:sp>
    </p:spTree>
    <p:extLst>
      <p:ext uri="{BB962C8B-B14F-4D97-AF65-F5344CB8AC3E}">
        <p14:creationId xmlns:p14="http://schemas.microsoft.com/office/powerpoint/2010/main" val="1379894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fontScale="90000"/>
          </a:bodyPr>
          <a:lstStyle/>
          <a:p>
            <a:r>
              <a:rPr lang="en-US"/>
              <a:t>Komponen sistem komunikasi data</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Komputer untuk memproses Data.</a:t>
            </a:r>
          </a:p>
          <a:p>
            <a:r>
              <a:rPr lang="en-US" sz="2800">
                <a:solidFill>
                  <a:schemeClr val="tx1"/>
                </a:solidFill>
                <a:latin typeface="Times New Roman" panose="02020603050405020304" pitchFamily="18" charset="0"/>
                <a:cs typeface="Times New Roman" panose="02020603050405020304" pitchFamily="18" charset="0"/>
              </a:rPr>
              <a:t>Terminal atau peralatan masukan/keluaran untuk megirimkan atau menerima data.</a:t>
            </a:r>
          </a:p>
          <a:p>
            <a:r>
              <a:rPr lang="en-US" sz="2800">
                <a:solidFill>
                  <a:schemeClr val="tx1"/>
                </a:solidFill>
                <a:latin typeface="Times New Roman" panose="02020603050405020304" pitchFamily="18" charset="0"/>
                <a:cs typeface="Times New Roman" panose="02020603050405020304" pitchFamily="18" charset="0"/>
              </a:rPr>
              <a:t>Media transmisi (media yang menghubungkan antara pengirim dan penerima). Media transmisi sering juga disebut saluran komunikasi</a:t>
            </a:r>
          </a:p>
          <a:p>
            <a:r>
              <a:rPr lang="en-US" sz="2800">
                <a:solidFill>
                  <a:schemeClr val="tx1"/>
                </a:solidFill>
                <a:latin typeface="Times New Roman" panose="02020603050405020304" pitchFamily="18" charset="0"/>
                <a:cs typeface="Times New Roman" panose="02020603050405020304" pitchFamily="18" charset="0"/>
              </a:rPr>
              <a:t>Prosesor komunikasi, yang mendukung pengiriman atau penerimaan data via media transmisi.</a:t>
            </a:r>
          </a:p>
          <a:p>
            <a:r>
              <a:rPr lang="en-US" sz="2800">
                <a:solidFill>
                  <a:schemeClr val="tx1"/>
                </a:solidFill>
                <a:latin typeface="Times New Roman" panose="02020603050405020304" pitchFamily="18" charset="0"/>
                <a:cs typeface="Times New Roman" panose="02020603050405020304" pitchFamily="18" charset="0"/>
              </a:rPr>
              <a:t>Perangkat lunak yang mengontrol kegiatan pertukaran informasi.</a:t>
            </a:r>
          </a:p>
        </p:txBody>
      </p:sp>
    </p:spTree>
    <p:extLst>
      <p:ext uri="{BB962C8B-B14F-4D97-AF65-F5344CB8AC3E}">
        <p14:creationId xmlns:p14="http://schemas.microsoft.com/office/powerpoint/2010/main" val="10368005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Isyarat listrik</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Isyarat Analog </a:t>
            </a:r>
            <a:r>
              <a:rPr lang="en-US" sz="2800">
                <a:solidFill>
                  <a:schemeClr val="tx1"/>
                </a:solidFill>
                <a:latin typeface="Times New Roman" panose="02020603050405020304" pitchFamily="18" charset="0"/>
                <a:cs typeface="Times New Roman" panose="02020603050405020304" pitchFamily="18" charset="0"/>
              </a:rPr>
              <a:t>bisa juga disebut isyarat kontinyu, karena bentuknya berupa gelombang yang kontinyu, yang membawa informasi dengan mengubah karakteristik gelombang.</a:t>
            </a:r>
          </a:p>
          <a:p>
            <a:pPr marL="0" indent="0">
              <a:buNone/>
            </a:pPr>
            <a:r>
              <a:rPr lang="en-US" sz="2800">
                <a:solidFill>
                  <a:schemeClr val="tx1"/>
                </a:solidFill>
                <a:latin typeface="Times New Roman" panose="02020603050405020304" pitchFamily="18" charset="0"/>
                <a:cs typeface="Times New Roman" panose="02020603050405020304" pitchFamily="18" charset="0"/>
              </a:rPr>
              <a:t>Dua parameter/ karakteristik terpenting yang dimiliki oleh isyarat analog, yaitu amplitude dan frekuensi. Jika dikaitkan dengan suara, ketinggian gelombang ditentukan oleh amplitudo, yang menentukan keras tidaknya suara, sedangkan frekuensi menentukan jumlah siklus gelombang dalam satu detik, yang berimplikasi pada kenyaringan suara (melengking atau tidak).</a:t>
            </a:r>
          </a:p>
        </p:txBody>
      </p:sp>
    </p:spTree>
    <p:extLst>
      <p:ext uri="{BB962C8B-B14F-4D97-AF65-F5344CB8AC3E}">
        <p14:creationId xmlns:p14="http://schemas.microsoft.com/office/powerpoint/2010/main" val="285104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Isyarat digital</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Isyarat digital</a:t>
            </a:r>
            <a:r>
              <a:rPr lang="en-US" sz="2800">
                <a:solidFill>
                  <a:schemeClr val="tx1"/>
                </a:solidFill>
                <a:latin typeface="Times New Roman" panose="02020603050405020304" pitchFamily="18" charset="0"/>
                <a:cs typeface="Times New Roman" panose="02020603050405020304" pitchFamily="18" charset="0"/>
              </a:rPr>
              <a:t> biasa juga disebut isyarat diskret. Isyarat ini tersusun atas dua keadaan, yang biasa disebut bit. Sebuah bit dapat berupa nilai 0 (nol) atau 1 (satu).</a:t>
            </a:r>
          </a:p>
        </p:txBody>
      </p:sp>
    </p:spTree>
    <p:extLst>
      <p:ext uri="{BB962C8B-B14F-4D97-AF65-F5344CB8AC3E}">
        <p14:creationId xmlns:p14="http://schemas.microsoft.com/office/powerpoint/2010/main" val="1649143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3242929" y="472314"/>
            <a:ext cx="8187071" cy="2006196"/>
          </a:xfrm>
        </p:spPr>
        <p:txBody>
          <a:bodyPr>
            <a:noAutofit/>
          </a:bodyPr>
          <a:lstStyle/>
          <a:p>
            <a:r>
              <a:rPr lang="en-US" sz="6600"/>
              <a:t>Teknoligi komunikasi data</a:t>
            </a:r>
            <a:endParaRPr lang="id-ID" sz="6600"/>
          </a:p>
        </p:txBody>
      </p:sp>
      <p:sp>
        <p:nvSpPr>
          <p:cNvPr id="6" name="TextBox 5">
            <a:extLst>
              <a:ext uri="{FF2B5EF4-FFF2-40B4-BE49-F238E27FC236}">
                <a16:creationId xmlns:a16="http://schemas.microsoft.com/office/drawing/2014/main" id="{346D31E9-C47B-4EA5-9AC8-D88AFF75FBF4}"/>
              </a:ext>
            </a:extLst>
          </p:cNvPr>
          <p:cNvSpPr txBox="1"/>
          <p:nvPr/>
        </p:nvSpPr>
        <p:spPr>
          <a:xfrm>
            <a:off x="3291055" y="2783505"/>
            <a:ext cx="3996607" cy="1569660"/>
          </a:xfrm>
          <a:prstGeom prst="rect">
            <a:avLst/>
          </a:prstGeom>
          <a:noFill/>
        </p:spPr>
        <p:txBody>
          <a:bodyPr wrap="none" rtlCol="0">
            <a:spAutoFit/>
          </a:bodyPr>
          <a:lstStyle/>
          <a:p>
            <a:pPr marL="285750" indent="-285750">
              <a:buFont typeface="Arial" panose="020B0604020202020204" pitchFamily="34" charset="0"/>
              <a:buChar char="•"/>
            </a:pPr>
            <a:r>
              <a:rPr lang="en-US" sz="3200">
                <a:solidFill>
                  <a:schemeClr val="bg2">
                    <a:lumMod val="50000"/>
                    <a:lumOff val="50000"/>
                  </a:schemeClr>
                </a:solidFill>
                <a:latin typeface="Times New Roman" panose="02020603050405020304" pitchFamily="18" charset="0"/>
                <a:cs typeface="Times New Roman" panose="02020603050405020304" pitchFamily="18" charset="0"/>
              </a:rPr>
              <a:t>Prosesor Komunikasi</a:t>
            </a:r>
          </a:p>
          <a:p>
            <a:pPr marL="285750" indent="-285750">
              <a:buFont typeface="Arial" panose="020B0604020202020204" pitchFamily="34" charset="0"/>
              <a:buChar char="•"/>
            </a:pPr>
            <a:r>
              <a:rPr lang="en-US" sz="3200">
                <a:solidFill>
                  <a:schemeClr val="bg2">
                    <a:lumMod val="50000"/>
                    <a:lumOff val="50000"/>
                  </a:schemeClr>
                </a:solidFill>
                <a:latin typeface="Times New Roman" panose="02020603050405020304" pitchFamily="18" charset="0"/>
                <a:cs typeface="Times New Roman" panose="02020603050405020304" pitchFamily="18" charset="0"/>
              </a:rPr>
              <a:t>Kanal</a:t>
            </a:r>
          </a:p>
          <a:p>
            <a:pPr marL="285750" indent="-285750">
              <a:buFont typeface="Arial" panose="020B0604020202020204" pitchFamily="34" charset="0"/>
              <a:buChar char="•"/>
            </a:pPr>
            <a:r>
              <a:rPr lang="en-US" sz="3200">
                <a:solidFill>
                  <a:schemeClr val="bg2">
                    <a:lumMod val="50000"/>
                    <a:lumOff val="50000"/>
                  </a:schemeClr>
                </a:solidFill>
                <a:latin typeface="Times New Roman" panose="02020603050405020304" pitchFamily="18" charset="0"/>
                <a:cs typeface="Times New Roman" panose="02020603050405020304" pitchFamily="18" charset="0"/>
              </a:rPr>
              <a:t>Lajur data</a:t>
            </a:r>
            <a:endParaRPr lang="id-ID" sz="3200">
              <a:solidFill>
                <a:schemeClr val="bg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771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Prosesor komunikasi</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lnSpcReduction="10000"/>
          </a:bodyPr>
          <a:lstStyle/>
          <a:p>
            <a:r>
              <a:rPr lang="en-US" sz="2800">
                <a:solidFill>
                  <a:schemeClr val="tx1"/>
                </a:solidFill>
                <a:latin typeface="Times New Roman" panose="02020603050405020304" pitchFamily="18" charset="0"/>
                <a:cs typeface="Times New Roman" panose="02020603050405020304" pitchFamily="18" charset="0"/>
              </a:rPr>
              <a:t>Prosesor komunikasi adalah peranti yang bertindak untuk melewatkan data/informasi ke media transmisi atau menerima informasi dari media tranmisi.</a:t>
            </a:r>
          </a:p>
          <a:p>
            <a:r>
              <a:rPr lang="en-US" sz="2800">
                <a:solidFill>
                  <a:schemeClr val="tx1"/>
                </a:solidFill>
                <a:latin typeface="Times New Roman" panose="02020603050405020304" pitchFamily="18" charset="0"/>
                <a:cs typeface="Times New Roman" panose="02020603050405020304" pitchFamily="18" charset="0"/>
              </a:rPr>
              <a:t>Sebagai contoh, modem (modulatordemodulator) adalah peranti yang memungkinkan data digital dalam pada bagian pengirim dapat dilewatkan ke media transmisi yang bersifat analog dan mengkonversi data analog yang berasal dari media transmisi menjadi data digital pada bagian penerima.</a:t>
            </a:r>
          </a:p>
          <a:p>
            <a:r>
              <a:rPr lang="en-US" sz="2800">
                <a:solidFill>
                  <a:schemeClr val="tx1"/>
                </a:solidFill>
                <a:latin typeface="Times New Roman" panose="02020603050405020304" pitchFamily="18" charset="0"/>
                <a:cs typeface="Times New Roman" panose="02020603050405020304" pitchFamily="18" charset="0"/>
              </a:rPr>
              <a:t>Pada modem, bagian yang melakukan perubahan dari bentuk digital ke analog, disebut modulator dan bagian yang melakukan perubahan dari bentuk analog ke digital disebut demodulator</a:t>
            </a:r>
          </a:p>
        </p:txBody>
      </p:sp>
    </p:spTree>
    <p:extLst>
      <p:ext uri="{BB962C8B-B14F-4D97-AF65-F5344CB8AC3E}">
        <p14:creationId xmlns:p14="http://schemas.microsoft.com/office/powerpoint/2010/main" val="52633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B56F-E4E4-4B60-BCCE-8A97B3A14045}"/>
              </a:ext>
            </a:extLst>
          </p:cNvPr>
          <p:cNvSpPr>
            <a:spLocks noGrp="1"/>
          </p:cNvSpPr>
          <p:nvPr>
            <p:ph type="title"/>
          </p:nvPr>
        </p:nvSpPr>
        <p:spPr>
          <a:xfrm>
            <a:off x="1251678" y="382385"/>
            <a:ext cx="10178322" cy="917026"/>
          </a:xfrm>
        </p:spPr>
        <p:txBody>
          <a:bodyPr>
            <a:normAutofit/>
          </a:bodyPr>
          <a:lstStyle/>
          <a:p>
            <a:r>
              <a:rPr lang="en-US"/>
              <a:t>Prosesor komunikasi</a:t>
            </a:r>
            <a:endParaRPr lang="id-ID"/>
          </a:p>
        </p:txBody>
      </p:sp>
      <p:sp>
        <p:nvSpPr>
          <p:cNvPr id="3" name="Content Placeholder 2">
            <a:extLst>
              <a:ext uri="{FF2B5EF4-FFF2-40B4-BE49-F238E27FC236}">
                <a16:creationId xmlns:a16="http://schemas.microsoft.com/office/drawing/2014/main" id="{CF8D1784-EFF5-490D-BEC3-D9363DCB553B}"/>
              </a:ext>
            </a:extLst>
          </p:cNvPr>
          <p:cNvSpPr>
            <a:spLocks noGrp="1"/>
          </p:cNvSpPr>
          <p:nvPr>
            <p:ph idx="1"/>
          </p:nvPr>
        </p:nvSpPr>
        <p:spPr>
          <a:xfrm>
            <a:off x="1251677" y="1491915"/>
            <a:ext cx="10539269" cy="5173579"/>
          </a:xfrm>
        </p:spPr>
        <p:txBody>
          <a:bodyPr>
            <a:normAutofit/>
          </a:bodyPr>
          <a:lstStyle/>
          <a:p>
            <a:r>
              <a:rPr lang="en-US" sz="2800" b="1" i="1">
                <a:solidFill>
                  <a:schemeClr val="tx1"/>
                </a:solidFill>
                <a:latin typeface="Times New Roman" panose="02020603050405020304" pitchFamily="18" charset="0"/>
                <a:cs typeface="Times New Roman" panose="02020603050405020304" pitchFamily="18" charset="0"/>
              </a:rPr>
              <a:t>Front–end processor</a:t>
            </a:r>
            <a:r>
              <a:rPr lang="en-US" sz="2800">
                <a:solidFill>
                  <a:schemeClr val="tx1"/>
                </a:solidFill>
                <a:latin typeface="Times New Roman" panose="02020603050405020304" pitchFamily="18" charset="0"/>
                <a:cs typeface="Times New Roman" panose="02020603050405020304" pitchFamily="18" charset="0"/>
              </a:rPr>
              <a:t> berupa suatu computer yang dutujukan secara khusus untuk pengelolaan komunikasi dan dipasangkan ke computer utama (host) pada system mainframe.</a:t>
            </a:r>
          </a:p>
          <a:p>
            <a:r>
              <a:rPr lang="en-US" sz="2800" b="1" i="1">
                <a:solidFill>
                  <a:schemeClr val="tx1"/>
                </a:solidFill>
                <a:latin typeface="Times New Roman" panose="02020603050405020304" pitchFamily="18" charset="0"/>
                <a:cs typeface="Times New Roman" panose="02020603050405020304" pitchFamily="18" charset="0"/>
              </a:rPr>
              <a:t>Multiplexer</a:t>
            </a:r>
            <a:r>
              <a:rPr lang="en-US" sz="2800">
                <a:solidFill>
                  <a:schemeClr val="tx1"/>
                </a:solidFill>
                <a:latin typeface="Times New Roman" panose="02020603050405020304" pitchFamily="18" charset="0"/>
                <a:cs typeface="Times New Roman" panose="02020603050405020304" pitchFamily="18" charset="0"/>
              </a:rPr>
              <a:t> adalah peranti yang memungkinkan sebuah media transmisi dapat dipakai untuk melewatkan data oleh sejumlah sumber secara serentak.</a:t>
            </a:r>
          </a:p>
          <a:p>
            <a:r>
              <a:rPr lang="en-US" sz="2800" b="1" i="1">
                <a:solidFill>
                  <a:schemeClr val="tx1"/>
                </a:solidFill>
                <a:latin typeface="Times New Roman" panose="02020603050405020304" pitchFamily="18" charset="0"/>
                <a:cs typeface="Times New Roman" panose="02020603050405020304" pitchFamily="18" charset="0"/>
              </a:rPr>
              <a:t>Concentrator</a:t>
            </a:r>
            <a:r>
              <a:rPr lang="en-US" sz="2800">
                <a:solidFill>
                  <a:schemeClr val="tx1"/>
                </a:solidFill>
                <a:latin typeface="Times New Roman" panose="02020603050405020304" pitchFamily="18" charset="0"/>
                <a:cs typeface="Times New Roman" panose="02020603050405020304" pitchFamily="18" charset="0"/>
              </a:rPr>
              <a:t> adalah komputer yang digunakan untuk mengumpulkan dan menyimpan pesan-pesan secara sementara yang berasal dari sejumlah terminal sampai pesan-pesan tersebut siap dikirimkan secara serentak ke host</a:t>
            </a:r>
          </a:p>
        </p:txBody>
      </p:sp>
    </p:spTree>
    <p:extLst>
      <p:ext uri="{BB962C8B-B14F-4D97-AF65-F5344CB8AC3E}">
        <p14:creationId xmlns:p14="http://schemas.microsoft.com/office/powerpoint/2010/main" val="69129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Badge">
  <a:themeElements>
    <a:clrScheme name="Badge">
      <a:dk1>
        <a:sysClr val="windowText" lastClr="C0C0C0"/>
      </a:dk1>
      <a:lt1>
        <a:sysClr val="window" lastClr="232323"/>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48</TotalTime>
  <Words>936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Impact</vt:lpstr>
      <vt:lpstr>Times New Roman</vt:lpstr>
      <vt:lpstr>Badge</vt:lpstr>
      <vt:lpstr>Teknologi komunikasi data dan suara</vt:lpstr>
      <vt:lpstr>Tujuan pembelajaran</vt:lpstr>
      <vt:lpstr>Teknologi komunikasi</vt:lpstr>
      <vt:lpstr>Komponen sistem komunikasi data</vt:lpstr>
      <vt:lpstr>Isyarat listrik</vt:lpstr>
      <vt:lpstr>Isyarat digital</vt:lpstr>
      <vt:lpstr>Teknoligi komunikasi data</vt:lpstr>
      <vt:lpstr>Prosesor komunikasi</vt:lpstr>
      <vt:lpstr>Prosesor komunikasi</vt:lpstr>
      <vt:lpstr>kanal</vt:lpstr>
      <vt:lpstr>Lajur data</vt:lpstr>
      <vt:lpstr>Teknoligi komunikasi suara</vt:lpstr>
      <vt:lpstr>Telepon kabel</vt:lpstr>
      <vt:lpstr>Komponen Telepon kabel</vt:lpstr>
      <vt:lpstr>Komponen Telepon kabel</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Teknologi komunikasi data dan suara</dc:title>
  <dc:creator>Asnah</dc:creator>
  <cp:lastModifiedBy>asnah</cp:lastModifiedBy>
  <cp:revision>6</cp:revision>
  <dcterms:created xsi:type="dcterms:W3CDTF">2019-08-26T00:32:57Z</dcterms:created>
  <dcterms:modified xsi:type="dcterms:W3CDTF">2019-09-20T03:33:40Z</dcterms:modified>
</cp:coreProperties>
</file>