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56" r:id="rId2"/>
    <p:sldId id="257" r:id="rId3"/>
    <p:sldId id="258" r:id="rId4"/>
    <p:sldId id="259" r:id="rId5"/>
    <p:sldId id="284"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DF329-2A16-432C-A917-DF72AD081976}"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35339048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DF329-2A16-432C-A917-DF72AD081976}"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355549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DF329-2A16-432C-A917-DF72AD081976}"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B5B96F9-A03E-401B-A645-A331C21F05E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1475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5FDF329-2A16-432C-A917-DF72AD081976}"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120000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5FDF329-2A16-432C-A917-DF72AD081976}"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5B96F9-A03E-401B-A645-A331C21F05E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021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5FDF329-2A16-432C-A917-DF72AD081976}"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8611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F329-2A16-432C-A917-DF72AD081976}"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993561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F329-2A16-432C-A917-DF72AD081976}"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16234274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F329-2A16-432C-A917-DF72AD081976}"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57756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DF329-2A16-432C-A917-DF72AD081976}"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273177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DF329-2A16-432C-A917-DF72AD081976}"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31929207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DF329-2A16-432C-A917-DF72AD081976}"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15173006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DF329-2A16-432C-A917-DF72AD081976}"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37838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DF329-2A16-432C-A917-DF72AD081976}"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38338301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FDF329-2A16-432C-A917-DF72AD081976}"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4349343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FDF329-2A16-432C-A917-DF72AD081976}"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B5B96F9-A03E-401B-A645-A331C21F05EF}" type="slidenum">
              <a:rPr lang="en-US" smtClean="0"/>
              <a:t>‹#›</a:t>
            </a:fld>
            <a:endParaRPr lang="en-US"/>
          </a:p>
        </p:txBody>
      </p:sp>
    </p:spTree>
    <p:extLst>
      <p:ext uri="{BB962C8B-B14F-4D97-AF65-F5344CB8AC3E}">
        <p14:creationId xmlns:p14="http://schemas.microsoft.com/office/powerpoint/2010/main" val="254048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5FDF329-2A16-432C-A917-DF72AD081976}" type="datetimeFigureOut">
              <a:rPr lang="en-US" smtClean="0"/>
              <a:t>9/16/2019</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B5B96F9-A03E-401B-A645-A331C21F05EF}" type="slidenum">
              <a:rPr lang="en-US" smtClean="0"/>
              <a:t>‹#›</a:t>
            </a:fld>
            <a:endParaRPr lang="en-US"/>
          </a:p>
        </p:txBody>
      </p:sp>
    </p:spTree>
    <p:extLst>
      <p:ext uri="{BB962C8B-B14F-4D97-AF65-F5344CB8AC3E}">
        <p14:creationId xmlns:p14="http://schemas.microsoft.com/office/powerpoint/2010/main" val="308168210"/>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638" y="4170785"/>
            <a:ext cx="6600451" cy="986407"/>
          </a:xfrm>
        </p:spPr>
        <p:txBody>
          <a:bodyPr>
            <a:normAutofit/>
          </a:bodyPr>
          <a:lstStyle/>
          <a:p>
            <a:r>
              <a:rPr lang="en-US">
                <a:latin typeface="Exo 2.0 Black" pitchFamily="50" charset="0"/>
              </a:rPr>
              <a:t>TELEKOMUNIKASI</a:t>
            </a:r>
          </a:p>
        </p:txBody>
      </p:sp>
      <p:sp>
        <p:nvSpPr>
          <p:cNvPr id="3" name="Subtitle 2"/>
          <p:cNvSpPr>
            <a:spLocks noGrp="1"/>
          </p:cNvSpPr>
          <p:nvPr>
            <p:ph type="subTitle" idx="1"/>
          </p:nvPr>
        </p:nvSpPr>
        <p:spPr>
          <a:xfrm>
            <a:off x="1035313" y="836712"/>
            <a:ext cx="6984776" cy="792088"/>
          </a:xfrm>
        </p:spPr>
        <p:txBody>
          <a:bodyPr vert="horz">
            <a:noAutofit/>
          </a:bodyPr>
          <a:lstStyle/>
          <a:p>
            <a:pPr algn="ctr"/>
            <a:r>
              <a:rPr lang="en-US" sz="2800" b="1">
                <a:latin typeface="Exo 2.0" panose="00000500000000000000" pitchFamily="50" charset="0"/>
                <a:cs typeface="Times New Roman" pitchFamily="18" charset="0"/>
              </a:rPr>
              <a:t>Teknologi Layanan Jaringan</a:t>
            </a:r>
          </a:p>
        </p:txBody>
      </p:sp>
    </p:spTree>
    <p:extLst>
      <p:ext uri="{BB962C8B-B14F-4D97-AF65-F5344CB8AC3E}">
        <p14:creationId xmlns:p14="http://schemas.microsoft.com/office/powerpoint/2010/main" val="2838548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ACCESS POINT</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Access Point adalah sebuah node yang telah dikonfigurasi secara khusus pada sebuah WLAN (Wireless Local Area Network). Access Point bertindak sebagai pusat pemancar dan penerima untuk sinyalsinyal radio WLAN. Access Point sering disebut juga base station.</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6929533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ROUTER</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Router Sebuah alat jaringan komputer yang mengirimkan paket data melalui sebuah jaringan atau Internet menuju tujuannya, melalui sebuah proses yang dikenal sebagai routing. Proses routing terjadi pada lapisan 3 (Lapisan jaringan seperti Internet Protocol) dari stack protokol tujuh-lapis OSI. </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7879036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7313235" cy="1280890"/>
          </a:xfrm>
        </p:spPr>
        <p:txBody>
          <a:bodyPr>
            <a:normAutofit/>
          </a:bodyPr>
          <a:lstStyle/>
          <a:p>
            <a:r>
              <a:rPr lang="en-US" sz="4000" b="1">
                <a:latin typeface="Times New Roman" pitchFamily="18" charset="0"/>
                <a:cs typeface="Times New Roman" pitchFamily="18" charset="0"/>
              </a:rPr>
              <a:t>Teknologi</a:t>
            </a:r>
            <a:r>
              <a:rPr lang="en-US" b="1">
                <a:latin typeface="Times New Roman" pitchFamily="18" charset="0"/>
                <a:cs typeface="Times New Roman" pitchFamily="18" charset="0"/>
              </a:rPr>
              <a:t> komunikasi pada telepon</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Telepon kabel adalah alat komunikasi yang membutuhkan kabel agar dapat berfungsi</a:t>
            </a:r>
          </a:p>
          <a:p>
            <a:pPr marL="45720" lvl="0" indent="0">
              <a:buNone/>
            </a:pPr>
            <a:endParaRPr lang="en-US" sz="2800">
              <a:solidFill>
                <a:schemeClr val="tx1"/>
              </a:solidFill>
              <a:latin typeface="Times New Roman" pitchFamily="18" charset="0"/>
              <a:cs typeface="Times New Roman" pitchFamily="18" charset="0"/>
            </a:endParaRPr>
          </a:p>
          <a:p>
            <a:pPr marL="45720" lvl="0" indent="0">
              <a:buNone/>
            </a:pPr>
            <a:r>
              <a:rPr lang="en-US" sz="2800">
                <a:solidFill>
                  <a:schemeClr val="tx1"/>
                </a:solidFill>
                <a:latin typeface="Times New Roman" pitchFamily="18" charset="0"/>
                <a:cs typeface="Times New Roman" pitchFamily="18" charset="0"/>
              </a:rPr>
              <a:t>Telepon Seluler menggunakan sistem wireless. pengirim dan penerima harus tetap tercakup BTS (Base Transceiver Station ). BTS adalah peralatan yang memfasilitasi komunikasi secara wireless antara pengguna telepon seluler.</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78260304"/>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60648"/>
            <a:ext cx="6914728" cy="1280890"/>
          </a:xfrm>
        </p:spPr>
        <p:txBody>
          <a:bodyPr>
            <a:normAutofit fontScale="90000"/>
          </a:bodyPr>
          <a:lstStyle/>
          <a:p>
            <a:r>
              <a:rPr lang="en-US" sz="4000" b="1">
                <a:latin typeface="Times New Roman" pitchFamily="18" charset="0"/>
                <a:cs typeface="Times New Roman" pitchFamily="18" charset="0"/>
              </a:rPr>
              <a:t>Perangkat teknologi komunikasi telepon</a:t>
            </a:r>
            <a:endParaRPr lang="en-US" b="1">
              <a:latin typeface="Times New Roman" pitchFamily="18" charset="0"/>
              <a:cs typeface="Times New Roman" pitchFamily="18" charset="0"/>
            </a:endParaRPr>
          </a:p>
        </p:txBody>
      </p:sp>
      <p:sp>
        <p:nvSpPr>
          <p:cNvPr id="4" name="Text Placeholder 3">
            <a:extLst>
              <a:ext uri="{FF2B5EF4-FFF2-40B4-BE49-F238E27FC236}">
                <a16:creationId xmlns:a16="http://schemas.microsoft.com/office/drawing/2014/main" id="{5C4B342C-FC5E-48D8-AC54-211B119EEA95}"/>
              </a:ext>
            </a:extLst>
          </p:cNvPr>
          <p:cNvSpPr>
            <a:spLocks noGrp="1"/>
          </p:cNvSpPr>
          <p:nvPr>
            <p:ph type="body" idx="1"/>
          </p:nvPr>
        </p:nvSpPr>
        <p:spPr>
          <a:xfrm>
            <a:off x="971600" y="1619243"/>
            <a:ext cx="4168348" cy="576262"/>
          </a:xfrm>
        </p:spPr>
        <p:txBody>
          <a:bodyPr/>
          <a:lstStyle/>
          <a:p>
            <a:r>
              <a:rPr lang="en-US" b="1">
                <a:solidFill>
                  <a:schemeClr val="tx1"/>
                </a:solidFill>
                <a:latin typeface="Times New Roman" panose="02020603050405020304" pitchFamily="18" charset="0"/>
                <a:cs typeface="Times New Roman" panose="02020603050405020304" pitchFamily="18" charset="0"/>
              </a:rPr>
              <a:t>Perangkat tidak Bergerak</a:t>
            </a:r>
            <a:endParaRPr lang="id-ID"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1115616" y="2195505"/>
            <a:ext cx="3197532" cy="3105703"/>
          </a:xfrm>
        </p:spPr>
        <p:txBody>
          <a:bodyPr>
            <a:noAutofit/>
          </a:bodyPr>
          <a:lstStyle/>
          <a:p>
            <a:pPr marL="502920" indent="-457200"/>
            <a:r>
              <a:rPr lang="en-US" sz="2800">
                <a:solidFill>
                  <a:schemeClr val="tx1"/>
                </a:solidFill>
                <a:latin typeface="Times New Roman" pitchFamily="18" charset="0"/>
                <a:cs typeface="Times New Roman" pitchFamily="18" charset="0"/>
              </a:rPr>
              <a:t>Mekanisme </a:t>
            </a:r>
            <a:r>
              <a:rPr lang="en-US" sz="2800" i="1">
                <a:solidFill>
                  <a:schemeClr val="tx1"/>
                </a:solidFill>
                <a:latin typeface="Times New Roman" pitchFamily="18" charset="0"/>
                <a:cs typeface="Times New Roman" pitchFamily="18" charset="0"/>
              </a:rPr>
              <a:t>Dialing</a:t>
            </a:r>
          </a:p>
          <a:p>
            <a:pPr marL="502920" indent="-457200"/>
            <a:r>
              <a:rPr lang="en-US" sz="2800" i="1">
                <a:solidFill>
                  <a:schemeClr val="tx1"/>
                </a:solidFill>
                <a:latin typeface="Times New Roman" pitchFamily="18" charset="0"/>
                <a:cs typeface="Times New Roman" pitchFamily="18" charset="0"/>
              </a:rPr>
              <a:t>Transmitter</a:t>
            </a:r>
          </a:p>
          <a:p>
            <a:pPr marL="502920" indent="-457200"/>
            <a:r>
              <a:rPr lang="en-US" sz="2800" i="1">
                <a:solidFill>
                  <a:schemeClr val="tx1"/>
                </a:solidFill>
                <a:latin typeface="Times New Roman" pitchFamily="18" charset="0"/>
                <a:cs typeface="Times New Roman" pitchFamily="18" charset="0"/>
              </a:rPr>
              <a:t>Ringer</a:t>
            </a:r>
          </a:p>
          <a:p>
            <a:pPr marL="502920" indent="-457200"/>
            <a:r>
              <a:rPr lang="en-US" sz="2800" i="1">
                <a:solidFill>
                  <a:schemeClr val="tx1"/>
                </a:solidFill>
                <a:latin typeface="Times New Roman" pitchFamily="18" charset="0"/>
                <a:cs typeface="Times New Roman" pitchFamily="18" charset="0"/>
              </a:rPr>
              <a:t>Receiver</a:t>
            </a:r>
          </a:p>
        </p:txBody>
      </p:sp>
      <p:sp>
        <p:nvSpPr>
          <p:cNvPr id="5" name="Text Placeholder 4">
            <a:extLst>
              <a:ext uri="{FF2B5EF4-FFF2-40B4-BE49-F238E27FC236}">
                <a16:creationId xmlns:a16="http://schemas.microsoft.com/office/drawing/2014/main" id="{8ACF6829-C844-4AD0-AC2D-177BEEA14B4F}"/>
              </a:ext>
            </a:extLst>
          </p:cNvPr>
          <p:cNvSpPr>
            <a:spLocks noGrp="1"/>
          </p:cNvSpPr>
          <p:nvPr>
            <p:ph type="body" sz="quarter" idx="3"/>
          </p:nvPr>
        </p:nvSpPr>
        <p:spPr>
          <a:xfrm>
            <a:off x="5333714" y="1616015"/>
            <a:ext cx="3195679" cy="576262"/>
          </a:xfrm>
        </p:spPr>
        <p:txBody>
          <a:bodyPr/>
          <a:lstStyle/>
          <a:p>
            <a:r>
              <a:rPr lang="en-US" b="1">
                <a:solidFill>
                  <a:schemeClr val="tx1"/>
                </a:solidFill>
                <a:latin typeface="Times New Roman" panose="02020603050405020304" pitchFamily="18" charset="0"/>
                <a:cs typeface="Times New Roman" panose="02020603050405020304" pitchFamily="18" charset="0"/>
              </a:rPr>
              <a:t>Perangkat Bergerak</a:t>
            </a:r>
            <a:endParaRPr lang="id-ID" b="1">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882EF7F-A054-4039-9889-B4EC168E539F}"/>
              </a:ext>
            </a:extLst>
          </p:cNvPr>
          <p:cNvSpPr>
            <a:spLocks noGrp="1"/>
          </p:cNvSpPr>
          <p:nvPr>
            <p:ph sz="quarter" idx="4"/>
          </p:nvPr>
        </p:nvSpPr>
        <p:spPr>
          <a:xfrm>
            <a:off x="5333715" y="2192277"/>
            <a:ext cx="3195680" cy="3105703"/>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UMTS</a:t>
            </a:r>
          </a:p>
          <a:p>
            <a:r>
              <a:rPr lang="en-US" sz="2800">
                <a:solidFill>
                  <a:schemeClr val="tx1"/>
                </a:solidFill>
                <a:latin typeface="Times New Roman" panose="02020603050405020304" pitchFamily="18" charset="0"/>
                <a:cs typeface="Times New Roman" panose="02020603050405020304" pitchFamily="18" charset="0"/>
              </a:rPr>
              <a:t>GPRS</a:t>
            </a:r>
          </a:p>
          <a:p>
            <a:r>
              <a:rPr lang="en-US" sz="2800">
                <a:solidFill>
                  <a:schemeClr val="tx1"/>
                </a:solidFill>
                <a:latin typeface="Times New Roman" panose="02020603050405020304" pitchFamily="18" charset="0"/>
                <a:cs typeface="Times New Roman" panose="02020603050405020304" pitchFamily="18" charset="0"/>
              </a:rPr>
              <a:t>HSDPA</a:t>
            </a:r>
          </a:p>
          <a:p>
            <a:r>
              <a:rPr lang="en-US" sz="2800">
                <a:solidFill>
                  <a:schemeClr val="tx1"/>
                </a:solidFill>
                <a:latin typeface="Times New Roman" panose="02020603050405020304" pitchFamily="18" charset="0"/>
                <a:cs typeface="Times New Roman" panose="02020603050405020304" pitchFamily="18" charset="0"/>
              </a:rPr>
              <a:t>Wimax</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609228"/>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a:latin typeface="Times New Roman" pitchFamily="18" charset="0"/>
                <a:cs typeface="Times New Roman" pitchFamily="18" charset="0"/>
              </a:rPr>
              <a:t>Mekanisme </a:t>
            </a:r>
            <a:r>
              <a:rPr lang="en-US" b="1" i="1">
                <a:latin typeface="Times New Roman" pitchFamily="18" charset="0"/>
                <a:cs typeface="Times New Roman" pitchFamily="18" charset="0"/>
              </a:rPr>
              <a:t>Dialing</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b="1">
                <a:solidFill>
                  <a:schemeClr val="tx1"/>
                </a:solidFill>
                <a:latin typeface="Times New Roman" pitchFamily="18" charset="0"/>
                <a:cs typeface="Times New Roman" pitchFamily="18" charset="0"/>
              </a:rPr>
              <a:t>Mekanisme Dialing </a:t>
            </a:r>
            <a:r>
              <a:rPr lang="en-US" sz="2800">
                <a:solidFill>
                  <a:schemeClr val="tx1"/>
                </a:solidFill>
                <a:latin typeface="Times New Roman" pitchFamily="18" charset="0"/>
                <a:cs typeface="Times New Roman" pitchFamily="18" charset="0"/>
              </a:rPr>
              <a:t>memungkinkan penelepon memasukkan nomor tujuan yang ingin dia panggil, sebagian besar telepon dilengkapi dengan keypad yang berjumlah 12 tombol, yang terdiri dari tombol 0 sampai 9 kemudian tombol bintang (*), dan tanda pagar (#).</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13251821"/>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i="1">
                <a:latin typeface="Times New Roman" pitchFamily="18" charset="0"/>
                <a:cs typeface="Times New Roman" pitchFamily="18" charset="0"/>
              </a:rPr>
              <a:t>Transmitter</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Transmitter atau pemancar sering juga disebut dengan mikrofon berfungsi mengubah suara menjadi arus listrik yang kemudian dikirimkan lebih jauh melalui kabel telpon</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56227799"/>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i="1">
                <a:latin typeface="Times New Roman" pitchFamily="18" charset="0"/>
                <a:cs typeface="Times New Roman" pitchFamily="18" charset="0"/>
              </a:rPr>
              <a:t>Ringer</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Ringer berfungsi untuk memberikan sinyal adanya telpon yang masuk, pada permulaan, ringer terbuat dari sebuah lonceng kecil, saat ini, peralatan elektronik digunakan untuk menggantikan loncek kecil, sebuah chip komputer ditempatkan untuk membuat sinyal bunyi (ringtone) atau bahkan sebuah lagu.</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3504146"/>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i="1">
                <a:latin typeface="Times New Roman" pitchFamily="18" charset="0"/>
                <a:cs typeface="Times New Roman" pitchFamily="18" charset="0"/>
              </a:rPr>
              <a:t>Receiver</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Receiver atau penerima berfungsi untuk mengubah arus listrik menjadi suara. penerima ditempatkan pada bagian telinga di gagang telepon. sinyal listrik yang berasal dari suara pengirim akan diterjemahkan kembali menjadi suara oleh receiver. </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52044549"/>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a:latin typeface="Times New Roman" pitchFamily="18" charset="0"/>
                <a:cs typeface="Times New Roman" pitchFamily="18" charset="0"/>
              </a:rPr>
              <a:t>UMTS (3G)</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UMTS (universal Mobile Telecommunication Service) merupakan jawaban atas kebutuhan komunikasi suara dan data yang lebih cepat dibanding generasi sebelummya. Teknologi ini menawarkan kecepatan pengiriman data antara 114 - 384 Kbps untuk user yang bergerak dengan kecepatan 100 km, bahkan mampu mencapai kecepatan 2Mbps untuk user diam.</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0420435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a:latin typeface="Times New Roman" pitchFamily="18" charset="0"/>
                <a:cs typeface="Times New Roman" pitchFamily="18" charset="0"/>
              </a:rPr>
              <a:t>GPRS (2,5G)</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GPRS (2,5G) General Packet Radio Services merupakan teknologi pengembangan dari GSM (2G) yang hanya menggunakan komunikasisuara saja, yang kemudian ditambahkan agar mampu dipakai dalam pengiriman data. Teknologidibagi menjadi tiga kelas (A,B dan C) dan menawarkan kecepatan pengiriman data dari 64 - 114 Kbps. </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1543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Kompetensi Dasar &amp; indikator</a:t>
            </a:r>
          </a:p>
        </p:txBody>
      </p:sp>
      <p:sp>
        <p:nvSpPr>
          <p:cNvPr id="3" name="Content Placeholder 2"/>
          <p:cNvSpPr>
            <a:spLocks noGrp="1"/>
          </p:cNvSpPr>
          <p:nvPr>
            <p:ph idx="1"/>
          </p:nvPr>
        </p:nvSpPr>
        <p:spPr>
          <a:xfrm>
            <a:off x="484587" y="1575055"/>
            <a:ext cx="8407893" cy="4806273"/>
          </a:xfrm>
        </p:spPr>
        <p:txBody>
          <a:bodyPr>
            <a:noAutofit/>
          </a:bodyPr>
          <a:lstStyle/>
          <a:p>
            <a:pPr marL="709613" indent="-709613">
              <a:buNone/>
            </a:pPr>
            <a:r>
              <a:rPr lang="en-US" sz="2800">
                <a:solidFill>
                  <a:schemeClr val="tx1"/>
                </a:solidFill>
                <a:latin typeface="Times New Roman" pitchFamily="18" charset="0"/>
                <a:cs typeface="Times New Roman" pitchFamily="18" charset="0"/>
              </a:rPr>
              <a:t>3.5. Menganalisis kebutuhan telekomunikasi dalam jaringan</a:t>
            </a:r>
          </a:p>
          <a:p>
            <a:pPr marL="1250950" indent="-541338">
              <a:buClrTx/>
              <a:buFont typeface="+mj-lt"/>
              <a:buAutoNum type="alphaLcPeriod"/>
            </a:pPr>
            <a:r>
              <a:rPr lang="en-US" sz="2800">
                <a:solidFill>
                  <a:schemeClr val="tx1"/>
                </a:solidFill>
                <a:latin typeface="Times New Roman" pitchFamily="18" charset="0"/>
                <a:cs typeface="Times New Roman" pitchFamily="18" charset="0"/>
              </a:rPr>
              <a:t>Menjelaskan kebutuhan telekomunikasi dalam jaringan</a:t>
            </a:r>
          </a:p>
          <a:p>
            <a:pPr marL="1250950" indent="-541338">
              <a:buClrTx/>
              <a:buFont typeface="+mj-lt"/>
              <a:buAutoNum type="alphaLcPeriod"/>
            </a:pPr>
            <a:r>
              <a:rPr lang="en-US" sz="2800">
                <a:solidFill>
                  <a:schemeClr val="tx1"/>
                </a:solidFill>
                <a:latin typeface="Times New Roman" pitchFamily="18" charset="0"/>
                <a:cs typeface="Times New Roman" pitchFamily="18" charset="0"/>
              </a:rPr>
              <a:t>Menentukan spesifikasi kebutuhan telekomunikasi dalam jaringan</a:t>
            </a:r>
          </a:p>
          <a:p>
            <a:pPr marL="709613" indent="-709613">
              <a:buNone/>
            </a:pPr>
            <a:r>
              <a:rPr lang="en-US" sz="2800">
                <a:solidFill>
                  <a:schemeClr val="tx1"/>
                </a:solidFill>
                <a:latin typeface="Times New Roman" pitchFamily="18" charset="0"/>
                <a:cs typeface="Times New Roman" pitchFamily="18" charset="0"/>
              </a:rPr>
              <a:t>4.5. Menyajikan hasil analisis kebutuhan telekomunikasi dalam jaringan</a:t>
            </a:r>
          </a:p>
          <a:p>
            <a:pPr marL="1250950" indent="-541338">
              <a:buClr>
                <a:schemeClr val="tx1"/>
              </a:buClr>
              <a:buFont typeface="+mj-lt"/>
              <a:buAutoNum type="alphaLcPeriod"/>
            </a:pPr>
            <a:r>
              <a:rPr lang="en-US" sz="2800">
                <a:solidFill>
                  <a:schemeClr val="tx1"/>
                </a:solidFill>
                <a:latin typeface="Times New Roman" pitchFamily="18" charset="0"/>
                <a:cs typeface="Times New Roman" pitchFamily="18" charset="0"/>
              </a:rPr>
              <a:t>Mempresentasikan hasil analisa kebutuhan telekomunikasi dalam jaringan</a:t>
            </a:r>
          </a:p>
        </p:txBody>
      </p:sp>
    </p:spTree>
    <p:extLst>
      <p:ext uri="{BB962C8B-B14F-4D97-AF65-F5344CB8AC3E}">
        <p14:creationId xmlns:p14="http://schemas.microsoft.com/office/powerpoint/2010/main" val="26473433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a:latin typeface="Times New Roman" pitchFamily="18" charset="0"/>
                <a:cs typeface="Times New Roman" pitchFamily="18" charset="0"/>
              </a:rPr>
              <a:t>HSDPA (3,5G)</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HSDPA (3,5G) High Speed Downlink Packet Access merupakan teknologi peralihan dari UMTS(3G) ke Wimax (4G) yang menawarkan kecepatan pengiriman data (downlink) hingga 7,2 - 14 Mbps. Teknologi akses yang digunakan adalah HS-DSCH (High Speed- Downlink Shared Channel) yang memungkinkan kecepatan transfer data dan kapasitas penggunaan secara bersamaan menjadi tinggi</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45068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5" y="620688"/>
            <a:ext cx="6986736" cy="792088"/>
          </a:xfrm>
        </p:spPr>
        <p:txBody>
          <a:bodyPr>
            <a:normAutofit/>
          </a:bodyPr>
          <a:lstStyle/>
          <a:p>
            <a:r>
              <a:rPr lang="en-US" b="1">
                <a:latin typeface="Times New Roman" pitchFamily="18" charset="0"/>
                <a:cs typeface="Times New Roman" pitchFamily="18" charset="0"/>
              </a:rPr>
              <a:t>Wimax (4G)</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Wimax (4G) Worldwide Interoperability for Microwave access mulai diperkenalkan pada tahun 2001, merupakan jaringan nirkabel pita lebar (broadband). Keunggulan utama dari wimax adalah kecepatan pengiriman data yang sangat tinggi dan ditunjang oleh cakupan yang luas sehingga jumlah BTS pemancar dapat diminimalkan. Di Indonesia, layanan ini belum bisa dinikmati karena licensi frekwensi masih dalam proses pelelangan oleh Kementrian Kominfo.</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56114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68" y="1426324"/>
            <a:ext cx="3960000" cy="1004690"/>
          </a:xfrm>
        </p:spPr>
        <p:txBody>
          <a:bodyPr>
            <a:normAutofit/>
          </a:bodyPr>
          <a:lstStyle/>
          <a:p>
            <a:r>
              <a:rPr lang="en-US" sz="2800" b="1">
                <a:latin typeface="Times New Roman" pitchFamily="18" charset="0"/>
                <a:cs typeface="Times New Roman" pitchFamily="18" charset="0"/>
              </a:rPr>
              <a:t>Wireline (jaringan kabel)</a:t>
            </a:r>
          </a:p>
        </p:txBody>
      </p:sp>
      <p:pic>
        <p:nvPicPr>
          <p:cNvPr id="8" name="Content Placeholder 7">
            <a:extLst>
              <a:ext uri="{FF2B5EF4-FFF2-40B4-BE49-F238E27FC236}">
                <a16:creationId xmlns:a16="http://schemas.microsoft.com/office/drawing/2014/main" id="{A078B578-E914-4E38-86E6-A48602ECEEDE}"/>
              </a:ext>
            </a:extLst>
          </p:cNvPr>
          <p:cNvPicPr>
            <a:picLocks noGrp="1" noChangeAspect="1"/>
          </p:cNvPicPr>
          <p:nvPr>
            <p:ph sz="half" idx="2"/>
          </p:nvPr>
        </p:nvPicPr>
        <p:blipFill>
          <a:blip r:embed="rId2"/>
          <a:stretch>
            <a:fillRect/>
          </a:stretch>
        </p:blipFill>
        <p:spPr>
          <a:xfrm>
            <a:off x="4788024" y="2552753"/>
            <a:ext cx="3960000" cy="2113931"/>
          </a:xfrm>
          <a:prstGeom prst="rect">
            <a:avLst/>
          </a:prstGeom>
        </p:spPr>
      </p:pic>
      <p:pic>
        <p:nvPicPr>
          <p:cNvPr id="7" name="Content Placeholder 6">
            <a:extLst>
              <a:ext uri="{FF2B5EF4-FFF2-40B4-BE49-F238E27FC236}">
                <a16:creationId xmlns:a16="http://schemas.microsoft.com/office/drawing/2014/main" id="{D9AD1414-4262-46CC-BAF5-BBBA84E7CADA}"/>
              </a:ext>
            </a:extLst>
          </p:cNvPr>
          <p:cNvPicPr>
            <a:picLocks noGrp="1" noChangeAspect="1"/>
          </p:cNvPicPr>
          <p:nvPr>
            <p:ph sz="half" idx="1"/>
          </p:nvPr>
        </p:nvPicPr>
        <p:blipFill>
          <a:blip r:embed="rId3"/>
          <a:stretch>
            <a:fillRect/>
          </a:stretch>
        </p:blipFill>
        <p:spPr>
          <a:xfrm>
            <a:off x="609468" y="2510294"/>
            <a:ext cx="3960000" cy="2862922"/>
          </a:xfrm>
          <a:prstGeom prst="rect">
            <a:avLst/>
          </a:prstGeom>
        </p:spPr>
      </p:pic>
      <p:sp>
        <p:nvSpPr>
          <p:cNvPr id="9" name="Title 1">
            <a:extLst>
              <a:ext uri="{FF2B5EF4-FFF2-40B4-BE49-F238E27FC236}">
                <a16:creationId xmlns:a16="http://schemas.microsoft.com/office/drawing/2014/main" id="{927A2296-07DE-429A-ABD2-E8EAF5DCB113}"/>
              </a:ext>
            </a:extLst>
          </p:cNvPr>
          <p:cNvSpPr txBox="1">
            <a:spLocks/>
          </p:cNvSpPr>
          <p:nvPr/>
        </p:nvSpPr>
        <p:spPr>
          <a:xfrm>
            <a:off x="4785932" y="1421492"/>
            <a:ext cx="3960000" cy="10046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a:latin typeface="Times New Roman" pitchFamily="18" charset="0"/>
                <a:cs typeface="Times New Roman" pitchFamily="18" charset="0"/>
              </a:rPr>
              <a:t>Wireless (jaringan tanpa kabel)</a:t>
            </a:r>
          </a:p>
        </p:txBody>
      </p:sp>
    </p:spTree>
    <p:extLst>
      <p:ext uri="{BB962C8B-B14F-4D97-AF65-F5344CB8AC3E}">
        <p14:creationId xmlns:p14="http://schemas.microsoft.com/office/powerpoint/2010/main" val="34638266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1619673" y="980728"/>
            <a:ext cx="6914728" cy="4930494"/>
          </a:xfrm>
        </p:spPr>
        <p:txBody>
          <a:bodyPr>
            <a:normAutofit/>
          </a:bodyPr>
          <a:lstStyle/>
          <a:p>
            <a:pPr marL="0" indent="0">
              <a:buNone/>
            </a:pPr>
            <a:r>
              <a:rPr lang="id-ID" sz="2400">
                <a:solidFill>
                  <a:schemeClr val="tx1"/>
                </a:solidFill>
                <a:latin typeface="Times New Roman" panose="02020603050405020304" pitchFamily="18" charset="0"/>
                <a:cs typeface="Times New Roman" panose="02020603050405020304" pitchFamily="18" charset="0"/>
              </a:rPr>
              <a:t>Teknologi komunikasi ditekankan pada sebagaimana suatu hasil data dapat disalurkan, disebarkan dan disampaikan ke tempat tujuan sedangkan teknologi informasi lebih ditekankan pada hasil data yang diperoleh. Peralatan Teknologi Informasi adalah segala alat untuk mengolah dan menyajikan informasi. Kalian tentu sering mendengar kata </a:t>
            </a:r>
            <a:r>
              <a:rPr lang="en-US" sz="2400">
                <a:solidFill>
                  <a:schemeClr val="tx1"/>
                </a:solidFill>
                <a:latin typeface="Times New Roman" panose="02020603050405020304" pitchFamily="18" charset="0"/>
                <a:cs typeface="Times New Roman" panose="02020603050405020304" pitchFamily="18" charset="0"/>
              </a:rPr>
              <a:t>“</a:t>
            </a:r>
            <a:r>
              <a:rPr lang="id-ID" sz="2400">
                <a:solidFill>
                  <a:schemeClr val="tx1"/>
                </a:solidFill>
                <a:latin typeface="Times New Roman" panose="02020603050405020304" pitchFamily="18" charset="0"/>
                <a:cs typeface="Times New Roman" panose="02020603050405020304" pitchFamily="18" charset="0"/>
              </a:rPr>
              <a:t>Komputer</a:t>
            </a:r>
            <a:r>
              <a:rPr lang="en-US" sz="2400">
                <a:solidFill>
                  <a:schemeClr val="tx1"/>
                </a:solidFill>
                <a:latin typeface="Times New Roman" panose="02020603050405020304" pitchFamily="18" charset="0"/>
                <a:cs typeface="Times New Roman" panose="02020603050405020304" pitchFamily="18" charset="0"/>
              </a:rPr>
              <a:t>”</a:t>
            </a:r>
            <a:r>
              <a:rPr lang="id-ID" sz="240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86558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589199" cy="716658"/>
          </a:xfrm>
        </p:spPr>
        <p:txBody>
          <a:bodyPr/>
          <a:lstStyle/>
          <a:p>
            <a:r>
              <a:rPr lang="en-US" b="1">
                <a:latin typeface="Times New Roman" panose="02020603050405020304" pitchFamily="18" charset="0"/>
                <a:cs typeface="Times New Roman" panose="02020603050405020304" pitchFamily="18" charset="0"/>
              </a:rPr>
              <a:t>Jenis-Jenis Komputer</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749106"/>
          </a:xfrm>
        </p:spPr>
        <p:txBody>
          <a:bodyPr>
            <a:normAutofit/>
          </a:bodyPr>
          <a:lstStyle/>
          <a:p>
            <a:r>
              <a:rPr lang="en-US" sz="2400" b="1">
                <a:solidFill>
                  <a:schemeClr val="tx1"/>
                </a:solidFill>
                <a:latin typeface="Times New Roman" panose="02020603050405020304" pitchFamily="18" charset="0"/>
                <a:cs typeface="Times New Roman" panose="02020603050405020304" pitchFamily="18" charset="0"/>
              </a:rPr>
              <a:t>Personal Komputer (PC)</a:t>
            </a:r>
            <a:r>
              <a:rPr lang="en-US" sz="2400">
                <a:solidFill>
                  <a:schemeClr val="tx1"/>
                </a:solidFill>
                <a:latin typeface="Times New Roman" panose="02020603050405020304" pitchFamily="18" charset="0"/>
                <a:cs typeface="Times New Roman" panose="02020603050405020304" pitchFamily="18" charset="0"/>
              </a:rPr>
              <a:t> merupakan peralatan adalah peralatan utama dalam teknologi informasi. Alat ini berfungsi untuk mengubah data menjadi informasi yang diperlukan. Peralatan ini terdiri dari perangkat keras (hardware) dan perangkat lunak (software). Komputer jenis ini sering dikenal juga dengan sebutan Komputer Desktop karena sering diletakan di atas meja (desk = meja). </a:t>
            </a:r>
          </a:p>
          <a:p>
            <a:r>
              <a:rPr lang="id-ID" sz="2400" b="1">
                <a:solidFill>
                  <a:schemeClr val="tx1"/>
                </a:solidFill>
                <a:latin typeface="Times New Roman" panose="02020603050405020304" pitchFamily="18" charset="0"/>
                <a:cs typeface="Times New Roman" panose="02020603050405020304" pitchFamily="18" charset="0"/>
              </a:rPr>
              <a:t>Laptop/Noteboo</a:t>
            </a:r>
            <a:r>
              <a:rPr lang="en-US" sz="2400" b="1">
                <a:solidFill>
                  <a:schemeClr val="tx1"/>
                </a:solidFill>
                <a:latin typeface="Times New Roman" panose="02020603050405020304" pitchFamily="18" charset="0"/>
                <a:cs typeface="Times New Roman" panose="02020603050405020304" pitchFamily="18" charset="0"/>
              </a:rPr>
              <a:t>k </a:t>
            </a:r>
            <a:r>
              <a:rPr lang="id-ID" sz="2400">
                <a:solidFill>
                  <a:schemeClr val="tx1"/>
                </a:solidFill>
                <a:latin typeface="Times New Roman" panose="02020603050405020304" pitchFamily="18" charset="0"/>
                <a:cs typeface="Times New Roman" panose="02020603050405020304" pitchFamily="18" charset="0"/>
              </a:rPr>
              <a:t>adalah bentuk lain dari komputer. Sebutan laptop menunjuk pada komputer ramping yang yang dapat dipangku (Lap berarti pangkuan).</a:t>
            </a:r>
          </a:p>
        </p:txBody>
      </p:sp>
    </p:spTree>
    <p:extLst>
      <p:ext uri="{BB962C8B-B14F-4D97-AF65-F5344CB8AC3E}">
        <p14:creationId xmlns:p14="http://schemas.microsoft.com/office/powerpoint/2010/main" val="31364916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589199" cy="716658"/>
          </a:xfrm>
        </p:spPr>
        <p:txBody>
          <a:bodyPr/>
          <a:lstStyle/>
          <a:p>
            <a:r>
              <a:rPr lang="en-US" b="1">
                <a:latin typeface="Times New Roman" panose="02020603050405020304" pitchFamily="18" charset="0"/>
                <a:cs typeface="Times New Roman" panose="02020603050405020304" pitchFamily="18" charset="0"/>
              </a:rPr>
              <a:t>Jenis-Jenis Komputer</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749106"/>
          </a:xfrm>
        </p:spPr>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PDPA </a:t>
            </a:r>
            <a:r>
              <a:rPr lang="en-US" sz="2800" b="1" i="1">
                <a:solidFill>
                  <a:schemeClr val="tx1"/>
                </a:solidFill>
                <a:latin typeface="Times New Roman" panose="02020603050405020304" pitchFamily="18" charset="0"/>
                <a:cs typeface="Times New Roman" panose="02020603050405020304" pitchFamily="18" charset="0"/>
              </a:rPr>
              <a:t>(Personal Digital Assistant) </a:t>
            </a:r>
            <a:r>
              <a:rPr lang="en-US" sz="2800">
                <a:solidFill>
                  <a:schemeClr val="tx1"/>
                </a:solidFill>
                <a:latin typeface="Times New Roman" panose="02020603050405020304" pitchFamily="18" charset="0"/>
                <a:cs typeface="Times New Roman" panose="02020603050405020304" pitchFamily="18" charset="0"/>
              </a:rPr>
              <a:t>merupakan bentuk komputer yang lebih kecil lagi. Ukurannya kira-kira seperti Handphone. Karena dapat digenggam maka komputer ini digolongkan sebagai komputer genggam (handled computer) atau lebih sering disebut palmtop.Untuk dapat menulis atau mengetikan sesuatu penggunanya harus menggunakan pena khusus. Tapi banyak juga yang dilengkapi dengan keyboard mini.</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8524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Peralatan Teknologi 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Peralatan Teknologi Komunikasi adalah segala alat yang berfungsi untuk memindahkan informasi dari satu tempat ke tempat yang lain. Diantaranya:</a:t>
            </a:r>
          </a:p>
          <a:p>
            <a:r>
              <a:rPr lang="id-ID" sz="2800">
                <a:solidFill>
                  <a:schemeClr val="tx1"/>
                </a:solidFill>
                <a:latin typeface="Times New Roman" panose="02020603050405020304" pitchFamily="18" charset="0"/>
                <a:cs typeface="Times New Roman" panose="02020603050405020304" pitchFamily="18" charset="0"/>
              </a:rPr>
              <a:t>Telegraf merupakan alat komunikasi</a:t>
            </a:r>
            <a:r>
              <a:rPr lang="en-US" sz="2800">
                <a:solidFill>
                  <a:schemeClr val="tx1"/>
                </a:solidFill>
                <a:latin typeface="Times New Roman" panose="02020603050405020304" pitchFamily="18" charset="0"/>
                <a:cs typeface="Times New Roman" panose="02020603050405020304" pitchFamily="18" charset="0"/>
              </a:rPr>
              <a:t> </a:t>
            </a:r>
            <a:r>
              <a:rPr lang="id-ID" sz="2800">
                <a:solidFill>
                  <a:schemeClr val="tx1"/>
                </a:solidFill>
                <a:latin typeface="Times New Roman" panose="02020603050405020304" pitchFamily="18" charset="0"/>
                <a:cs typeface="Times New Roman" panose="02020603050405020304" pitchFamily="18" charset="0"/>
              </a:rPr>
              <a:t>jarak jauh yang terdiri dari dua bagian yaitu pengirim dan penerima. Alat pengirim biasanya berupa saklar tekan dan alat penerimanya disebut penerima Morse, karena pengiriman informasi dengan alat ini menggunakan Sandi MORSE. </a:t>
            </a:r>
          </a:p>
        </p:txBody>
      </p:sp>
    </p:spTree>
    <p:extLst>
      <p:ext uri="{BB962C8B-B14F-4D97-AF65-F5344CB8AC3E}">
        <p14:creationId xmlns:p14="http://schemas.microsoft.com/office/powerpoint/2010/main" val="139232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Peralatan Teknologi 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fontScale="92500" lnSpcReduction="20000"/>
          </a:bodyPr>
          <a:lstStyle/>
          <a:p>
            <a:r>
              <a:rPr lang="en-US" sz="2800" b="1">
                <a:solidFill>
                  <a:schemeClr val="tx1"/>
                </a:solidFill>
                <a:latin typeface="Times New Roman" panose="02020603050405020304" pitchFamily="18" charset="0"/>
                <a:cs typeface="Times New Roman" panose="02020603050405020304" pitchFamily="18" charset="0"/>
              </a:rPr>
              <a:t>Telepon</a:t>
            </a:r>
            <a:r>
              <a:rPr lang="en-US" sz="2800">
                <a:solidFill>
                  <a:schemeClr val="tx1"/>
                </a:solidFill>
                <a:latin typeface="Times New Roman" panose="02020603050405020304" pitchFamily="18" charset="0"/>
                <a:cs typeface="Times New Roman" panose="02020603050405020304" pitchFamily="18" charset="0"/>
              </a:rPr>
              <a:t> berfungsi untuk mengirim dan menerima informasi yang berbentuk Suara. Seperti halnya telegraf, pesawat telepon terdiri dari dua bagian yaitu pengirim dan penerima. </a:t>
            </a:r>
          </a:p>
          <a:p>
            <a:r>
              <a:rPr lang="en-US" sz="2800" b="1">
                <a:solidFill>
                  <a:schemeClr val="tx1"/>
                </a:solidFill>
                <a:latin typeface="Times New Roman" panose="02020603050405020304" pitchFamily="18" charset="0"/>
                <a:cs typeface="Times New Roman" panose="02020603050405020304" pitchFamily="18" charset="0"/>
              </a:rPr>
              <a:t>Radio</a:t>
            </a:r>
            <a:r>
              <a:rPr lang="en-US" sz="2800">
                <a:solidFill>
                  <a:schemeClr val="tx1"/>
                </a:solidFill>
                <a:latin typeface="Times New Roman" panose="02020603050405020304" pitchFamily="18" charset="0"/>
                <a:cs typeface="Times New Roman" panose="02020603050405020304" pitchFamily="18" charset="0"/>
              </a:rPr>
              <a:t> merupakan pesawat penerima gelombang radio yang dipancarkan dari stasiun pemancar radio. Bila yang dipancarkan berita, maka yang akan didengar di radio juga berita. Informasi yang dipindahkan adalah Suara. </a:t>
            </a:r>
          </a:p>
          <a:p>
            <a:r>
              <a:rPr lang="en-US" sz="2800" b="1">
                <a:solidFill>
                  <a:schemeClr val="tx1"/>
                </a:solidFill>
                <a:latin typeface="Times New Roman" panose="02020603050405020304" pitchFamily="18" charset="0"/>
                <a:cs typeface="Times New Roman" panose="02020603050405020304" pitchFamily="18" charset="0"/>
              </a:rPr>
              <a:t>Televisi</a:t>
            </a:r>
            <a:r>
              <a:rPr lang="en-US" sz="2800">
                <a:solidFill>
                  <a:schemeClr val="tx1"/>
                </a:solidFill>
                <a:latin typeface="Times New Roman" panose="02020603050405020304" pitchFamily="18" charset="0"/>
                <a:cs typeface="Times New Roman" panose="02020603050405020304" pitchFamily="18" charset="0"/>
              </a:rPr>
              <a:t> adalah salah satu peralatan komunikasi penerima yang menerima sinyal-sinyal dari stasiun pemancar televisi. Alat ini dapat menerima informasi berbentuk suara dan gambar (audio visual) </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742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Peralatan Teknologi 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Faximile</a:t>
            </a:r>
            <a:r>
              <a:rPr lang="en-US" sz="2800">
                <a:solidFill>
                  <a:schemeClr val="tx1"/>
                </a:solidFill>
                <a:latin typeface="Times New Roman" panose="02020603050405020304" pitchFamily="18" charset="0"/>
                <a:cs typeface="Times New Roman" panose="02020603050405020304" pitchFamily="18" charset="0"/>
              </a:rPr>
              <a:t> mempunyai kegunaan yang sama dengan telepon, yakni menerima dan mengirim informasi. Namun mesin faximile tidak mengirim suara, melainkan mengirim data dan informasi dalam bentuk teks atau gambar. </a:t>
            </a:r>
          </a:p>
          <a:p>
            <a:r>
              <a:rPr lang="en-US" sz="2800" b="1">
                <a:solidFill>
                  <a:schemeClr val="tx1"/>
                </a:solidFill>
                <a:latin typeface="Times New Roman" panose="02020603050405020304" pitchFamily="18" charset="0"/>
                <a:cs typeface="Times New Roman" panose="02020603050405020304" pitchFamily="18" charset="0"/>
              </a:rPr>
              <a:t>Satelit</a:t>
            </a:r>
            <a:r>
              <a:rPr lang="en-US" sz="2800">
                <a:solidFill>
                  <a:schemeClr val="tx1"/>
                </a:solidFill>
                <a:latin typeface="Times New Roman" panose="02020603050405020304" pitchFamily="18" charset="0"/>
                <a:cs typeface="Times New Roman" panose="02020603050405020304" pitchFamily="18" charset="0"/>
              </a:rPr>
              <a:t> adalah alat komunikasi yang di letakan di luar angkasa. Satelit berputar mengelilingi orbit tertentu di atas bumi. Tugas satelit adalah menerima sinyal dari sebuah tempat di bumi dan mengirimkannya ke bagian lain di bumi.</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26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Peralatan Teknologi 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Telepon selular (handphone), </a:t>
            </a:r>
            <a:r>
              <a:rPr lang="en-US" sz="2800">
                <a:solidFill>
                  <a:schemeClr val="tx1"/>
                </a:solidFill>
                <a:latin typeface="Times New Roman" panose="02020603050405020304" pitchFamily="18" charset="0"/>
                <a:cs typeface="Times New Roman" panose="02020603050405020304" pitchFamily="18" charset="0"/>
              </a:rPr>
              <a:t>Satelit dan Ponsel (Handphone) adalah alat komunikasi yang tidak dikirim dengan kabel, tapi menggunakan sistem wireless (tanpa kabel = nirkabel). </a:t>
            </a:r>
          </a:p>
          <a:p>
            <a:r>
              <a:rPr lang="en-US" sz="2800" b="1">
                <a:solidFill>
                  <a:schemeClr val="tx1"/>
                </a:solidFill>
                <a:latin typeface="Times New Roman" panose="02020603050405020304" pitchFamily="18" charset="0"/>
                <a:cs typeface="Times New Roman" panose="02020603050405020304" pitchFamily="18" charset="0"/>
              </a:rPr>
              <a:t>Modem</a:t>
            </a:r>
            <a:r>
              <a:rPr lang="en-US" sz="2800">
                <a:solidFill>
                  <a:schemeClr val="tx1"/>
                </a:solidFill>
                <a:latin typeface="Times New Roman" panose="02020603050405020304" pitchFamily="18" charset="0"/>
                <a:cs typeface="Times New Roman" panose="02020603050405020304" pitchFamily="18" charset="0"/>
              </a:rPr>
              <a:t> adalah alat yang berfungsi mengubah sinyal analog dari dari kabel telepon menjadi sinyal digital. Sinyal analog harus diubah menjadi sinyal digital, karena komputer hanyadapat membaca sinyal digital.</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548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Tujuan Pembelajaran</a:t>
            </a:r>
          </a:p>
        </p:txBody>
      </p:sp>
      <p:sp>
        <p:nvSpPr>
          <p:cNvPr id="3" name="Content Placeholder 2"/>
          <p:cNvSpPr>
            <a:spLocks noGrp="1"/>
          </p:cNvSpPr>
          <p:nvPr>
            <p:ph idx="1"/>
          </p:nvPr>
        </p:nvSpPr>
        <p:spPr>
          <a:xfrm>
            <a:off x="380999" y="1719070"/>
            <a:ext cx="8407893" cy="4806273"/>
          </a:xfrm>
        </p:spPr>
        <p:txBody>
          <a:bodyPr>
            <a:noAutofit/>
          </a:bodyPr>
          <a:lstStyle/>
          <a:p>
            <a:pPr lvl="0"/>
            <a:r>
              <a:rPr lang="en-US" sz="2800">
                <a:solidFill>
                  <a:schemeClr val="tx1"/>
                </a:solidFill>
                <a:latin typeface="Times New Roman" pitchFamily="18" charset="0"/>
                <a:cs typeface="Times New Roman" pitchFamily="18" charset="0"/>
              </a:rPr>
              <a:t>Menjelaskan konsep dasar telekomunikasi dengan cermat</a:t>
            </a:r>
          </a:p>
          <a:p>
            <a:pPr lvl="0"/>
            <a:r>
              <a:rPr lang="en-US" sz="2800">
                <a:solidFill>
                  <a:schemeClr val="tx1"/>
                </a:solidFill>
                <a:latin typeface="Times New Roman" pitchFamily="18" charset="0"/>
                <a:cs typeface="Times New Roman" pitchFamily="18" charset="0"/>
              </a:rPr>
              <a:t>Menjelaskan kebutuhaan telekomunikasi dalam jaringan dengan cermat dan teliti</a:t>
            </a:r>
          </a:p>
          <a:p>
            <a:r>
              <a:rPr lang="en-US" sz="2800">
                <a:solidFill>
                  <a:schemeClr val="tx1"/>
                </a:solidFill>
                <a:latin typeface="Times New Roman" pitchFamily="18" charset="0"/>
                <a:cs typeface="Times New Roman" pitchFamily="18" charset="0"/>
              </a:rPr>
              <a:t>Menentukan spesifikasi kebutuhan telekomunikasi dalam jaringan dengan cermat</a:t>
            </a:r>
          </a:p>
        </p:txBody>
      </p:sp>
    </p:spTree>
    <p:extLst>
      <p:ext uri="{BB962C8B-B14F-4D97-AF65-F5344CB8AC3E}">
        <p14:creationId xmlns:p14="http://schemas.microsoft.com/office/powerpoint/2010/main" val="17538039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Telepon Wireline</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Sistem telepon wireline atau yang dikenal juga dengan sebutan PSTN (Public Switch Telephone Network) atau yang di Indonesia sering juga disebut telepon kabel jelas berbeda dengan system telepon wireless atau yang disebut juga system seluler.</a:t>
            </a: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r>
              <a:rPr lang="id-ID" sz="2800">
                <a:solidFill>
                  <a:schemeClr val="tx1"/>
                </a:solidFill>
                <a:latin typeface="Times New Roman" panose="02020603050405020304" pitchFamily="18" charset="0"/>
                <a:cs typeface="Times New Roman" panose="02020603050405020304" pitchFamily="18" charset="0"/>
              </a:rPr>
              <a:t>System telepon wireline perkembang jauh sebelum orang mengenal system telepon wireless, yaitu pada sekitar tahun 1870-an. System ini disebut wireline karena kable digunakan sebagai media tranmisi yang menghubungkan pesawat telepon pelanggan dengan perangkat di jarinagan telepon milik operator</a:t>
            </a:r>
            <a:r>
              <a:rPr lang="en-US" sz="2800">
                <a:solidFill>
                  <a:schemeClr val="tx1"/>
                </a:solidFill>
                <a:latin typeface="Times New Roman" panose="02020603050405020304" pitchFamily="18" charset="0"/>
                <a:cs typeface="Times New Roman" panose="02020603050405020304" pitchFamily="18" charset="0"/>
              </a:rPr>
              <a:t>.</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3704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Jaringan Telepon Wireline</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fontScale="85000" lnSpcReduction="20000"/>
          </a:bodyPr>
          <a:lstStyle/>
          <a:p>
            <a:r>
              <a:rPr lang="id-ID" sz="2800">
                <a:solidFill>
                  <a:schemeClr val="tx1"/>
                </a:solidFill>
                <a:latin typeface="Times New Roman" panose="02020603050405020304" pitchFamily="18" charset="0"/>
                <a:cs typeface="Times New Roman" panose="02020603050405020304" pitchFamily="18" charset="0"/>
              </a:rPr>
              <a:t>Sentral Telepon (switching unit) : adalah perangkat yang berfungsi untuk melakukan proses pembangunan hubungan antar pelanggan. Sentral telepon juga melakukan tugas pencatakan data billing pelanggan.</a:t>
            </a:r>
          </a:p>
          <a:p>
            <a:r>
              <a:rPr lang="id-ID" sz="2800">
                <a:solidFill>
                  <a:schemeClr val="tx1"/>
                </a:solidFill>
                <a:latin typeface="Times New Roman" panose="02020603050405020304" pitchFamily="18" charset="0"/>
                <a:cs typeface="Times New Roman" panose="02020603050405020304" pitchFamily="18" charset="0"/>
              </a:rPr>
              <a:t>MDF (Main Distribution Frame) : adalah sebuah tempat terminasi kabel yang menghubungkan kabel saluran pelanggan dari sentral telepon dan jaringan kable yang menuju ke terminal pelanggan. Bila sebuah sentral telepon memiliki 1000 pelanggan, maka pada MDF-nya akan terdapat 1000 pasang kabel tembaga yang terpasang pada slot MDF-nya, dimana setiap pasang kabel tembaga ini akan mewakili satu nomor pelanggan. Dan 1000 pasang kabel yeng terpasang di slot MDF ini akan di-cross coneect dengan 1000 pasang kable lain yang berasal dari saluran pelanggan yang menuju ke pesawat terminal pelanggan.</a:t>
            </a:r>
          </a:p>
        </p:txBody>
      </p:sp>
    </p:spTree>
    <p:extLst>
      <p:ext uri="{BB962C8B-B14F-4D97-AF65-F5344CB8AC3E}">
        <p14:creationId xmlns:p14="http://schemas.microsoft.com/office/powerpoint/2010/main" val="3627075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Jaringan Telepon Wireline</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fontScale="85000" lnSpcReduction="20000"/>
          </a:bodyPr>
          <a:lstStyle/>
          <a:p>
            <a:r>
              <a:rPr lang="id-ID" sz="2800">
                <a:solidFill>
                  <a:schemeClr val="tx1"/>
                </a:solidFill>
                <a:latin typeface="Times New Roman" panose="02020603050405020304" pitchFamily="18" charset="0"/>
                <a:cs typeface="Times New Roman" panose="02020603050405020304" pitchFamily="18" charset="0"/>
              </a:rPr>
              <a:t>RK (Rumah Kabel) : juga merupakan sebuah perangkat cross connect saluran pelanggan, hanya saja ukurannya lebih kecil. Jadi dari MDF, kable saluran pelanggan akan dibagi-bagi dalam kelompok yang lebih kecil dan masingmasing kelompok kabel akan didistrubikan ke beberapa RK. Dan dari RK, kable saluran pelanggan ini akan dibagi-bagi lagi ke dalam jumlah yang lebih kecil dan terhubung ke beberapa IDF. Bentuk phisik RK adalah sebuah kotak (biasanya berwarna putih) dan banyak kita temui dipinggir-pinggir jalan.</a:t>
            </a:r>
          </a:p>
          <a:p>
            <a:r>
              <a:rPr lang="id-ID" sz="2800">
                <a:solidFill>
                  <a:schemeClr val="tx1"/>
                </a:solidFill>
                <a:latin typeface="Times New Roman" panose="02020603050405020304" pitchFamily="18" charset="0"/>
                <a:cs typeface="Times New Roman" panose="02020603050405020304" pitchFamily="18" charset="0"/>
              </a:rPr>
              <a:t>IDF (Intermediate Distribution Frame) : juga merupakan sebuah perangkat cross connect kabel saluran pelanggan, dengan ukuran yang lebih kecil dari MDF dan RK. Secara phisik, IDF berbentuk kotak-kotak (biasanya warna hitam) yang terpasang pada tiang-tiang telepon.</a:t>
            </a:r>
          </a:p>
        </p:txBody>
      </p:sp>
    </p:spTree>
    <p:extLst>
      <p:ext uri="{BB962C8B-B14F-4D97-AF65-F5344CB8AC3E}">
        <p14:creationId xmlns:p14="http://schemas.microsoft.com/office/powerpoint/2010/main" val="2590416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Jaringan Telepon Wireline</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a:bodyPr>
          <a:lstStyle/>
          <a:p>
            <a:r>
              <a:rPr lang="id-ID" sz="2800">
                <a:solidFill>
                  <a:schemeClr val="tx1"/>
                </a:solidFill>
                <a:latin typeface="Times New Roman" panose="02020603050405020304" pitchFamily="18" charset="0"/>
                <a:cs typeface="Times New Roman" panose="02020603050405020304" pitchFamily="18" charset="0"/>
              </a:rPr>
              <a:t>TB (Terminal Box) : juga merupakan cross connect kabel saluran pelanggan yang menghubungkan antara kabe</a:t>
            </a:r>
            <a:r>
              <a:rPr lang="en-US" sz="2800">
                <a:solidFill>
                  <a:schemeClr val="tx1"/>
                </a:solidFill>
                <a:latin typeface="Times New Roman" panose="02020603050405020304" pitchFamily="18" charset="0"/>
                <a:cs typeface="Times New Roman" panose="02020603050405020304" pitchFamily="18" charset="0"/>
              </a:rPr>
              <a:t>l saluran pelanggan di dalam rumah dengan yang diluar rumah. Secara phisik, TB berbentuk kotak yang terpasang di rumah-rumah pelanggan.</a:t>
            </a:r>
          </a:p>
          <a:p>
            <a:r>
              <a:rPr lang="en-US" sz="2800">
                <a:solidFill>
                  <a:schemeClr val="tx1"/>
                </a:solidFill>
                <a:latin typeface="Times New Roman" panose="02020603050405020304" pitchFamily="18" charset="0"/>
                <a:cs typeface="Times New Roman" panose="02020603050405020304" pitchFamily="18" charset="0"/>
              </a:rPr>
              <a:t>Pesawat telepon pelanggan : perangkat yang berfungsi sebagai transceiver (pengirim dan penerima) sinyal suara. Pesawat pelanggan juga dilengkapi dengan bell dan keypad DTMF yang berfungsi untuk mendial nomor pelanggan.</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738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4110"/>
            <a:ext cx="6805223" cy="716658"/>
          </a:xfrm>
        </p:spPr>
        <p:txBody>
          <a:bodyPr>
            <a:normAutofit/>
          </a:bodyPr>
          <a:lstStyle/>
          <a:p>
            <a:r>
              <a:rPr lang="en-US" b="1">
                <a:latin typeface="Times New Roman" panose="02020603050405020304" pitchFamily="18" charset="0"/>
                <a:cs typeface="Times New Roman" panose="02020603050405020304" pitchFamily="18" charset="0"/>
              </a:rPr>
              <a:t>Wireless</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5" y="1484784"/>
            <a:ext cx="7706816" cy="4968552"/>
          </a:xfrm>
        </p:spPr>
        <p:txBody>
          <a:bodyPr>
            <a:normAutofit fontScale="85000" lnSpcReduction="10000"/>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Wireless adalah teknologi elektronika yang beroperasi tanpa kabel. Tehnologi wireless adalah juga dapat digunakan untuk komunikasi, dan pengontrolan misalnya penggunan untuk komunikasi, dikenal dengan istilah wireless communication atau transfer informasi, secara jarak jauh tanpakeribetan penggunaan kabel misalnya telepon seluler, jaringan komputer wireless dan satelit.</a:t>
            </a: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r>
              <a:rPr lang="id-ID" sz="2800">
                <a:solidFill>
                  <a:schemeClr val="tx1"/>
                </a:solidFill>
                <a:latin typeface="Times New Roman" panose="02020603050405020304" pitchFamily="18" charset="0"/>
                <a:cs typeface="Times New Roman" panose="02020603050405020304" pitchFamily="18" charset="0"/>
              </a:rPr>
              <a:t>Wireless atau dalam bahasa Indonesia disebut nirkabel, adalah teknologi yang menghubungkan dua piranti untuk bertukar data tanpa media kabel. Cara Kerja : Data dipertukarkan melalui media gelombang cahaya tertentu (seperti teknologi infra merah pada remote TV) atau gelombang radio (seperti bluetooth pada komputer dan ponsel)dengan frekuensi tertentu.</a:t>
            </a:r>
          </a:p>
        </p:txBody>
      </p:sp>
    </p:spTree>
    <p:extLst>
      <p:ext uri="{BB962C8B-B14F-4D97-AF65-F5344CB8AC3E}">
        <p14:creationId xmlns:p14="http://schemas.microsoft.com/office/powerpoint/2010/main" val="1688014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404664"/>
            <a:ext cx="6805223" cy="1224136"/>
          </a:xfrm>
        </p:spPr>
        <p:txBody>
          <a:bodyPr>
            <a:normAutofit/>
          </a:bodyPr>
          <a:lstStyle/>
          <a:p>
            <a:r>
              <a:rPr lang="en-US" b="1">
                <a:latin typeface="Times New Roman" panose="02020603050405020304" pitchFamily="18" charset="0"/>
                <a:cs typeface="Times New Roman" panose="02020603050405020304" pitchFamily="18" charset="0"/>
              </a:rPr>
              <a:t>Tantangan dalam membangun jaringan telekomunikasi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844824"/>
            <a:ext cx="8064896" cy="4608512"/>
          </a:xfrm>
        </p:spPr>
        <p:txBody>
          <a:bodyPr>
            <a:normAutofit/>
          </a:bodyPr>
          <a:lstStyle/>
          <a:p>
            <a:r>
              <a:rPr lang="id-ID" sz="2800">
                <a:solidFill>
                  <a:schemeClr val="tx1"/>
                </a:solidFill>
                <a:latin typeface="Times New Roman" panose="02020603050405020304" pitchFamily="18" charset="0"/>
                <a:cs typeface="Times New Roman" panose="02020603050405020304" pitchFamily="18" charset="0"/>
              </a:rPr>
              <a:t>Kekurangan alamat. alamat IP alamat terbatas pada 2**32 dan kini sedang berlangsung usaha untuk meningkatkan jumlah alamat ini sampai 2**128</a:t>
            </a:r>
            <a:r>
              <a:rPr lang="en-US" sz="2800">
                <a:solidFill>
                  <a:schemeClr val="tx1"/>
                </a:solidFill>
                <a:latin typeface="Times New Roman" panose="02020603050405020304" pitchFamily="18" charset="0"/>
                <a:cs typeface="Times New Roman" panose="02020603050405020304" pitchFamily="18" charset="0"/>
              </a:rPr>
              <a:t>.</a:t>
            </a:r>
          </a:p>
          <a:p>
            <a:pPr marL="987425"/>
            <a:r>
              <a:rPr lang="id-ID" sz="2800">
                <a:solidFill>
                  <a:schemeClr val="tx1"/>
                </a:solidFill>
                <a:latin typeface="Times New Roman" panose="02020603050405020304" pitchFamily="18" charset="0"/>
                <a:cs typeface="Times New Roman" panose="02020603050405020304" pitchFamily="18" charset="0"/>
              </a:rPr>
              <a:t>Perusahaan tidak bisa menggunakan semua 2**24 alamat yang diijinkan oleh suatu kelas A.</a:t>
            </a:r>
            <a:endParaRPr lang="en-US" sz="2800">
              <a:solidFill>
                <a:schemeClr val="tx1"/>
              </a:solidFill>
              <a:latin typeface="Times New Roman" panose="02020603050405020304" pitchFamily="18" charset="0"/>
              <a:cs typeface="Times New Roman" panose="02020603050405020304" pitchFamily="18" charset="0"/>
            </a:endParaRPr>
          </a:p>
          <a:p>
            <a:pPr marL="987425"/>
            <a:r>
              <a:rPr lang="id-ID" sz="2800">
                <a:solidFill>
                  <a:schemeClr val="tx1"/>
                </a:solidFill>
                <a:latin typeface="Times New Roman" panose="02020603050405020304" pitchFamily="18" charset="0"/>
                <a:cs typeface="Times New Roman" panose="02020603050405020304" pitchFamily="18" charset="0"/>
              </a:rPr>
              <a:t>Pengalamatan Kelas C menjadi lebih efektif tetapi metode ini meningkatkan ukuran tabel routing dalam router, mengurangi efisiensi paket yang di-forward</a:t>
            </a:r>
          </a:p>
        </p:txBody>
      </p:sp>
    </p:spTree>
    <p:extLst>
      <p:ext uri="{BB962C8B-B14F-4D97-AF65-F5344CB8AC3E}">
        <p14:creationId xmlns:p14="http://schemas.microsoft.com/office/powerpoint/2010/main" val="494115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404664"/>
            <a:ext cx="6805223" cy="1224136"/>
          </a:xfrm>
        </p:spPr>
        <p:txBody>
          <a:bodyPr>
            <a:normAutofit/>
          </a:bodyPr>
          <a:lstStyle/>
          <a:p>
            <a:r>
              <a:rPr lang="en-US" b="1">
                <a:latin typeface="Times New Roman" panose="02020603050405020304" pitchFamily="18" charset="0"/>
                <a:cs typeface="Times New Roman" panose="02020603050405020304" pitchFamily="18" charset="0"/>
              </a:rPr>
              <a:t>Tantangan dalam membangun jaringan telekomunikasi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844824"/>
            <a:ext cx="8064896" cy="4608512"/>
          </a:xfrm>
        </p:spPr>
        <p:txBody>
          <a:bodyPr>
            <a:normAutofit fontScale="85000" lnSpcReduction="10000"/>
          </a:bodyPr>
          <a:lstStyle/>
          <a:p>
            <a:r>
              <a:rPr lang="id-ID" sz="2800">
                <a:solidFill>
                  <a:schemeClr val="tx1"/>
                </a:solidFill>
                <a:latin typeface="Times New Roman" panose="02020603050405020304" pitchFamily="18" charset="0"/>
                <a:cs typeface="Times New Roman" panose="02020603050405020304" pitchFamily="18" charset="0"/>
              </a:rPr>
              <a:t>Kendali yang didesentralisasi membuat jaringan mudah diskalakan. Namun juga mendatangkan ancaman membuat suatu service tidak terjamin integritasnya. Perlu perhatian terhadap aspek keamanan. Ini juga berarti tidak ada cara yang sama untuk melakukan perhitungan pemakaian, yang justru amat diperlukan untuk menjamin Mutu Layanan (QoS) untuk aplikasi-aplikasi seperi aplikasi multimedia.</a:t>
            </a:r>
          </a:p>
          <a:p>
            <a:r>
              <a:rPr lang="id-ID" sz="2800">
                <a:solidFill>
                  <a:schemeClr val="tx1"/>
                </a:solidFill>
                <a:latin typeface="Times New Roman" panose="02020603050405020304" pitchFamily="18" charset="0"/>
                <a:cs typeface="Times New Roman" panose="02020603050405020304" pitchFamily="18" charset="0"/>
              </a:rPr>
              <a:t>Multimedia (suara, video, dan data) aplikasi yang memerlukan kinerja secara real-time juga membutuhkan jaminan ketersediaan bandwidth minimum atau sambungan dengan latency yang variasinya </a:t>
            </a:r>
            <a:r>
              <a:rPr lang="en-US" sz="2800">
                <a:solidFill>
                  <a:schemeClr val="tx1"/>
                </a:solidFill>
                <a:latin typeface="Times New Roman" panose="02020603050405020304" pitchFamily="18" charset="0"/>
                <a:cs typeface="Times New Roman" panose="02020603050405020304" pitchFamily="18" charset="0"/>
              </a:rPr>
              <a:t>k</a:t>
            </a:r>
            <a:r>
              <a:rPr lang="id-ID" sz="2800">
                <a:solidFill>
                  <a:schemeClr val="tx1"/>
                </a:solidFill>
                <a:latin typeface="Times New Roman" panose="02020603050405020304" pitchFamily="18" charset="0"/>
                <a:cs typeface="Times New Roman" panose="02020603050405020304" pitchFamily="18" charset="0"/>
              </a:rPr>
              <a:t>ecil (jitter). </a:t>
            </a:r>
            <a:r>
              <a:rPr lang="en-US" sz="2800">
                <a:solidFill>
                  <a:schemeClr val="tx1"/>
                </a:solidFill>
                <a:latin typeface="Times New Roman" panose="02020603050405020304" pitchFamily="18" charset="0"/>
                <a:cs typeface="Times New Roman" panose="02020603050405020304" pitchFamily="18" charset="0"/>
              </a:rPr>
              <a:t>-&gt; </a:t>
            </a:r>
            <a:r>
              <a:rPr lang="id-ID" sz="2800">
                <a:solidFill>
                  <a:schemeClr val="tx1"/>
                </a:solidFill>
                <a:latin typeface="Times New Roman" panose="02020603050405020304" pitchFamily="18" charset="0"/>
                <a:cs typeface="Times New Roman" panose="02020603050405020304" pitchFamily="18" charset="0"/>
              </a:rPr>
              <a:t>Parameter jaminan Mutu Layanan (Qos) ini tidak lagi didukung dengan teknologi internet yang ada sekarang.</a:t>
            </a:r>
          </a:p>
        </p:txBody>
      </p:sp>
    </p:spTree>
    <p:extLst>
      <p:ext uri="{BB962C8B-B14F-4D97-AF65-F5344CB8AC3E}">
        <p14:creationId xmlns:p14="http://schemas.microsoft.com/office/powerpoint/2010/main" val="9420931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404664"/>
            <a:ext cx="6805223" cy="1224136"/>
          </a:xfrm>
        </p:spPr>
        <p:txBody>
          <a:bodyPr>
            <a:normAutofit/>
          </a:bodyPr>
          <a:lstStyle/>
          <a:p>
            <a:r>
              <a:rPr lang="en-US" b="1">
                <a:latin typeface="Times New Roman" panose="02020603050405020304" pitchFamily="18" charset="0"/>
                <a:cs typeface="Times New Roman" panose="02020603050405020304" pitchFamily="18" charset="0"/>
              </a:rPr>
              <a:t>Tantangan dalam membangun jaringan telekomunikasi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844824"/>
            <a:ext cx="8064896" cy="4608512"/>
          </a:xfrm>
        </p:spPr>
        <p:txBody>
          <a:bodyPr>
            <a:normAutofit fontScale="92500" lnSpcReduction="10000"/>
          </a:bodyPr>
          <a:lstStyle/>
          <a:p>
            <a:r>
              <a:rPr lang="id-ID" sz="2800">
                <a:solidFill>
                  <a:schemeClr val="tx1"/>
                </a:solidFill>
                <a:latin typeface="Times New Roman" panose="02020603050405020304" pitchFamily="18" charset="0"/>
                <a:cs typeface="Times New Roman" panose="02020603050405020304" pitchFamily="18" charset="0"/>
              </a:rPr>
              <a:t>Qos memerlukan sinyal tertentu untuk menginformasikan kepada semua router tentang parameter jalur yang harus tersedia untuk masing-masing kelas lalu lintas data.</a:t>
            </a:r>
          </a:p>
          <a:p>
            <a:r>
              <a:rPr lang="id-ID" sz="2800">
                <a:solidFill>
                  <a:schemeClr val="tx1"/>
                </a:solidFill>
                <a:latin typeface="Times New Roman" panose="02020603050405020304" pitchFamily="18" charset="0"/>
                <a:cs typeface="Times New Roman" panose="02020603050405020304" pitchFamily="18" charset="0"/>
              </a:rPr>
              <a:t>Lalu lintas arus data yang baru harus dapat mengizinkan atau menolak entry tertentu yang akan masuk kejaringan berdasarkan keadaan lalu lintas arus yang ada sekarang agar memenuhi parameter QoS. Ini sukar untuk dipenuhi di bawah kendali jaringan desentralisasi.</a:t>
            </a:r>
          </a:p>
          <a:p>
            <a:r>
              <a:rPr lang="id-ID" sz="2800">
                <a:solidFill>
                  <a:schemeClr val="tx1"/>
                </a:solidFill>
                <a:latin typeface="Times New Roman" panose="02020603050405020304" pitchFamily="18" charset="0"/>
                <a:cs typeface="Times New Roman" panose="02020603050405020304" pitchFamily="18" charset="0"/>
              </a:rPr>
              <a:t>Penundaan Delay pada setiap workstation relatif rendah, luas bandwidth relatif tinggi.</a:t>
            </a:r>
          </a:p>
        </p:txBody>
      </p:sp>
    </p:spTree>
    <p:extLst>
      <p:ext uri="{BB962C8B-B14F-4D97-AF65-F5344CB8AC3E}">
        <p14:creationId xmlns:p14="http://schemas.microsoft.com/office/powerpoint/2010/main" val="2672636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404664"/>
            <a:ext cx="6805223" cy="1224136"/>
          </a:xfrm>
        </p:spPr>
        <p:txBody>
          <a:bodyPr>
            <a:normAutofit/>
          </a:bodyPr>
          <a:lstStyle/>
          <a:p>
            <a:r>
              <a:rPr lang="en-US" b="1">
                <a:latin typeface="Times New Roman" panose="02020603050405020304" pitchFamily="18" charset="0"/>
                <a:cs typeface="Times New Roman" panose="02020603050405020304" pitchFamily="18" charset="0"/>
              </a:rPr>
              <a:t>Tantangan dalam membangun jaringan telekomunikasi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844824"/>
            <a:ext cx="8064896" cy="4608512"/>
          </a:xfrm>
        </p:spPr>
        <p:txBody>
          <a:bodyPr>
            <a:normAutofit/>
          </a:bodyPr>
          <a:lstStyle/>
          <a:p>
            <a:r>
              <a:rPr lang="id-ID" sz="2800">
                <a:solidFill>
                  <a:schemeClr val="tx1"/>
                </a:solidFill>
                <a:latin typeface="Times New Roman" panose="02020603050405020304" pitchFamily="18" charset="0"/>
                <a:cs typeface="Times New Roman" panose="02020603050405020304" pitchFamily="18" charset="0"/>
              </a:rPr>
              <a:t>Rasio kesalahan selama transmisi data rendah.</a:t>
            </a:r>
          </a:p>
          <a:p>
            <a:r>
              <a:rPr lang="id-ID" sz="2800">
                <a:solidFill>
                  <a:schemeClr val="tx1"/>
                </a:solidFill>
                <a:latin typeface="Times New Roman" panose="02020603050405020304" pitchFamily="18" charset="0"/>
                <a:cs typeface="Times New Roman" panose="02020603050405020304" pitchFamily="18" charset="0"/>
              </a:rPr>
              <a:t>WorkStation mempunyai kemampuan untuk memancarkan pesan secara satu persatu atau secara keseluruhan (multicast).</a:t>
            </a:r>
          </a:p>
          <a:p>
            <a:r>
              <a:rPr lang="id-ID" sz="2800">
                <a:solidFill>
                  <a:schemeClr val="tx1"/>
                </a:solidFill>
                <a:latin typeface="Times New Roman" panose="02020603050405020304" pitchFamily="18" charset="0"/>
                <a:cs typeface="Times New Roman" panose="02020603050405020304" pitchFamily="18" charset="0"/>
              </a:rPr>
              <a:t>Hubungan secara peer to peer antara workstation yang terhubung dapat berlaku hubungan master/slave. </a:t>
            </a:r>
          </a:p>
        </p:txBody>
      </p:sp>
    </p:spTree>
    <p:extLst>
      <p:ext uri="{BB962C8B-B14F-4D97-AF65-F5344CB8AC3E}">
        <p14:creationId xmlns:p14="http://schemas.microsoft.com/office/powerpoint/2010/main" val="354576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Perangkat Komunikasi Modern</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Komputer</a:t>
            </a:r>
          </a:p>
          <a:p>
            <a:r>
              <a:rPr lang="en-US" sz="2800">
                <a:solidFill>
                  <a:schemeClr val="tx1"/>
                </a:solidFill>
                <a:latin typeface="Times New Roman" panose="02020603050405020304" pitchFamily="18" charset="0"/>
                <a:cs typeface="Times New Roman" panose="02020603050405020304" pitchFamily="18" charset="0"/>
              </a:rPr>
              <a:t>Jaringan sistem komunikasi</a:t>
            </a:r>
          </a:p>
          <a:p>
            <a:r>
              <a:rPr lang="en-US" sz="2800">
                <a:solidFill>
                  <a:schemeClr val="tx1"/>
                </a:solidFill>
                <a:latin typeface="Times New Roman" panose="02020603050405020304" pitchFamily="18" charset="0"/>
                <a:cs typeface="Times New Roman" panose="02020603050405020304" pitchFamily="18" charset="0"/>
              </a:rPr>
              <a:t>Net tools</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38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347910"/>
            <a:ext cx="6589199" cy="1280890"/>
          </a:xfrm>
        </p:spPr>
        <p:txBody>
          <a:bodyPr>
            <a:normAutofit/>
          </a:bodyPr>
          <a:lstStyle/>
          <a:p>
            <a:r>
              <a:rPr lang="en-US" b="1">
                <a:latin typeface="Times New Roman" pitchFamily="18" charset="0"/>
                <a:cs typeface="Times New Roman" pitchFamily="18" charset="0"/>
              </a:rPr>
              <a:t>Teknologi komunikasi dan Informasi</a:t>
            </a:r>
          </a:p>
        </p:txBody>
      </p:sp>
      <p:sp>
        <p:nvSpPr>
          <p:cNvPr id="3" name="Content Placeholder 2"/>
          <p:cNvSpPr>
            <a:spLocks noGrp="1"/>
          </p:cNvSpPr>
          <p:nvPr>
            <p:ph idx="1"/>
          </p:nvPr>
        </p:nvSpPr>
        <p:spPr>
          <a:xfrm>
            <a:off x="412579" y="1719070"/>
            <a:ext cx="8407893" cy="4806273"/>
          </a:xfrm>
        </p:spPr>
        <p:txBody>
          <a:bodyPr>
            <a:noAutofit/>
          </a:bodyPr>
          <a:lstStyle/>
          <a:p>
            <a:pPr marL="0" lvl="0" indent="0">
              <a:buNone/>
            </a:pPr>
            <a:r>
              <a:rPr lang="en-US" sz="2800" b="1">
                <a:solidFill>
                  <a:schemeClr val="tx1"/>
                </a:solidFill>
                <a:latin typeface="Times New Roman" pitchFamily="18" charset="0"/>
                <a:cs typeface="Times New Roman" pitchFamily="18" charset="0"/>
              </a:rPr>
              <a:t>Teknologi informasi dan komunikasi</a:t>
            </a:r>
            <a:r>
              <a:rPr lang="en-US" sz="2800">
                <a:solidFill>
                  <a:schemeClr val="tx1"/>
                </a:solidFill>
                <a:latin typeface="Times New Roman" pitchFamily="18" charset="0"/>
                <a:cs typeface="Times New Roman" pitchFamily="18" charset="0"/>
              </a:rPr>
              <a:t> merupakan teknologi yang menggabungkan komputer dengan jalur-jalur komunikasi berkecepatan tinggi. Teknologi ini dapat di pergunakan untuk mengirimkan data, baik berupa teks atau simbol, suara (audio), gambar (image), ataupun gambar bergerak (video). Pada dasarnya peralatan teknologi informasi dan komunikasi adalah semua peralatan yang dapat menghasilkan informasi dan mengirimkan informasi tersebut ke pihak tertentu</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121087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0688"/>
            <a:ext cx="6805223" cy="720080"/>
          </a:xfrm>
        </p:spPr>
        <p:txBody>
          <a:bodyPr>
            <a:normAutofit/>
          </a:bodyPr>
          <a:lstStyle/>
          <a:p>
            <a:r>
              <a:rPr lang="en-US" b="1">
                <a:latin typeface="Times New Roman" panose="02020603050405020304" pitchFamily="18" charset="0"/>
                <a:cs typeface="Times New Roman" panose="02020603050405020304" pitchFamily="18" charset="0"/>
              </a:rPr>
              <a:t>Komputer</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556792"/>
            <a:ext cx="8064896" cy="4896544"/>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Gabungan antara penggunaan komputer dengan teknologi telekomunikasi telah menghasilkan apa yang kita kenal sebagai teknologi informasi. Teknologi informasi telah berperan sebagai tempat untuk menyimpan informasi, mengolah informasi, mendistribusikan informasi dalam berbagai bentuk dan cara. Bahan atau informasi tersebut dapat disebarkan berupa teks, gambar, grafik, suara, animasi, dan video, atau gabungan secara interaktif yang dikenali sebagai multimedia.</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371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620688"/>
            <a:ext cx="6805223" cy="720080"/>
          </a:xfrm>
        </p:spPr>
        <p:txBody>
          <a:bodyPr>
            <a:normAutofit/>
          </a:bodyPr>
          <a:lstStyle/>
          <a:p>
            <a:r>
              <a:rPr lang="en-US" b="1">
                <a:latin typeface="Times New Roman" panose="02020603050405020304" pitchFamily="18" charset="0"/>
                <a:cs typeface="Times New Roman" panose="02020603050405020304" pitchFamily="18" charset="0"/>
              </a:rPr>
              <a:t>Jaringan Komunikasi</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556792"/>
            <a:ext cx="8064896" cy="4896544"/>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Jaringan komunikasi merupakan sebuah sistem yang mampu menghubungkan dan mengga-bungkan beberapa titik komunikasi menjadi satu kesatuan yang mampu berinteraksi antara satu dengan lainnya.</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1376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332656"/>
            <a:ext cx="6805223" cy="720080"/>
          </a:xfrm>
        </p:spPr>
        <p:txBody>
          <a:bodyPr>
            <a:normAutofit fontScale="90000"/>
          </a:bodyPr>
          <a:lstStyle/>
          <a:p>
            <a:r>
              <a:rPr lang="en-US" b="1">
                <a:latin typeface="Times New Roman" panose="02020603050405020304" pitchFamily="18" charset="0"/>
                <a:cs typeface="Times New Roman" panose="02020603050405020304" pitchFamily="18" charset="0"/>
              </a:rPr>
              <a:t>Perangkat komunikasi yang menggunakan jaringan</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556792"/>
            <a:ext cx="8064896" cy="4896544"/>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Telephone merupakan alat komunikasi dua arah yang memungkinkan 2 orang atau lebih untuk bercakap-cakap tanpa terbatas jarak.</a:t>
            </a:r>
          </a:p>
          <a:p>
            <a:r>
              <a:rPr lang="en-US" sz="2800">
                <a:solidFill>
                  <a:schemeClr val="tx1"/>
                </a:solidFill>
                <a:latin typeface="Times New Roman" panose="02020603050405020304" pitchFamily="18" charset="0"/>
                <a:cs typeface="Times New Roman" panose="02020603050405020304" pitchFamily="18" charset="0"/>
              </a:rPr>
              <a:t>Integrated Service Digital Network (ISDN) merupakan layanan jaringan komunikasi khusus yang menggunakan jaringan telepon yang tidak hanya memproses suara, tetapi juga mampu menangani penyimpanan data berupa teks, gambar, video, faksimili, dan lain-lain</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115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332656"/>
            <a:ext cx="6805223" cy="720080"/>
          </a:xfrm>
        </p:spPr>
        <p:txBody>
          <a:bodyPr>
            <a:normAutofit fontScale="90000"/>
          </a:bodyPr>
          <a:lstStyle/>
          <a:p>
            <a:r>
              <a:rPr lang="en-US" b="1">
                <a:latin typeface="Times New Roman" panose="02020603050405020304" pitchFamily="18" charset="0"/>
                <a:cs typeface="Times New Roman" panose="02020603050405020304" pitchFamily="18" charset="0"/>
              </a:rPr>
              <a:t>Perangkat komunikasi yang menggunakan jaringan</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556792"/>
            <a:ext cx="8064896" cy="4896544"/>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Pengetian CD interaktif adalah CD pembelajaran yang mempunyai fungsi memberi informasi. Di dalamnya terdapat tombol-tombol yang bisa menuju ke fasilitas lainnya. Cd interaktif ini sangat bermanfaat bagi pelajar karena sangat memudahkan siswa dalam proses belajar. Salah satu software yang digunakan dalam membuat cd interaktif adalah macromedia flash mx. Namun masih banyak software lain yang dapat digunakan, salah satunya adalah adobe primer.</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631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332656"/>
            <a:ext cx="6805223" cy="720080"/>
          </a:xfrm>
        </p:spPr>
        <p:txBody>
          <a:bodyPr>
            <a:normAutofit fontScale="90000"/>
          </a:bodyPr>
          <a:lstStyle/>
          <a:p>
            <a:r>
              <a:rPr lang="en-US" b="1">
                <a:latin typeface="Times New Roman" panose="02020603050405020304" pitchFamily="18" charset="0"/>
                <a:cs typeface="Times New Roman" panose="02020603050405020304" pitchFamily="18" charset="0"/>
              </a:rPr>
              <a:t>Perangkat komunikasi yang menggunakan jaringan</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556792"/>
            <a:ext cx="8064896" cy="4896544"/>
          </a:xfrm>
        </p:spPr>
        <p:txBody>
          <a:bodyPr>
            <a:normAutofit fontScale="92500" lnSpcReduction="20000"/>
          </a:bodyPr>
          <a:lstStyle/>
          <a:p>
            <a:r>
              <a:rPr lang="en-US" sz="2800">
                <a:solidFill>
                  <a:schemeClr val="tx1"/>
                </a:solidFill>
                <a:latin typeface="Times New Roman" panose="02020603050405020304" pitchFamily="18" charset="0"/>
                <a:cs typeface="Times New Roman" panose="02020603050405020304" pitchFamily="18" charset="0"/>
              </a:rPr>
              <a:t>Video striming merupakan teknologi komputer sebagai jaringan clientserver dalam melakukan permintaan (request) untuk dikirimi data dalam hal ini materi yang bersifat multimedia (audio, video). Materi (content) dari operator atau penyedia jasa layanan memasang materinya kedalam aplikasi-aplikasi layanannya yang kemudian dapat diakses oleh pengguna. Materi ini dapat berupa file audio video yang bersifat real time artinya kejadiannya berlangsung juga saat diakses seperti kondisi lalu lintas di jalan raya yang telah dipasang kamera dan dipancarkan ke kantor operator yang kemudian diakses oleh pengguna. Aplikasi ini merupakan teknologi terkini yang diusung oleh sebuah handphone</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130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CD9-C042-4AD6-A8BA-4059B0BA284D}"/>
              </a:ext>
            </a:extLst>
          </p:cNvPr>
          <p:cNvSpPr>
            <a:spLocks noGrp="1"/>
          </p:cNvSpPr>
          <p:nvPr>
            <p:ph type="title"/>
          </p:nvPr>
        </p:nvSpPr>
        <p:spPr>
          <a:xfrm>
            <a:off x="1583201" y="332656"/>
            <a:ext cx="6805223" cy="720080"/>
          </a:xfrm>
        </p:spPr>
        <p:txBody>
          <a:bodyPr>
            <a:normAutofit fontScale="90000"/>
          </a:bodyPr>
          <a:lstStyle/>
          <a:p>
            <a:r>
              <a:rPr lang="en-US" b="1">
                <a:latin typeface="Times New Roman" panose="02020603050405020304" pitchFamily="18" charset="0"/>
                <a:cs typeface="Times New Roman" panose="02020603050405020304" pitchFamily="18" charset="0"/>
              </a:rPr>
              <a:t>Perangkat komunikasi yang menggunakan jaringan</a:t>
            </a:r>
            <a:endParaRPr lang="id-ID" b="1">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E0344D66-CA92-484B-BA75-4348691C1FD4}"/>
              </a:ext>
            </a:extLst>
          </p:cNvPr>
          <p:cNvSpPr>
            <a:spLocks noGrp="1"/>
          </p:cNvSpPr>
          <p:nvPr>
            <p:ph idx="1"/>
          </p:nvPr>
        </p:nvSpPr>
        <p:spPr>
          <a:xfrm>
            <a:off x="827584" y="1556792"/>
            <a:ext cx="8064896" cy="4896544"/>
          </a:xfrm>
        </p:spPr>
        <p:txBody>
          <a:bodyPr>
            <a:normAutofit fontScale="85000" lnSpcReduction="20000"/>
          </a:bodyPr>
          <a:lstStyle/>
          <a:p>
            <a:r>
              <a:rPr lang="en-US" sz="2800">
                <a:solidFill>
                  <a:schemeClr val="tx1"/>
                </a:solidFill>
                <a:latin typeface="Times New Roman" panose="02020603050405020304" pitchFamily="18" charset="0"/>
                <a:cs typeface="Times New Roman" panose="02020603050405020304" pitchFamily="18" charset="0"/>
              </a:rPr>
              <a:t>Leased line merupakan jaringan telepon tetap (permanen) yang menghubungkan dua tempat atau lebih. Jaringan ini tidak mempunyai alat pengalih (switching) atau sejenisnya, jaringan ini bekerja diantara tempat-tempat yang dihubungkan tersebut secara spesifik atau yang sudah ditentukan. Jaringan ini dikenal juga dengan sebutan private line.</a:t>
            </a:r>
          </a:p>
          <a:p>
            <a:r>
              <a:rPr lang="en-US" sz="2800">
                <a:solidFill>
                  <a:schemeClr val="tx1"/>
                </a:solidFill>
                <a:latin typeface="Times New Roman" panose="02020603050405020304" pitchFamily="18" charset="0"/>
                <a:cs typeface="Times New Roman" panose="02020603050405020304" pitchFamily="18" charset="0"/>
              </a:rPr>
              <a:t>Jaringan Komunikasi dengan Satelit. Jaringan komunikasi tanpa kabel yang menggunakan satelit yang berfungsi sebagai pemancar, penerima dan penguat. Sistem komunikasi ini menggunakan gelombang sebagai penghantar datanya</a:t>
            </a:r>
          </a:p>
          <a:p>
            <a:r>
              <a:rPr lang="id-ID" sz="2800">
                <a:solidFill>
                  <a:schemeClr val="tx1"/>
                </a:solidFill>
                <a:latin typeface="Times New Roman" panose="02020603050405020304" pitchFamily="18" charset="0"/>
                <a:cs typeface="Times New Roman" panose="02020603050405020304" pitchFamily="18" charset="0"/>
              </a:rPr>
              <a:t>Komunikasi seluler merupakan komunikasi yang menggunakan transmisi radio untuk mengirimkan</a:t>
            </a:r>
            <a:r>
              <a:rPr lang="en-US" sz="2800">
                <a:solidFill>
                  <a:schemeClr val="tx1"/>
                </a:solidFill>
                <a:latin typeface="Times New Roman" panose="02020603050405020304" pitchFamily="18" charset="0"/>
                <a:cs typeface="Times New Roman" panose="02020603050405020304" pitchFamily="18" charset="0"/>
              </a:rPr>
              <a:t> sinyal informasi, alat tersebut lebih dikenal dengan nama HandPhone</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227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72AA-3C13-4BAE-BCF8-BB9103DF5B98}"/>
              </a:ext>
            </a:extLst>
          </p:cNvPr>
          <p:cNvSpPr>
            <a:spLocks noGrp="1"/>
          </p:cNvSpPr>
          <p:nvPr>
            <p:ph type="title"/>
          </p:nvPr>
        </p:nvSpPr>
        <p:spPr/>
        <p:txBody>
          <a:bodyPr>
            <a:normAutofit/>
          </a:bodyPr>
          <a:lstStyle/>
          <a:p>
            <a:r>
              <a:rPr lang="id-ID" sz="5400" b="1" dirty="0"/>
              <a:t>SOAL</a:t>
            </a:r>
          </a:p>
        </p:txBody>
      </p:sp>
      <p:sp>
        <p:nvSpPr>
          <p:cNvPr id="3" name="Content Placeholder 2">
            <a:extLst>
              <a:ext uri="{FF2B5EF4-FFF2-40B4-BE49-F238E27FC236}">
                <a16:creationId xmlns:a16="http://schemas.microsoft.com/office/drawing/2014/main" id="{4CAFC9F9-9931-468D-95D3-82FFBDD1F05D}"/>
              </a:ext>
            </a:extLst>
          </p:cNvPr>
          <p:cNvSpPr>
            <a:spLocks noGrp="1"/>
          </p:cNvSpPr>
          <p:nvPr>
            <p:ph idx="1"/>
          </p:nvPr>
        </p:nvSpPr>
        <p:spPr/>
        <p:txBody>
          <a:bodyPr>
            <a:normAutofit/>
          </a:bodyPr>
          <a:lstStyle/>
          <a:p>
            <a:pPr>
              <a:buFont typeface="+mj-lt"/>
              <a:buAutoNum type="arabicPeriod"/>
            </a:pPr>
            <a:r>
              <a:rPr lang="id-ID" dirty="0"/>
              <a:t>Berikan contoh peralatan teknologi informasi dan peralatan teknologi komunikasi!</a:t>
            </a:r>
          </a:p>
          <a:p>
            <a:pPr>
              <a:buFont typeface="+mj-lt"/>
              <a:buAutoNum type="arabicPeriod"/>
            </a:pPr>
            <a:r>
              <a:rPr lang="id-ID" dirty="0"/>
              <a:t>Tuliskan komponen jaringan yang digunakan dalam sebuah jaringan telepon wireline dan jelaskan secara singkat!</a:t>
            </a:r>
          </a:p>
          <a:p>
            <a:pPr>
              <a:buFont typeface="+mj-lt"/>
              <a:buAutoNum type="arabicPeriod"/>
            </a:pPr>
            <a:r>
              <a:rPr lang="id-ID" dirty="0"/>
              <a:t>Jelaskan hal-hal yang harus diperhatikan saat membangun sebuah jaringan telekomunikasi yang mangacu pada tantangan dalam sebuah jaringan!</a:t>
            </a:r>
          </a:p>
          <a:p>
            <a:pPr>
              <a:buFont typeface="+mj-lt"/>
              <a:buAutoNum type="arabicPeriod"/>
            </a:pPr>
            <a:r>
              <a:rPr lang="id-ID" dirty="0"/>
              <a:t>Apa yang dimaksud dengan wireline dan wireless dan jelaskan perbedaannya!</a:t>
            </a:r>
          </a:p>
        </p:txBody>
      </p:sp>
    </p:spTree>
    <p:extLst>
      <p:ext uri="{BB962C8B-B14F-4D97-AF65-F5344CB8AC3E}">
        <p14:creationId xmlns:p14="http://schemas.microsoft.com/office/powerpoint/2010/main" val="163645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347910"/>
            <a:ext cx="6589199" cy="1280890"/>
          </a:xfrm>
        </p:spPr>
        <p:txBody>
          <a:bodyPr>
            <a:normAutofit/>
          </a:bodyPr>
          <a:lstStyle/>
          <a:p>
            <a:r>
              <a:rPr lang="en-US" b="1">
                <a:latin typeface="Times New Roman" pitchFamily="18" charset="0"/>
                <a:cs typeface="Times New Roman" pitchFamily="18" charset="0"/>
              </a:rPr>
              <a:t>Teknologi komunikasi pada komputer</a:t>
            </a:r>
          </a:p>
        </p:txBody>
      </p:sp>
      <p:sp>
        <p:nvSpPr>
          <p:cNvPr id="3" name="Content Placeholder 2"/>
          <p:cNvSpPr>
            <a:spLocks noGrp="1"/>
          </p:cNvSpPr>
          <p:nvPr>
            <p:ph idx="1"/>
          </p:nvPr>
        </p:nvSpPr>
        <p:spPr>
          <a:xfrm>
            <a:off x="380999" y="1719070"/>
            <a:ext cx="8407893" cy="4806273"/>
          </a:xfrm>
        </p:spPr>
        <p:txBody>
          <a:bodyPr>
            <a:noAutofit/>
          </a:bodyPr>
          <a:lstStyle/>
          <a:p>
            <a:pPr marL="0" lvl="0" indent="0">
              <a:buNone/>
            </a:pPr>
            <a:r>
              <a:rPr lang="en-US" sz="2800">
                <a:solidFill>
                  <a:schemeClr val="tx1"/>
                </a:solidFill>
                <a:latin typeface="Times New Roman" pitchFamily="18" charset="0"/>
                <a:cs typeface="Times New Roman" pitchFamily="18" charset="0"/>
              </a:rPr>
              <a:t>Beberapa Teknologi Komunikasi pada Komputer, adalah:</a:t>
            </a:r>
          </a:p>
          <a:p>
            <a:pPr lvl="0"/>
            <a:r>
              <a:rPr lang="en-US" sz="2800">
                <a:solidFill>
                  <a:schemeClr val="tx1"/>
                </a:solidFill>
                <a:latin typeface="Times New Roman" pitchFamily="18" charset="0"/>
                <a:cs typeface="Times New Roman" pitchFamily="18" charset="0"/>
              </a:rPr>
              <a:t>NIC </a:t>
            </a:r>
            <a:r>
              <a:rPr lang="en-US" sz="2800" i="1">
                <a:solidFill>
                  <a:schemeClr val="tx1"/>
                </a:solidFill>
                <a:latin typeface="Times New Roman" pitchFamily="18" charset="0"/>
                <a:cs typeface="Times New Roman" pitchFamily="18" charset="0"/>
              </a:rPr>
              <a:t>(Network Interface Card)</a:t>
            </a:r>
          </a:p>
          <a:p>
            <a:pPr lvl="0"/>
            <a:r>
              <a:rPr lang="en-US" sz="2800">
                <a:solidFill>
                  <a:schemeClr val="tx1"/>
                </a:solidFill>
                <a:latin typeface="Times New Roman" pitchFamily="18" charset="0"/>
                <a:cs typeface="Times New Roman" pitchFamily="18" charset="0"/>
              </a:rPr>
              <a:t>Kabel</a:t>
            </a:r>
          </a:p>
          <a:p>
            <a:pPr lvl="0"/>
            <a:r>
              <a:rPr lang="en-US" sz="2800">
                <a:solidFill>
                  <a:schemeClr val="tx1"/>
                </a:solidFill>
                <a:latin typeface="Times New Roman" pitchFamily="18" charset="0"/>
                <a:cs typeface="Times New Roman" pitchFamily="18" charset="0"/>
              </a:rPr>
              <a:t>Modem</a:t>
            </a:r>
          </a:p>
          <a:p>
            <a:pPr lvl="0"/>
            <a:r>
              <a:rPr lang="en-US" sz="2800" i="1">
                <a:solidFill>
                  <a:schemeClr val="tx1"/>
                </a:solidFill>
                <a:latin typeface="Times New Roman" pitchFamily="18" charset="0"/>
                <a:cs typeface="Times New Roman" pitchFamily="18" charset="0"/>
              </a:rPr>
              <a:t>Repeater</a:t>
            </a:r>
          </a:p>
          <a:p>
            <a:pPr lvl="0"/>
            <a:r>
              <a:rPr lang="en-US" sz="2800" i="1">
                <a:solidFill>
                  <a:schemeClr val="tx1"/>
                </a:solidFill>
                <a:latin typeface="Times New Roman" pitchFamily="18" charset="0"/>
                <a:cs typeface="Times New Roman" pitchFamily="18" charset="0"/>
              </a:rPr>
              <a:t>Access Point </a:t>
            </a:r>
          </a:p>
          <a:p>
            <a:pPr lvl="0"/>
            <a:r>
              <a:rPr lang="en-US" sz="2800" i="1">
                <a:solidFill>
                  <a:schemeClr val="tx1"/>
                </a:solidFill>
                <a:latin typeface="Times New Roman" pitchFamily="18" charset="0"/>
                <a:cs typeface="Times New Roman" pitchFamily="18" charset="0"/>
              </a:rPr>
              <a:t>Router</a:t>
            </a:r>
          </a:p>
        </p:txBody>
      </p:sp>
    </p:spTree>
    <p:extLst>
      <p:ext uri="{BB962C8B-B14F-4D97-AF65-F5344CB8AC3E}">
        <p14:creationId xmlns:p14="http://schemas.microsoft.com/office/powerpoint/2010/main" val="7577859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44650"/>
          </a:xfrm>
        </p:spPr>
        <p:txBody>
          <a:bodyPr/>
          <a:lstStyle/>
          <a:p>
            <a:r>
              <a:rPr lang="en-US" b="1">
                <a:latin typeface="Times New Roman" pitchFamily="18" charset="0"/>
                <a:cs typeface="Times New Roman" pitchFamily="18" charset="0"/>
              </a:rPr>
              <a:t>NIC</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NIC (Network Interface Card) berfungsi PC Stand Alone agar dapat berkomunikasi dengan PC lain, diperlukan Network Interface Card (NIC). NIC berfungsi menghubungkan PC dengan media yang digunakan.</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7847352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44650"/>
          </a:xfrm>
        </p:spPr>
        <p:txBody>
          <a:bodyPr>
            <a:normAutofit/>
          </a:bodyPr>
          <a:lstStyle/>
          <a:p>
            <a:r>
              <a:rPr lang="en-US" b="1">
                <a:latin typeface="Times New Roman" pitchFamily="18" charset="0"/>
                <a:cs typeface="Times New Roman" pitchFamily="18" charset="0"/>
              </a:rPr>
              <a:t>KABEL</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Kabel adalah alat yang digunakan untuk mentransmisikan sinyal dari satu tempat ke tempat lain. Berdasarkan jenisnya, kabel terbagi menjadi 3 yakni kabel tembaga (copper), kabel </a:t>
            </a:r>
          </a:p>
          <a:p>
            <a:pPr marL="45720" lvl="0" indent="0">
              <a:buNone/>
            </a:pPr>
            <a:r>
              <a:rPr lang="en-US" sz="2800">
                <a:solidFill>
                  <a:schemeClr val="tx1"/>
                </a:solidFill>
                <a:latin typeface="Times New Roman" pitchFamily="18" charset="0"/>
                <a:cs typeface="Times New Roman" pitchFamily="18" charset="0"/>
              </a:rPr>
              <a:t>koaksial, dan kabel serat optik. Switch sebuah alat jaringan yang melakukan bridging transparan (penghubung segementasi banyak jaringan dengan forwarding berdasarkan alamat MAC).</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9685922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16658"/>
          </a:xfrm>
        </p:spPr>
        <p:txBody>
          <a:bodyPr/>
          <a:lstStyle/>
          <a:p>
            <a:r>
              <a:rPr lang="en-US" b="1">
                <a:latin typeface="Times New Roman" pitchFamily="18" charset="0"/>
                <a:cs typeface="Times New Roman" pitchFamily="18" charset="0"/>
              </a:rPr>
              <a:t>MODEM</a:t>
            </a:r>
          </a:p>
        </p:txBody>
      </p:sp>
      <p:sp>
        <p:nvSpPr>
          <p:cNvPr id="3" name="Content Placeholder 2"/>
          <p:cNvSpPr>
            <a:spLocks noGrp="1"/>
          </p:cNvSpPr>
          <p:nvPr>
            <p:ph idx="1"/>
          </p:nvPr>
        </p:nvSpPr>
        <p:spPr>
          <a:xfrm>
            <a:off x="683568" y="1719070"/>
            <a:ext cx="8105324"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Modem (Modulator-Demodulator) Modem adalah proses penerjemahan data dari digital ke analog sehingga bisa ditransmisikan. Demodulate adalah sebaliknya, proses menerjemahkan dari analog ke digital. Server Komputer yang disediakan untuk menyediakan sejumlah layanan yang diperlukan komputer lain (klien). </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3176904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REPEATER</a:t>
            </a: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en-US" sz="2800">
                <a:solidFill>
                  <a:schemeClr val="tx1"/>
                </a:solidFill>
                <a:latin typeface="Times New Roman" pitchFamily="18" charset="0"/>
                <a:cs typeface="Times New Roman" pitchFamily="18" charset="0"/>
              </a:rPr>
              <a:t>Repeater adalah peralatan yang berfungsi memperkuat sinyal di dalam jaringan komputer.</a:t>
            </a:r>
            <a:endParaRPr lang="en-US" sz="2800"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81730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C0C0C0"/>
      </a:dk1>
      <a:lt1>
        <a:sysClr val="window" lastClr="232323"/>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Celestial</Template>
  <TotalTime>197</TotalTime>
  <Words>2680</Words>
  <Application>Microsoft Office PowerPoint</Application>
  <PresentationFormat>On-screen Show (4:3)</PresentationFormat>
  <Paragraphs>141</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Century Gothic</vt:lpstr>
      <vt:lpstr>Exo 2.0</vt:lpstr>
      <vt:lpstr>Exo 2.0 Black</vt:lpstr>
      <vt:lpstr>Times New Roman</vt:lpstr>
      <vt:lpstr>Wingdings 3</vt:lpstr>
      <vt:lpstr>Wisp</vt:lpstr>
      <vt:lpstr>TELEKOMUNIKASI</vt:lpstr>
      <vt:lpstr>Kompetensi Dasar &amp; indikator</vt:lpstr>
      <vt:lpstr>Tujuan Pembelajaran</vt:lpstr>
      <vt:lpstr>Teknologi komunikasi dan Informasi</vt:lpstr>
      <vt:lpstr>Teknologi komunikasi pada komputer</vt:lpstr>
      <vt:lpstr>NIC</vt:lpstr>
      <vt:lpstr>KABEL</vt:lpstr>
      <vt:lpstr>MODEM</vt:lpstr>
      <vt:lpstr>REPEATER</vt:lpstr>
      <vt:lpstr>ACCESS POINT</vt:lpstr>
      <vt:lpstr>ROUTER</vt:lpstr>
      <vt:lpstr>Teknologi komunikasi pada telepon</vt:lpstr>
      <vt:lpstr>Perangkat teknologi komunikasi telepon</vt:lpstr>
      <vt:lpstr>Mekanisme Dialing</vt:lpstr>
      <vt:lpstr>Transmitter</vt:lpstr>
      <vt:lpstr>Ringer</vt:lpstr>
      <vt:lpstr>Receiver</vt:lpstr>
      <vt:lpstr>UMTS (3G)</vt:lpstr>
      <vt:lpstr>GPRS (2,5G)</vt:lpstr>
      <vt:lpstr>HSDPA (3,5G)</vt:lpstr>
      <vt:lpstr>Wimax (4G)</vt:lpstr>
      <vt:lpstr>Wireline (jaringan kabel)</vt:lpstr>
      <vt:lpstr>PowerPoint Presentation</vt:lpstr>
      <vt:lpstr>Jenis-Jenis Komputer</vt:lpstr>
      <vt:lpstr>Jenis-Jenis Komputer</vt:lpstr>
      <vt:lpstr>Peralatan Teknologi Komunikasi</vt:lpstr>
      <vt:lpstr>Peralatan Teknologi Komunikasi</vt:lpstr>
      <vt:lpstr>Peralatan Teknologi Komunikasi</vt:lpstr>
      <vt:lpstr>Peralatan Teknologi Komunikasi</vt:lpstr>
      <vt:lpstr>Telepon Wireline</vt:lpstr>
      <vt:lpstr>Jaringan Telepon Wireline</vt:lpstr>
      <vt:lpstr>Jaringan Telepon Wireline</vt:lpstr>
      <vt:lpstr>Jaringan Telepon Wireline</vt:lpstr>
      <vt:lpstr>Wireless</vt:lpstr>
      <vt:lpstr>Tantangan dalam membangun jaringan telekomunikasi</vt:lpstr>
      <vt:lpstr>Tantangan dalam membangun jaringan telekomunikasi</vt:lpstr>
      <vt:lpstr>Tantangan dalam membangun jaringan telekomunikasi</vt:lpstr>
      <vt:lpstr>Tantangan dalam membangun jaringan telekomunikasi</vt:lpstr>
      <vt:lpstr>Perangkat Komunikasi Modern</vt:lpstr>
      <vt:lpstr>Komputer</vt:lpstr>
      <vt:lpstr>Jaringan Komunikasi</vt:lpstr>
      <vt:lpstr>Perangkat komunikasi yang menggunakan jaringan</vt:lpstr>
      <vt:lpstr>Perangkat komunikasi yang menggunakan jaringan</vt:lpstr>
      <vt:lpstr>Perangkat komunikasi yang menggunakan jaringan</vt:lpstr>
      <vt:lpstr>Perangkat komunikasi yang menggunakan jaringan</vt:lpstr>
      <vt:lpstr>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Teknologi layanan jaringan</dc:title>
  <dc:creator>Asnah</dc:creator>
  <cp:lastModifiedBy>asnah</cp:lastModifiedBy>
  <cp:revision>24</cp:revision>
  <dcterms:created xsi:type="dcterms:W3CDTF">2019-08-22T08:15:20Z</dcterms:created>
  <dcterms:modified xsi:type="dcterms:W3CDTF">2019-09-16T06:06:31Z</dcterms:modified>
</cp:coreProperties>
</file>