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9" r:id="rId13"/>
    <p:sldId id="266" r:id="rId14"/>
    <p:sldId id="270" r:id="rId15"/>
    <p:sldId id="268"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varScale="1">
        <p:scale>
          <a:sx n="68" d="100"/>
          <a:sy n="68"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B0C362D-117F-4EEE-92CB-BB829C07F042}" type="datetimeFigureOut">
              <a:rPr lang="id-ID" smtClean="0"/>
              <a:t>12/09/2019</a:t>
            </a:fld>
            <a:endParaRPr lang="id-ID"/>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d-ID"/>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83D045A-1783-4D93-AE63-77254417C897}" type="slidenum">
              <a:rPr lang="id-ID" smtClean="0"/>
              <a:t>‹#›</a:t>
            </a:fld>
            <a:endParaRPr lang="id-ID"/>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973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362D-117F-4EEE-92CB-BB829C07F042}" type="datetimeFigureOut">
              <a:rPr lang="id-ID" smtClean="0"/>
              <a:t>12/09/2019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3D045A-1783-4D93-AE63-77254417C897}" type="slidenum">
              <a:rPr lang="id-ID" smtClean="0"/>
              <a:t>‹#›</a:t>
            </a:fld>
            <a:endParaRPr lang="id-ID"/>
          </a:p>
        </p:txBody>
      </p:sp>
    </p:spTree>
    <p:extLst>
      <p:ext uri="{BB962C8B-B14F-4D97-AF65-F5344CB8AC3E}">
        <p14:creationId xmlns:p14="http://schemas.microsoft.com/office/powerpoint/2010/main" val="205071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362D-117F-4EEE-92CB-BB829C07F042}" type="datetimeFigureOut">
              <a:rPr lang="id-ID" smtClean="0"/>
              <a:t>12/09/2019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3D045A-1783-4D93-AE63-77254417C897}" type="slidenum">
              <a:rPr lang="id-ID" smtClean="0"/>
              <a:t>‹#›</a:t>
            </a:fld>
            <a:endParaRPr lang="id-ID"/>
          </a:p>
        </p:txBody>
      </p:sp>
    </p:spTree>
    <p:extLst>
      <p:ext uri="{BB962C8B-B14F-4D97-AF65-F5344CB8AC3E}">
        <p14:creationId xmlns:p14="http://schemas.microsoft.com/office/powerpoint/2010/main" val="104915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C362D-117F-4EEE-92CB-BB829C07F042}" type="datetimeFigureOut">
              <a:rPr lang="id-ID" smtClean="0"/>
              <a:t>12/09/2019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83D045A-1783-4D93-AE63-77254417C897}" type="slidenum">
              <a:rPr lang="id-ID" smtClean="0"/>
              <a:t>‹#›</a:t>
            </a:fld>
            <a:endParaRPr lang="id-ID"/>
          </a:p>
        </p:txBody>
      </p:sp>
    </p:spTree>
    <p:extLst>
      <p:ext uri="{BB962C8B-B14F-4D97-AF65-F5344CB8AC3E}">
        <p14:creationId xmlns:p14="http://schemas.microsoft.com/office/powerpoint/2010/main" val="236156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B0C362D-117F-4EEE-92CB-BB829C07F042}" type="datetimeFigureOut">
              <a:rPr lang="id-ID" smtClean="0"/>
              <a:t>12/09/2019</a:t>
            </a:fld>
            <a:endParaRPr lang="id-ID"/>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83D045A-1783-4D93-AE63-77254417C897}" type="slidenum">
              <a:rPr lang="id-ID" smtClean="0"/>
              <a:t>‹#›</a:t>
            </a:fld>
            <a:endParaRPr lang="id-ID"/>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759402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C362D-117F-4EEE-92CB-BB829C07F042}" type="datetimeFigureOut">
              <a:rPr lang="id-ID" smtClean="0"/>
              <a:t>12/09/2019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83D045A-1783-4D93-AE63-77254417C897}" type="slidenum">
              <a:rPr lang="id-ID" smtClean="0"/>
              <a:t>‹#›</a:t>
            </a:fld>
            <a:endParaRPr lang="id-ID"/>
          </a:p>
        </p:txBody>
      </p:sp>
    </p:spTree>
    <p:extLst>
      <p:ext uri="{BB962C8B-B14F-4D97-AF65-F5344CB8AC3E}">
        <p14:creationId xmlns:p14="http://schemas.microsoft.com/office/powerpoint/2010/main" val="24739601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C362D-117F-4EEE-92CB-BB829C07F042}" type="datetimeFigureOut">
              <a:rPr lang="id-ID" smtClean="0"/>
              <a:t>12/09/2019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83D045A-1783-4D93-AE63-77254417C897}" type="slidenum">
              <a:rPr lang="id-ID" smtClean="0"/>
              <a:t>‹#›</a:t>
            </a:fld>
            <a:endParaRPr lang="id-ID"/>
          </a:p>
        </p:txBody>
      </p:sp>
    </p:spTree>
    <p:extLst>
      <p:ext uri="{BB962C8B-B14F-4D97-AF65-F5344CB8AC3E}">
        <p14:creationId xmlns:p14="http://schemas.microsoft.com/office/powerpoint/2010/main" val="39591005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C362D-117F-4EEE-92CB-BB829C07F042}" type="datetimeFigureOut">
              <a:rPr lang="id-ID" smtClean="0"/>
              <a:t>12/09/2019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83D045A-1783-4D93-AE63-77254417C897}" type="slidenum">
              <a:rPr lang="id-ID" smtClean="0"/>
              <a:t>‹#›</a:t>
            </a:fld>
            <a:endParaRPr lang="id-ID"/>
          </a:p>
        </p:txBody>
      </p:sp>
    </p:spTree>
    <p:extLst>
      <p:ext uri="{BB962C8B-B14F-4D97-AF65-F5344CB8AC3E}">
        <p14:creationId xmlns:p14="http://schemas.microsoft.com/office/powerpoint/2010/main" val="38598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C362D-117F-4EEE-92CB-BB829C07F042}" type="datetimeFigureOut">
              <a:rPr lang="id-ID" smtClean="0"/>
              <a:t>12/09/2019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83D045A-1783-4D93-AE63-77254417C897}" type="slidenum">
              <a:rPr lang="id-ID" smtClean="0"/>
              <a:t>‹#›</a:t>
            </a:fld>
            <a:endParaRPr lang="id-ID"/>
          </a:p>
        </p:txBody>
      </p:sp>
    </p:spTree>
    <p:extLst>
      <p:ext uri="{BB962C8B-B14F-4D97-AF65-F5344CB8AC3E}">
        <p14:creationId xmlns:p14="http://schemas.microsoft.com/office/powerpoint/2010/main" val="351939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B0C362D-117F-4EEE-92CB-BB829C07F042}" type="datetimeFigureOut">
              <a:rPr lang="id-ID" smtClean="0"/>
              <a:t>12/09/2019</a:t>
            </a:fld>
            <a:endParaRPr lang="id-ID"/>
          </a:p>
        </p:txBody>
      </p:sp>
      <p:sp>
        <p:nvSpPr>
          <p:cNvPr id="6" name="Footer Placeholder 5"/>
          <p:cNvSpPr>
            <a:spLocks noGrp="1"/>
          </p:cNvSpPr>
          <p:nvPr>
            <p:ph type="ftr" sz="quarter" idx="11"/>
          </p:nvPr>
        </p:nvSpPr>
        <p:spPr>
          <a:xfrm>
            <a:off x="2103620" y="6375679"/>
            <a:ext cx="3482179" cy="345796"/>
          </a:xfrm>
        </p:spPr>
        <p:txBody>
          <a:bodyPr/>
          <a:lstStyle/>
          <a:p>
            <a:endParaRPr lang="id-ID"/>
          </a:p>
        </p:txBody>
      </p:sp>
      <p:sp>
        <p:nvSpPr>
          <p:cNvPr id="7" name="Slide Number Placeholder 6"/>
          <p:cNvSpPr>
            <a:spLocks noGrp="1"/>
          </p:cNvSpPr>
          <p:nvPr>
            <p:ph type="sldNum" sz="quarter" idx="12"/>
          </p:nvPr>
        </p:nvSpPr>
        <p:spPr>
          <a:xfrm>
            <a:off x="5691014" y="6375679"/>
            <a:ext cx="1232456" cy="345796"/>
          </a:xfrm>
        </p:spPr>
        <p:txBody>
          <a:bodyPr/>
          <a:lstStyle/>
          <a:p>
            <a:fld id="{683D045A-1783-4D93-AE63-77254417C897}" type="slidenum">
              <a:rPr lang="id-ID" smtClean="0"/>
              <a:t>‹#›</a:t>
            </a:fld>
            <a:endParaRPr lang="id-ID"/>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835862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B0C362D-117F-4EEE-92CB-BB829C07F042}" type="datetimeFigureOut">
              <a:rPr lang="id-ID" smtClean="0"/>
              <a:t>12/09/2019</a:t>
            </a:fld>
            <a:endParaRPr lang="id-ID"/>
          </a:p>
        </p:txBody>
      </p:sp>
      <p:sp>
        <p:nvSpPr>
          <p:cNvPr id="6" name="Footer Placeholder 5"/>
          <p:cNvSpPr>
            <a:spLocks noGrp="1"/>
          </p:cNvSpPr>
          <p:nvPr>
            <p:ph type="ftr" sz="quarter" idx="11"/>
          </p:nvPr>
        </p:nvSpPr>
        <p:spPr>
          <a:xfrm>
            <a:off x="2103621" y="6375679"/>
            <a:ext cx="3482178" cy="345796"/>
          </a:xfrm>
        </p:spPr>
        <p:txBody>
          <a:bodyPr/>
          <a:lstStyle/>
          <a:p>
            <a:endParaRPr lang="id-ID"/>
          </a:p>
        </p:txBody>
      </p:sp>
      <p:sp>
        <p:nvSpPr>
          <p:cNvPr id="7" name="Slide Number Placeholder 6"/>
          <p:cNvSpPr>
            <a:spLocks noGrp="1"/>
          </p:cNvSpPr>
          <p:nvPr>
            <p:ph type="sldNum" sz="quarter" idx="12"/>
          </p:nvPr>
        </p:nvSpPr>
        <p:spPr>
          <a:xfrm>
            <a:off x="5687568" y="6375679"/>
            <a:ext cx="1234440" cy="345796"/>
          </a:xfrm>
        </p:spPr>
        <p:txBody>
          <a:bodyPr/>
          <a:lstStyle/>
          <a:p>
            <a:fld id="{683D045A-1783-4D93-AE63-77254417C897}" type="slidenum">
              <a:rPr lang="id-ID" smtClean="0"/>
              <a:t>‹#›</a:t>
            </a:fld>
            <a:endParaRPr lang="id-ID"/>
          </a:p>
        </p:txBody>
      </p:sp>
    </p:spTree>
    <p:extLst>
      <p:ext uri="{BB962C8B-B14F-4D97-AF65-F5344CB8AC3E}">
        <p14:creationId xmlns:p14="http://schemas.microsoft.com/office/powerpoint/2010/main" val="425293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B0C362D-117F-4EEE-92CB-BB829C07F042}" type="datetimeFigureOut">
              <a:rPr lang="id-ID" smtClean="0"/>
              <a:t>12/09/2019</a:t>
            </a:fld>
            <a:endParaRPr lang="id-ID"/>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d-ID"/>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83D045A-1783-4D93-AE63-77254417C897}" type="slidenum">
              <a:rPr lang="id-ID" smtClean="0"/>
              <a:t>‹#›</a:t>
            </a:fld>
            <a:endParaRPr lang="id-ID"/>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0216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D8F2-13C4-4071-B625-9FAF177DF329}"/>
              </a:ext>
            </a:extLst>
          </p:cNvPr>
          <p:cNvSpPr>
            <a:spLocks noGrp="1"/>
          </p:cNvSpPr>
          <p:nvPr>
            <p:ph type="ctrTitle"/>
          </p:nvPr>
        </p:nvSpPr>
        <p:spPr/>
        <p:txBody>
          <a:bodyPr/>
          <a:lstStyle/>
          <a:p>
            <a:r>
              <a:rPr lang="en-US"/>
              <a:t>bandwidth</a:t>
            </a:r>
            <a:endParaRPr lang="id-ID"/>
          </a:p>
        </p:txBody>
      </p:sp>
      <p:sp>
        <p:nvSpPr>
          <p:cNvPr id="3" name="Subtitle 2">
            <a:extLst>
              <a:ext uri="{FF2B5EF4-FFF2-40B4-BE49-F238E27FC236}">
                <a16:creationId xmlns:a16="http://schemas.microsoft.com/office/drawing/2014/main" id="{51E2139B-0953-4593-B6FC-5750021E90F9}"/>
              </a:ext>
            </a:extLst>
          </p:cNvPr>
          <p:cNvSpPr>
            <a:spLocks noGrp="1"/>
          </p:cNvSpPr>
          <p:nvPr>
            <p:ph type="subTitle" idx="1"/>
          </p:nvPr>
        </p:nvSpPr>
        <p:spPr/>
        <p:txBody>
          <a:bodyPr>
            <a:normAutofit/>
          </a:bodyPr>
          <a:lstStyle/>
          <a:p>
            <a:r>
              <a:rPr lang="en-US" sz="2800"/>
              <a:t>Teknologi layanan jaringan</a:t>
            </a:r>
            <a:endParaRPr lang="id-ID" sz="2800"/>
          </a:p>
        </p:txBody>
      </p:sp>
    </p:spTree>
    <p:extLst>
      <p:ext uri="{BB962C8B-B14F-4D97-AF65-F5344CB8AC3E}">
        <p14:creationId xmlns:p14="http://schemas.microsoft.com/office/powerpoint/2010/main" val="1182486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1350162"/>
          </a:xfrm>
        </p:spPr>
        <p:txBody>
          <a:bodyPr>
            <a:normAutofit fontScale="90000"/>
          </a:bodyPr>
          <a:lstStyle/>
          <a:p>
            <a:r>
              <a:rPr lang="en-US"/>
              <a:t>Faktor yang mempengaruhi bandwidth dan troughput</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949115"/>
            <a:ext cx="10178322" cy="4526499"/>
          </a:xfrm>
        </p:spPr>
        <p:txBody>
          <a:bodyPr>
            <a:normAutofit/>
          </a:bodyPr>
          <a:lstStyle/>
          <a:p>
            <a:pPr marL="528638" indent="-528638">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Piranti jaringan</a:t>
            </a:r>
          </a:p>
          <a:p>
            <a:pPr marL="528638" indent="-528638">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Tipe data yang ditranfer</a:t>
            </a:r>
          </a:p>
          <a:p>
            <a:pPr marL="528638" indent="-528638">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Topologi jaringan</a:t>
            </a:r>
          </a:p>
          <a:p>
            <a:pPr marL="528638" indent="-528638">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Banyaknya pengguna jaringan</a:t>
            </a:r>
          </a:p>
          <a:p>
            <a:pPr marL="528638" indent="-528638">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Spesifikasi computer </a:t>
            </a:r>
            <a:r>
              <a:rPr lang="en-US" sz="2800" i="1">
                <a:solidFill>
                  <a:schemeClr val="tx1"/>
                </a:solidFill>
                <a:latin typeface="Times New Roman" panose="02020603050405020304" pitchFamily="18" charset="0"/>
                <a:cs typeface="Times New Roman" panose="02020603050405020304" pitchFamily="18" charset="0"/>
              </a:rPr>
              <a:t>client/server</a:t>
            </a:r>
          </a:p>
          <a:p>
            <a:pPr marL="528638" indent="-528638">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Spesifikasi computer server</a:t>
            </a:r>
          </a:p>
          <a:p>
            <a:pPr marL="528638" indent="-528638">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Induksi listrik dan cuaca</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868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796710"/>
          </a:xfrm>
        </p:spPr>
        <p:txBody>
          <a:bodyPr>
            <a:normAutofit/>
          </a:bodyPr>
          <a:lstStyle/>
          <a:p>
            <a:r>
              <a:rPr lang="en-US"/>
              <a:t>Estimasi bandwidth</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15979"/>
            <a:ext cx="10178322" cy="4959635"/>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Estimasi bandwidth untuk jaringan adalah salah satu faktor penting dalam merancang dan memelihara LAN (Local Area Network) atau WAN (Wide Area Network) yang baik selain Network Devide dan teknologi jaringan yang digunakan, karena antara satu dengan yang lainnya saling mempengaruhi baik dari segi kinerja mapun hasilnya.</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6651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416F5-637B-4E27-9EFF-43995476419D}"/>
              </a:ext>
            </a:extLst>
          </p:cNvPr>
          <p:cNvSpPr>
            <a:spLocks noGrp="1"/>
          </p:cNvSpPr>
          <p:nvPr>
            <p:ph idx="4294967295"/>
          </p:nvPr>
        </p:nvSpPr>
        <p:spPr>
          <a:xfrm>
            <a:off x="1363245" y="505411"/>
            <a:ext cx="10179050" cy="4959350"/>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Kebutuhan atas bandwidth dari satu jaringan ke jaringan lainnya bisa bervariasi. Sangat penting menentukan berapa banyak bit per detik yang melintasi jaringan dan jumlah bandwidth yang digunakan tiap-tiap aplikasi agar jaringan bisa bekerja cepat dan fungsional.</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5014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796710"/>
          </a:xfrm>
        </p:spPr>
        <p:txBody>
          <a:bodyPr>
            <a:normAutofit fontScale="90000"/>
          </a:bodyPr>
          <a:lstStyle/>
          <a:p>
            <a:r>
              <a:rPr lang="en-US"/>
              <a:t>Alokasi atau reservasi bandwidth</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15979"/>
            <a:ext cx="10178322" cy="4959635"/>
          </a:xfrm>
        </p:spPr>
        <p:txBody>
          <a:bodyPr>
            <a:normAutofit/>
          </a:bodyPr>
          <a:lstStyle/>
          <a:p>
            <a:pPr marL="0" indent="0">
              <a:buNone/>
            </a:pPr>
            <a:r>
              <a:rPr lang="en-US" sz="2800">
                <a:solidFill>
                  <a:schemeClr val="tx1"/>
                </a:solidFill>
                <a:latin typeface="Times New Roman" panose="02020603050405020304" pitchFamily="18" charset="0"/>
                <a:cs typeface="Times New Roman" panose="02020603050405020304" pitchFamily="18" charset="0"/>
              </a:rPr>
              <a:t>Alokasi atau reservasi Bandwidth adalah sebuah proses menentukan jatah Bandwidth kepada pemakai dan aplikasi dalam sebuah jaringan. Besarnya saluran atau Bandwidthakan berdampak pada kecepatan transmisi.</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874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796710"/>
          </a:xfrm>
        </p:spPr>
        <p:txBody>
          <a:bodyPr>
            <a:normAutofit/>
          </a:bodyPr>
          <a:lstStyle/>
          <a:p>
            <a:r>
              <a:rPr lang="en-US"/>
              <a:t>penggunaan bandwidth</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15979"/>
            <a:ext cx="10178322" cy="4959635"/>
          </a:xfrm>
        </p:spPr>
        <p:txBody>
          <a:bodyPr>
            <a:normAutofit/>
          </a:bodyPr>
          <a:lstStyle/>
          <a:p>
            <a:r>
              <a:rPr lang="en-US" sz="2800">
                <a:solidFill>
                  <a:schemeClr val="tx1"/>
                </a:solidFill>
                <a:latin typeface="Times New Roman" panose="02020603050405020304" pitchFamily="18" charset="0"/>
                <a:cs typeface="Times New Roman" panose="02020603050405020304" pitchFamily="18" charset="0"/>
              </a:rPr>
              <a:t>Penggunaan Bandwidth untuk LAN bergantung pada tipe alat atau medium yang digunakan, umumnya semakin tinggi Bandwidth yang ditawarkan oleh sebuah alat atau medium, semakin tinggi pula nilai jualnya</a:t>
            </a:r>
          </a:p>
          <a:p>
            <a:r>
              <a:rPr lang="id-ID" sz="2800">
                <a:solidFill>
                  <a:schemeClr val="tx1"/>
                </a:solidFill>
                <a:latin typeface="Times New Roman" panose="02020603050405020304" pitchFamily="18" charset="0"/>
                <a:cs typeface="Times New Roman" panose="02020603050405020304" pitchFamily="18" charset="0"/>
              </a:rPr>
              <a:t> Penggunaan Bandwidth untuk WAN bergantung dari kapasitas yang ditawarkan dari pihak ISP, perusahaan harus membeli Bandwidth dari ISP, dan semakin tinggi Bandwidth yang diinginkan, semakin tinggi pula harganya.</a:t>
            </a:r>
          </a:p>
        </p:txBody>
      </p:sp>
    </p:spTree>
    <p:extLst>
      <p:ext uri="{BB962C8B-B14F-4D97-AF65-F5344CB8AC3E}">
        <p14:creationId xmlns:p14="http://schemas.microsoft.com/office/powerpoint/2010/main" val="41402015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385011"/>
            <a:ext cx="10178322" cy="6090603"/>
          </a:xfrm>
        </p:spPr>
        <p:txBody>
          <a:bodyPr>
            <a:normAutofit/>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Tersedianya bermacam-macam layanan yang bisa diberikan oleh satelit mempunyai sifat dan karakteristik tersendiri, khususnya apabila dilihat dari parameter akses jamak dan modulasinya.</a:t>
            </a:r>
            <a:r>
              <a:rPr lang="en-US" sz="2800">
                <a:solidFill>
                  <a:schemeClr val="tx1"/>
                </a:solidFill>
                <a:latin typeface="Times New Roman" panose="02020603050405020304" pitchFamily="18" charset="0"/>
                <a:cs typeface="Times New Roman" panose="02020603050405020304" pitchFamily="18" charset="0"/>
              </a:rPr>
              <a:t> Pemilihan parameter modulasi, coding, akses jamak untuk masing-masing layanan akan menyebabkan kebutuhan bandwidth akan berubah sesuai dengan parameter tersebut.</a:t>
            </a:r>
            <a:endParaRPr lang="id-ID"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977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385011"/>
            <a:ext cx="10178322" cy="6090603"/>
          </a:xfrm>
        </p:spPr>
        <p:txBody>
          <a:bodyPr>
            <a:normAutofit/>
          </a:bodyPr>
          <a:lstStyle/>
          <a:p>
            <a:pPr marL="0" indent="0">
              <a:buNone/>
            </a:pPr>
            <a:r>
              <a:rPr lang="id-ID" sz="3200">
                <a:solidFill>
                  <a:schemeClr val="tx1"/>
                </a:solidFill>
                <a:latin typeface="Times New Roman" panose="02020603050405020304" pitchFamily="18" charset="0"/>
                <a:cs typeface="Times New Roman" panose="02020603050405020304" pitchFamily="18" charset="0"/>
              </a:rPr>
              <a:t>Seberapa besar bandwidth yang dibutuhkan tergantung dari 2 faktor:</a:t>
            </a:r>
          </a:p>
          <a:p>
            <a:r>
              <a:rPr lang="id-ID" sz="3200">
                <a:solidFill>
                  <a:schemeClr val="tx1"/>
                </a:solidFill>
                <a:latin typeface="Times New Roman" panose="02020603050405020304" pitchFamily="18" charset="0"/>
                <a:cs typeface="Times New Roman" panose="02020603050405020304" pitchFamily="18" charset="0"/>
              </a:rPr>
              <a:t>Besar file dalam website anda. Semakin besar file yang akan</a:t>
            </a:r>
            <a:r>
              <a:rPr lang="en-US" sz="3200">
                <a:solidFill>
                  <a:schemeClr val="tx1"/>
                </a:solidFill>
                <a:latin typeface="Times New Roman" panose="02020603050405020304" pitchFamily="18" charset="0"/>
                <a:cs typeface="Times New Roman" panose="02020603050405020304" pitchFamily="18" charset="0"/>
              </a:rPr>
              <a:t> diakses oleh pengunjung website anda, maka semakin besar kebutuhan bandiwdth anda. </a:t>
            </a:r>
          </a:p>
          <a:p>
            <a:r>
              <a:rPr lang="en-US" sz="3200">
                <a:solidFill>
                  <a:schemeClr val="tx1"/>
                </a:solidFill>
                <a:latin typeface="Times New Roman" panose="02020603050405020304" pitchFamily="18" charset="0"/>
                <a:cs typeface="Times New Roman" panose="02020603050405020304" pitchFamily="18" charset="0"/>
              </a:rPr>
              <a:t>Popularitas website anda. Semakin populer website anda, maka akan semakin banyak pengunjung yang akan melihat website anda dan semakin besar pula kebutuhan bandiwdth hosting anda.</a:t>
            </a:r>
            <a:endParaRPr lang="id-ID" sz="32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571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5188-D98A-4820-B9A3-D47538356E96}"/>
              </a:ext>
            </a:extLst>
          </p:cNvPr>
          <p:cNvSpPr>
            <a:spLocks noGrp="1"/>
          </p:cNvSpPr>
          <p:nvPr>
            <p:ph type="title"/>
          </p:nvPr>
        </p:nvSpPr>
        <p:spPr>
          <a:xfrm>
            <a:off x="1251678" y="382385"/>
            <a:ext cx="10178322" cy="820773"/>
          </a:xfrm>
        </p:spPr>
        <p:txBody>
          <a:bodyPr/>
          <a:lstStyle/>
          <a:p>
            <a:r>
              <a:rPr lang="en-US"/>
              <a:t>soal</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371601"/>
            <a:ext cx="10178322" cy="5007762"/>
          </a:xfrm>
        </p:spPr>
        <p:txBody>
          <a:bodyPr>
            <a:normAutofit fontScale="85000" lnSpcReduction="20000"/>
          </a:bodyPr>
          <a:lstStyle/>
          <a:p>
            <a:pPr marL="514350" indent="-514350">
              <a:buFont typeface="+mj-lt"/>
              <a:buAutoNum type="arabicPeriod"/>
            </a:pPr>
            <a:r>
              <a:rPr lang="id-ID" sz="3200">
                <a:solidFill>
                  <a:schemeClr val="tx1"/>
                </a:solidFill>
                <a:latin typeface="Times New Roman" panose="02020603050405020304" pitchFamily="18" charset="0"/>
                <a:cs typeface="Times New Roman" panose="02020603050405020304" pitchFamily="18" charset="0"/>
              </a:rPr>
              <a:t>Jelaskan pengertian dari:</a:t>
            </a:r>
            <a:endParaRPr lang="en-US" sz="3200">
              <a:solidFill>
                <a:schemeClr val="tx1"/>
              </a:solidFill>
              <a:latin typeface="Times New Roman" panose="02020603050405020304" pitchFamily="18" charset="0"/>
              <a:cs typeface="Times New Roman" panose="02020603050405020304" pitchFamily="18" charset="0"/>
            </a:endParaRPr>
          </a:p>
          <a:p>
            <a:pPr marL="1082675" indent="-514350">
              <a:buFont typeface="+mj-lt"/>
              <a:buAutoNum type="alphaLcPeriod"/>
            </a:pPr>
            <a:r>
              <a:rPr lang="id-ID" sz="3200">
                <a:solidFill>
                  <a:schemeClr val="tx1"/>
                </a:solidFill>
                <a:latin typeface="Times New Roman" panose="02020603050405020304" pitchFamily="18" charset="0"/>
                <a:cs typeface="Times New Roman" panose="02020603050405020304" pitchFamily="18" charset="0"/>
              </a:rPr>
              <a:t>Bandwidth</a:t>
            </a:r>
            <a:endParaRPr lang="en-US" sz="3200">
              <a:solidFill>
                <a:schemeClr val="tx1"/>
              </a:solidFill>
              <a:latin typeface="Times New Roman" panose="02020603050405020304" pitchFamily="18" charset="0"/>
              <a:cs typeface="Times New Roman" panose="02020603050405020304" pitchFamily="18" charset="0"/>
            </a:endParaRPr>
          </a:p>
          <a:p>
            <a:pPr marL="1082675" indent="-514350">
              <a:buFont typeface="+mj-lt"/>
              <a:buAutoNum type="alphaLcPeriod"/>
            </a:pPr>
            <a:r>
              <a:rPr lang="id-ID" sz="3200">
                <a:solidFill>
                  <a:schemeClr val="tx1"/>
                </a:solidFill>
                <a:latin typeface="Times New Roman" panose="02020603050405020304" pitchFamily="18" charset="0"/>
                <a:cs typeface="Times New Roman" panose="02020603050405020304" pitchFamily="18" charset="0"/>
              </a:rPr>
              <a:t>Throghtput</a:t>
            </a:r>
          </a:p>
          <a:p>
            <a:pPr marL="514350" indent="-514350">
              <a:buFont typeface="+mj-lt"/>
              <a:buAutoNum type="arabicPeriod" startAt="2"/>
            </a:pPr>
            <a:r>
              <a:rPr lang="id-ID" sz="3200">
                <a:solidFill>
                  <a:schemeClr val="tx1"/>
                </a:solidFill>
                <a:latin typeface="Times New Roman" panose="02020603050405020304" pitchFamily="18" charset="0"/>
                <a:cs typeface="Times New Roman" panose="02020603050405020304" pitchFamily="18" charset="0"/>
              </a:rPr>
              <a:t>Tuliskan faktor - faktor yang </a:t>
            </a:r>
            <a:r>
              <a:rPr lang="en-US" sz="3200">
                <a:solidFill>
                  <a:schemeClr val="tx1"/>
                </a:solidFill>
                <a:latin typeface="Times New Roman" panose="02020603050405020304" pitchFamily="18" charset="0"/>
                <a:cs typeface="Times New Roman" panose="02020603050405020304" pitchFamily="18" charset="0"/>
              </a:rPr>
              <a:t>m</a:t>
            </a:r>
            <a:r>
              <a:rPr lang="id-ID" sz="3200">
                <a:solidFill>
                  <a:schemeClr val="tx1"/>
                </a:solidFill>
                <a:latin typeface="Times New Roman" panose="02020603050405020304" pitchFamily="18" charset="0"/>
                <a:cs typeface="Times New Roman" panose="02020603050405020304" pitchFamily="18" charset="0"/>
              </a:rPr>
              <a:t>empengaruhi Bandwidth dan Throughput!</a:t>
            </a:r>
          </a:p>
          <a:p>
            <a:pPr marL="514350" indent="-514350">
              <a:buFont typeface="+mj-lt"/>
              <a:buAutoNum type="arabicPeriod" startAt="2"/>
            </a:pPr>
            <a:r>
              <a:rPr lang="en-US" sz="3200">
                <a:solidFill>
                  <a:schemeClr val="tx1"/>
                </a:solidFill>
                <a:latin typeface="Times New Roman" panose="02020603050405020304" pitchFamily="18" charset="0"/>
                <a:cs typeface="Times New Roman" panose="02020603050405020304" pitchFamily="18" charset="0"/>
              </a:rPr>
              <a:t>B</a:t>
            </a:r>
            <a:r>
              <a:rPr lang="id-ID" sz="3200">
                <a:solidFill>
                  <a:schemeClr val="tx1"/>
                </a:solidFill>
                <a:latin typeface="Times New Roman" panose="02020603050405020304" pitchFamily="18" charset="0"/>
                <a:cs typeface="Times New Roman" panose="02020603050405020304" pitchFamily="18" charset="0"/>
              </a:rPr>
              <a:t>agaimana cara untuk memperkirakan seberapa besar kebutuhan bandwidth?</a:t>
            </a:r>
          </a:p>
          <a:p>
            <a:pPr marL="514350" indent="-514350">
              <a:buFont typeface="+mj-lt"/>
              <a:buAutoNum type="arabicPeriod" startAt="2"/>
            </a:pPr>
            <a:r>
              <a:rPr lang="id-ID" sz="3200">
                <a:solidFill>
                  <a:schemeClr val="tx1"/>
                </a:solidFill>
                <a:latin typeface="Times New Roman" panose="02020603050405020304" pitchFamily="18" charset="0"/>
                <a:cs typeface="Times New Roman" panose="02020603050405020304" pitchFamily="18" charset="0"/>
              </a:rPr>
              <a:t>Tuliskan parameter dalam menentukan Estimasi penggunaan Bandwidth!</a:t>
            </a:r>
          </a:p>
          <a:p>
            <a:pPr marL="514350" indent="-514350">
              <a:buFont typeface="+mj-lt"/>
              <a:buAutoNum type="arabicPeriod" startAt="2"/>
            </a:pPr>
            <a:r>
              <a:rPr lang="id-ID" sz="3200">
                <a:solidFill>
                  <a:schemeClr val="tx1"/>
                </a:solidFill>
                <a:latin typeface="Times New Roman" panose="02020603050405020304" pitchFamily="18" charset="0"/>
                <a:cs typeface="Times New Roman" panose="02020603050405020304" pitchFamily="18" charset="0"/>
              </a:rPr>
              <a:t>Mengapa bandwidth menjadi parameter untuk menghitung jumlah peralatan yang dibutuhkan dalam</a:t>
            </a:r>
            <a:r>
              <a:rPr lang="en-US" sz="3200">
                <a:solidFill>
                  <a:schemeClr val="tx1"/>
                </a:solidFill>
                <a:latin typeface="Times New Roman" panose="02020603050405020304" pitchFamily="18" charset="0"/>
                <a:cs typeface="Times New Roman" panose="02020603050405020304" pitchFamily="18" charset="0"/>
              </a:rPr>
              <a:t> </a:t>
            </a:r>
            <a:r>
              <a:rPr lang="id-ID" sz="3200">
                <a:solidFill>
                  <a:schemeClr val="tx1"/>
                </a:solidFill>
                <a:latin typeface="Times New Roman" panose="02020603050405020304" pitchFamily="18" charset="0"/>
                <a:cs typeface="Times New Roman" panose="02020603050405020304" pitchFamily="18" charset="0"/>
              </a:rPr>
              <a:t>suatu jaringan? Jelaskan!</a:t>
            </a:r>
          </a:p>
        </p:txBody>
      </p:sp>
    </p:spTree>
    <p:extLst>
      <p:ext uri="{BB962C8B-B14F-4D97-AF65-F5344CB8AC3E}">
        <p14:creationId xmlns:p14="http://schemas.microsoft.com/office/powerpoint/2010/main" val="2396047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820773"/>
          </a:xfrm>
        </p:spPr>
        <p:txBody>
          <a:bodyPr/>
          <a:lstStyle/>
          <a:p>
            <a:r>
              <a:rPr lang="en-US"/>
              <a:t>Tujuan pembelajaran</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64105"/>
            <a:ext cx="10178322" cy="4315487"/>
          </a:xfrm>
        </p:spPr>
        <p:txBody>
          <a:bodyPr>
            <a:normAutofit/>
          </a:bodyPr>
          <a:lstStyle/>
          <a:p>
            <a:pPr marL="0" indent="0">
              <a:buNone/>
            </a:pPr>
            <a:r>
              <a:rPr lang="id-ID"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Setelah mengikuti pembelajaran ini siswa diharapkan dapat:</a:t>
            </a:r>
          </a:p>
          <a:p>
            <a:pPr lvl="0"/>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Menjelaskan</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konsep</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dasar</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bandwidth dan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throghtput</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dengan</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cermat</a:t>
            </a:r>
            <a:endParaRPr lang="id-ID"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lvl="0"/>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Menjelaskan</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kebutuhaan</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bandwidth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dalam</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komunikasi</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data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dengan</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cermat</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dan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teliti</a:t>
            </a:r>
            <a:endParaRPr lang="id-ID"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Menjelaskan</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kebutuhaan</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bandwidth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dalam</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komunikasi</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data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sesuai</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kebutuhan</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dengan</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cermat</a:t>
            </a:r>
            <a:endParaRPr lang="id-ID"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185514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820773"/>
          </a:xfrm>
        </p:spPr>
        <p:txBody>
          <a:bodyPr/>
          <a:lstStyle/>
          <a:p>
            <a:r>
              <a:rPr lang="en-US"/>
              <a:t>Definisi bandwidth</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64105"/>
            <a:ext cx="10178322" cy="4911510"/>
          </a:xfrm>
        </p:spPr>
        <p:txBody>
          <a:bodyPr>
            <a:normAutofit/>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Bandwidth adalah luas atau lebar cakupan frekuensi yang digunakan oleh sinyal dalam medium transmisi. Dalam kerangka ini, Bandwidth dapat diartikan sebagai perbedaan antara komponen sinyal frekuensi tinggi dan sinyal frekuensi rendah. frekuensi sinyal diukur dalam satuan Hertz. sinyal suara tipikal mempunyai Bandwidth sekitar 3 kHz, analog TV broadcast (TV) mempunyai Bandwidth sekitar 6 MHz.</a:t>
            </a: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r>
              <a:rPr lang="id-ID" sz="2800">
                <a:solidFill>
                  <a:schemeClr val="tx1"/>
                </a:solidFill>
                <a:latin typeface="Times New Roman" panose="02020603050405020304" pitchFamily="18" charset="0"/>
                <a:cs typeface="Times New Roman" panose="02020603050405020304" pitchFamily="18" charset="0"/>
              </a:rPr>
              <a:t>Bandwidth</a:t>
            </a:r>
            <a:r>
              <a:rPr lang="en-US" sz="2800">
                <a:solidFill>
                  <a:schemeClr val="tx1"/>
                </a:solidFill>
                <a:latin typeface="Times New Roman" panose="02020603050405020304" pitchFamily="18" charset="0"/>
                <a:cs typeface="Times New Roman" panose="02020603050405020304" pitchFamily="18" charset="0"/>
              </a:rPr>
              <a:t> juga</a:t>
            </a:r>
            <a:r>
              <a:rPr lang="id-ID" sz="2800">
                <a:solidFill>
                  <a:schemeClr val="tx1"/>
                </a:solidFill>
                <a:latin typeface="Times New Roman" panose="02020603050405020304" pitchFamily="18" charset="0"/>
                <a:cs typeface="Times New Roman" panose="02020603050405020304" pitchFamily="18" charset="0"/>
              </a:rPr>
              <a:t> merupakan kecepatan maksimum yang dapat digunakan untuk melakukan transmisi data antar computer pada jaringan IP atau internet.</a:t>
            </a:r>
          </a:p>
        </p:txBody>
      </p:sp>
    </p:spTree>
    <p:extLst>
      <p:ext uri="{BB962C8B-B14F-4D97-AF65-F5344CB8AC3E}">
        <p14:creationId xmlns:p14="http://schemas.microsoft.com/office/powerpoint/2010/main" val="8764811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820773"/>
          </a:xfrm>
        </p:spPr>
        <p:txBody>
          <a:bodyPr/>
          <a:lstStyle/>
          <a:p>
            <a:r>
              <a:rPr lang="en-US"/>
              <a:t>Jenis-jenis bandwidth</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64105"/>
            <a:ext cx="10178322" cy="4315487"/>
          </a:xfrm>
        </p:spPr>
        <p:txBody>
          <a:bodyPr>
            <a:normAutofit/>
          </a:bodyPr>
          <a:lstStyle/>
          <a:p>
            <a:r>
              <a:rPr lang="id-ID" sz="2800" b="1">
                <a:solidFill>
                  <a:schemeClr val="tx1"/>
                </a:solidFill>
                <a:latin typeface="Times New Roman" panose="02020603050405020304" pitchFamily="18" charset="0"/>
                <a:cs typeface="Times New Roman" panose="02020603050405020304" pitchFamily="18" charset="0"/>
              </a:rPr>
              <a:t>Digital Bandwidth</a:t>
            </a:r>
            <a:r>
              <a:rPr lang="id-ID" sz="2800">
                <a:solidFill>
                  <a:schemeClr val="tx1"/>
                </a:solidFill>
                <a:latin typeface="Times New Roman" panose="02020603050405020304" pitchFamily="18" charset="0"/>
                <a:cs typeface="Times New Roman" panose="02020603050405020304" pitchFamily="18" charset="0"/>
              </a:rPr>
              <a:t> adalah jumlah atau volume data yang dapat dikirimkan melalui sebuah saluran komunikasi dalam satuan bits per second tanpa distorsi</a:t>
            </a:r>
            <a:r>
              <a:rPr lang="en-US" sz="2800">
                <a:solidFill>
                  <a:schemeClr val="tx1"/>
                </a:solidFill>
                <a:latin typeface="Times New Roman" panose="02020603050405020304" pitchFamily="18" charset="0"/>
                <a:cs typeface="Times New Roman" panose="02020603050405020304" pitchFamily="18" charset="0"/>
              </a:rPr>
              <a:t>.</a:t>
            </a:r>
          </a:p>
          <a:p>
            <a:r>
              <a:rPr lang="en-US" sz="2800" b="1">
                <a:solidFill>
                  <a:schemeClr val="tx1"/>
                </a:solidFill>
                <a:latin typeface="Times New Roman" panose="02020603050405020304" pitchFamily="18" charset="0"/>
                <a:cs typeface="Times New Roman" panose="02020603050405020304" pitchFamily="18" charset="0"/>
              </a:rPr>
              <a:t>A</a:t>
            </a:r>
            <a:r>
              <a:rPr lang="id-ID" sz="2800" b="1">
                <a:solidFill>
                  <a:schemeClr val="tx1"/>
                </a:solidFill>
                <a:latin typeface="Times New Roman" panose="02020603050405020304" pitchFamily="18" charset="0"/>
                <a:cs typeface="Times New Roman" panose="02020603050405020304" pitchFamily="18" charset="0"/>
              </a:rPr>
              <a:t>nalog Bandwidth</a:t>
            </a:r>
            <a:r>
              <a:rPr lang="id-ID" sz="2800">
                <a:solidFill>
                  <a:schemeClr val="tx1"/>
                </a:solidFill>
                <a:latin typeface="Times New Roman" panose="02020603050405020304" pitchFamily="18" charset="0"/>
                <a:cs typeface="Times New Roman" panose="02020603050405020304" pitchFamily="18" charset="0"/>
              </a:rPr>
              <a:t> adalah perbedaan antara frekuensi terendah dengan frekuensi tertinggi dalam sebuah rentang frekuensi yang diukur dalam satuan Hertz (Hz) atau siklus per detik, yang menentukan berapa banyak informasi yang bisa ditransimisikan dalam satu saat.</a:t>
            </a:r>
          </a:p>
        </p:txBody>
      </p:sp>
    </p:spTree>
    <p:extLst>
      <p:ext uri="{BB962C8B-B14F-4D97-AF65-F5344CB8AC3E}">
        <p14:creationId xmlns:p14="http://schemas.microsoft.com/office/powerpoint/2010/main" val="21637022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820773"/>
          </a:xfrm>
        </p:spPr>
        <p:txBody>
          <a:bodyPr/>
          <a:lstStyle/>
          <a:p>
            <a:r>
              <a:rPr lang="en-US"/>
              <a:t>Bandwidth komputer</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64105"/>
            <a:ext cx="10178322" cy="4315487"/>
          </a:xfrm>
        </p:spPr>
        <p:txBody>
          <a:bodyPr>
            <a:normAutofit/>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Bandwidth komputer di dalam jaringan Komputer, digunakan sebagai suatu sinonim untuk data transfer rate yaitu jumlah data yang dapat dibawa dari sebuah titik ke titik lain dalam jangka waktu tertentu (pada umumnya dalam detik). </a:t>
            </a:r>
          </a:p>
        </p:txBody>
      </p:sp>
    </p:spTree>
    <p:extLst>
      <p:ext uri="{BB962C8B-B14F-4D97-AF65-F5344CB8AC3E}">
        <p14:creationId xmlns:p14="http://schemas.microsoft.com/office/powerpoint/2010/main" val="3958123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820773"/>
          </a:xfrm>
        </p:spPr>
        <p:txBody>
          <a:bodyPr/>
          <a:lstStyle/>
          <a:p>
            <a:r>
              <a:rPr lang="en-US"/>
              <a:t>Bandwidth capacity</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64105"/>
            <a:ext cx="10178322" cy="4315487"/>
          </a:xfrm>
        </p:spPr>
        <p:txBody>
          <a:bodyPr>
            <a:normAutofit/>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Bandwidth capacity (kapasitas lebarpita) diartikan sebagai nilai maksimum besaran transfer data (tulisan, gambar, video, suara, dan lainnya) yang terjadi antara serverhosting dengan komputer klien dalam suatu periode tertentu.</a:t>
            </a:r>
          </a:p>
        </p:txBody>
      </p:sp>
    </p:spTree>
    <p:extLst>
      <p:ext uri="{BB962C8B-B14F-4D97-AF65-F5344CB8AC3E}">
        <p14:creationId xmlns:p14="http://schemas.microsoft.com/office/powerpoint/2010/main" val="576047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820773"/>
          </a:xfrm>
        </p:spPr>
        <p:txBody>
          <a:bodyPr/>
          <a:lstStyle/>
          <a:p>
            <a:r>
              <a:rPr lang="en-US"/>
              <a:t>Packet loss</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64105"/>
            <a:ext cx="10178322" cy="4911510"/>
          </a:xfrm>
        </p:spPr>
        <p:txBody>
          <a:bodyPr>
            <a:normAutofit/>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Packet loss (kehilangan paket data pada proses transmisi) dan desequencing merupakan masalah yang berhubungan dengan kebutuhan bandwidth, namun lebih dipengaruhi oleh stabilitas rute yang dilewati data pada jaringan, metode antrian yang efisien, pengaturan pada router, dan penggunaan kontrol terhadap kongesti (kelebihan beban data) pada jaringan</a:t>
            </a:r>
          </a:p>
        </p:txBody>
      </p:sp>
    </p:spTree>
    <p:extLst>
      <p:ext uri="{BB962C8B-B14F-4D97-AF65-F5344CB8AC3E}">
        <p14:creationId xmlns:p14="http://schemas.microsoft.com/office/powerpoint/2010/main" val="2217150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820773"/>
          </a:xfrm>
        </p:spPr>
        <p:txBody>
          <a:bodyPr/>
          <a:lstStyle/>
          <a:p>
            <a:r>
              <a:rPr lang="en-US"/>
              <a:t>troughput</a:t>
            </a:r>
            <a:endParaRPr lang="id-ID"/>
          </a:p>
        </p:txBody>
      </p:sp>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64105"/>
            <a:ext cx="10178322" cy="4911510"/>
          </a:xfrm>
        </p:spPr>
        <p:txBody>
          <a:bodyPr>
            <a:normAutofit/>
          </a:bodyPr>
          <a:lstStyle/>
          <a:p>
            <a:pPr marL="0" indent="0">
              <a:buNone/>
            </a:pPr>
            <a:r>
              <a:rPr lang="id-ID" sz="2800">
                <a:solidFill>
                  <a:schemeClr val="tx1"/>
                </a:solidFill>
                <a:latin typeface="Times New Roman" panose="02020603050405020304" pitchFamily="18" charset="0"/>
                <a:cs typeface="Times New Roman" panose="02020603050405020304" pitchFamily="18" charset="0"/>
              </a:rPr>
              <a:t>Troughput adalah bandwidth yang sebenarnya (aktual) yang diukur dengan satuan waktu tertentu dan pada kondisi jaringan tertentu yang digunakan untuk melakukan transfer file dengan ukuran tertentu. </a:t>
            </a:r>
          </a:p>
        </p:txBody>
      </p:sp>
    </p:spTree>
    <p:extLst>
      <p:ext uri="{BB962C8B-B14F-4D97-AF65-F5344CB8AC3E}">
        <p14:creationId xmlns:p14="http://schemas.microsoft.com/office/powerpoint/2010/main" val="21904008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E9C-B0D0-4869-9E1C-9F5DBBF2F8E2}"/>
              </a:ext>
            </a:extLst>
          </p:cNvPr>
          <p:cNvSpPr>
            <a:spLocks noGrp="1"/>
          </p:cNvSpPr>
          <p:nvPr>
            <p:ph type="title"/>
          </p:nvPr>
        </p:nvSpPr>
        <p:spPr>
          <a:xfrm>
            <a:off x="1251678" y="382385"/>
            <a:ext cx="10178322" cy="796710"/>
          </a:xfrm>
        </p:spPr>
        <p:txBody>
          <a:bodyPr>
            <a:normAutofit/>
          </a:bodyPr>
          <a:lstStyle/>
          <a:p>
            <a:r>
              <a:rPr lang="en-US"/>
              <a:t>Parameter estimasi bandwidth</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C416F5-637B-4E27-9EFF-43995476419D}"/>
                  </a:ext>
                </a:extLst>
              </p:cNvPr>
              <p:cNvSpPr>
                <a:spLocks noGrp="1"/>
              </p:cNvSpPr>
              <p:nvPr>
                <p:ph idx="1"/>
              </p:nvPr>
            </p:nvSpPr>
            <p:spPr>
              <a:xfrm>
                <a:off x="1251678" y="1515979"/>
                <a:ext cx="10178322" cy="4959635"/>
              </a:xfrm>
            </p:spPr>
            <p:txBody>
              <a:bodyPr>
                <a:normAutofit/>
              </a:bodyPr>
              <a:lstStyle/>
              <a:p>
                <a:pPr marL="360363" indent="-360363">
                  <a:buFont typeface="Wingdings" panose="05000000000000000000" pitchFamily="2" charset="2"/>
                  <a:buChar char="§"/>
                </a:pPr>
                <a:r>
                  <a:rPr lang="en-US" sz="2800">
                    <a:solidFill>
                      <a:schemeClr val="tx1"/>
                    </a:solidFill>
                    <a:latin typeface="Times New Roman" panose="02020603050405020304" pitchFamily="18" charset="0"/>
                    <a:cs typeface="Times New Roman" panose="02020603050405020304" pitchFamily="18" charset="0"/>
                  </a:rPr>
                  <a:t>Jumlah PC Client pada masingmasing distrik</a:t>
                </a:r>
              </a:p>
              <a:p>
                <a:pPr marL="360363" indent="-360363">
                  <a:buFont typeface="Wingdings" panose="05000000000000000000" pitchFamily="2" charset="2"/>
                  <a:buChar char="§"/>
                </a:pPr>
                <a:r>
                  <a:rPr lang="en-US" sz="2800">
                    <a:solidFill>
                      <a:schemeClr val="tx1"/>
                    </a:solidFill>
                    <a:latin typeface="Times New Roman" panose="02020603050405020304" pitchFamily="18" charset="0"/>
                    <a:cs typeface="Times New Roman" panose="02020603050405020304" pitchFamily="18" charset="0"/>
                  </a:rPr>
                  <a:t>Batas bandwidth yang digunakan</a:t>
                </a:r>
              </a:p>
              <a:p>
                <a:pPr marL="360363" indent="-360363">
                  <a:buFont typeface="Wingdings" panose="05000000000000000000" pitchFamily="2" charset="2"/>
                  <a:buChar char="§"/>
                </a:pPr>
                <a:r>
                  <a:rPr lang="en-US" sz="2800">
                    <a:solidFill>
                      <a:schemeClr val="tx1"/>
                    </a:solidFill>
                    <a:latin typeface="Times New Roman" panose="02020603050405020304" pitchFamily="18" charset="0"/>
                    <a:cs typeface="Times New Roman" panose="02020603050405020304" pitchFamily="18" charset="0"/>
                  </a:rPr>
                  <a:t>Aplikasi apa saja yang dijalankan, dan bagaimana performa service-level agreement (SLA) untuk aplikasiaplikasi tersebut.</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b="0" i="1" smtClean="0">
                          <a:solidFill>
                            <a:schemeClr val="tx1"/>
                          </a:solidFill>
                          <a:latin typeface="Cambria Math" panose="02040503050406030204" pitchFamily="18" charset="0"/>
                          <a:cs typeface="Times New Roman" panose="02020603050405020304" pitchFamily="18" charset="0"/>
                        </a:rPr>
                        <m:t>𝑏𝑎𝑛𝑑𝑤𝑖𝑑𝑡h</m:t>
                      </m:r>
                      <m:r>
                        <a:rPr lang="en-US" sz="2600" b="0" i="1" smtClean="0">
                          <a:solidFill>
                            <a:schemeClr val="tx1"/>
                          </a:solidFill>
                          <a:latin typeface="Cambria Math" panose="02040503050406030204" pitchFamily="18" charset="0"/>
                          <a:cs typeface="Times New Roman" panose="02020603050405020304" pitchFamily="18" charset="0"/>
                        </a:rPr>
                        <m:t> </m:t>
                      </m:r>
                      <m:r>
                        <a:rPr lang="en-US" sz="2600" b="0" i="1" smtClean="0">
                          <a:solidFill>
                            <a:schemeClr val="tx1"/>
                          </a:solidFill>
                          <a:latin typeface="Cambria Math" panose="02040503050406030204" pitchFamily="18" charset="0"/>
                          <a:cs typeface="Times New Roman" panose="02020603050405020304" pitchFamily="18" charset="0"/>
                        </a:rPr>
                        <m:t>𝑦𝑔</m:t>
                      </m:r>
                      <m:r>
                        <a:rPr lang="en-US" sz="2600" b="0" i="1" smtClean="0">
                          <a:solidFill>
                            <a:schemeClr val="tx1"/>
                          </a:solidFill>
                          <a:latin typeface="Cambria Math" panose="02040503050406030204" pitchFamily="18" charset="0"/>
                          <a:cs typeface="Times New Roman" panose="02020603050405020304" pitchFamily="18" charset="0"/>
                        </a:rPr>
                        <m:t> </m:t>
                      </m:r>
                      <m:r>
                        <a:rPr lang="en-US" sz="2600" b="0" i="1" smtClean="0">
                          <a:solidFill>
                            <a:schemeClr val="tx1"/>
                          </a:solidFill>
                          <a:latin typeface="Cambria Math" panose="02040503050406030204" pitchFamily="18" charset="0"/>
                          <a:cs typeface="Times New Roman" panose="02020603050405020304" pitchFamily="18" charset="0"/>
                        </a:rPr>
                        <m:t>𝑑𝑖𝑏𝑢𝑡𝑢h𝑘𝑎𝑛</m:t>
                      </m:r>
                      <m:r>
                        <a:rPr lang="en-US" sz="2600" b="0" i="1" smtClean="0">
                          <a:solidFill>
                            <a:schemeClr val="tx1"/>
                          </a:solidFill>
                          <a:latin typeface="Cambria Math" panose="02040503050406030204" pitchFamily="18" charset="0"/>
                          <a:cs typeface="Times New Roman" panose="02020603050405020304" pitchFamily="18" charset="0"/>
                        </a:rPr>
                        <m:t> =</m:t>
                      </m:r>
                      <m:r>
                        <a:rPr lang="en-US" sz="2600" b="0" i="1" smtClean="0">
                          <a:solidFill>
                            <a:schemeClr val="tx1"/>
                          </a:solidFill>
                          <a:latin typeface="Cambria Math" panose="02040503050406030204" pitchFamily="18" charset="0"/>
                          <a:cs typeface="Times New Roman" panose="02020603050405020304" pitchFamily="18" charset="0"/>
                        </a:rPr>
                        <m:t>𝑗𝑢𝑚𝑙𝑎h</m:t>
                      </m:r>
                      <m:r>
                        <a:rPr lang="en-US" sz="2600" b="0" i="1" smtClean="0">
                          <a:solidFill>
                            <a:schemeClr val="tx1"/>
                          </a:solidFill>
                          <a:latin typeface="Cambria Math" panose="02040503050406030204" pitchFamily="18" charset="0"/>
                          <a:cs typeface="Times New Roman" panose="02020603050405020304" pitchFamily="18" charset="0"/>
                        </a:rPr>
                        <m:t> </m:t>
                      </m:r>
                      <m:r>
                        <a:rPr lang="en-US" sz="2600" b="0" i="1" smtClean="0">
                          <a:solidFill>
                            <a:schemeClr val="tx1"/>
                          </a:solidFill>
                          <a:latin typeface="Cambria Math" panose="02040503050406030204" pitchFamily="18" charset="0"/>
                          <a:cs typeface="Times New Roman" panose="02020603050405020304" pitchFamily="18" charset="0"/>
                        </a:rPr>
                        <m:t>𝑃𝐶</m:t>
                      </m:r>
                      <m:r>
                        <a:rPr lang="en-US" sz="2600" b="0" i="1" smtClean="0">
                          <a:solidFill>
                            <a:schemeClr val="tx1"/>
                          </a:solidFill>
                          <a:latin typeface="Cambria Math" panose="02040503050406030204" pitchFamily="18" charset="0"/>
                          <a:cs typeface="Times New Roman" panose="02020603050405020304" pitchFamily="18" charset="0"/>
                        </a:rPr>
                        <m:t> </m:t>
                      </m:r>
                      <m:d>
                        <m:dPr>
                          <m:ctrlPr>
                            <a:rPr lang="en-US" sz="2600" b="0" i="1" smtClean="0">
                              <a:solidFill>
                                <a:schemeClr val="tx1"/>
                              </a:solidFill>
                              <a:latin typeface="Cambria Math" panose="02040503050406030204" pitchFamily="18" charset="0"/>
                              <a:cs typeface="Times New Roman" panose="02020603050405020304" pitchFamily="18" charset="0"/>
                            </a:rPr>
                          </m:ctrlPr>
                        </m:dPr>
                        <m:e>
                          <m:r>
                            <a:rPr lang="en-US" sz="2600" b="0" i="1" smtClean="0">
                              <a:solidFill>
                                <a:schemeClr val="tx1"/>
                              </a:solidFill>
                              <a:latin typeface="Cambria Math" panose="02040503050406030204" pitchFamily="18" charset="0"/>
                              <a:cs typeface="Times New Roman" panose="02020603050405020304" pitchFamily="18" charset="0"/>
                            </a:rPr>
                            <m:t>𝑢𝑠𝑒𝑟</m:t>
                          </m:r>
                        </m:e>
                      </m:d>
                      <m:r>
                        <a:rPr lang="en-US" sz="2600" b="0" i="1" smtClean="0">
                          <a:solidFill>
                            <a:schemeClr val="tx1"/>
                          </a:solidFill>
                          <a:latin typeface="Cambria Math" panose="02040503050406030204" pitchFamily="18" charset="0"/>
                          <a:cs typeface="Times New Roman" panose="02020603050405020304" pitchFamily="18" charset="0"/>
                        </a:rPr>
                        <m:t>𝑥</m:t>
                      </m:r>
                      <m:r>
                        <a:rPr lang="en-US" sz="2600" b="0" i="1" smtClean="0">
                          <a:solidFill>
                            <a:schemeClr val="tx1"/>
                          </a:solidFill>
                          <a:latin typeface="Cambria Math" panose="02040503050406030204" pitchFamily="18" charset="0"/>
                          <a:cs typeface="Times New Roman" panose="02020603050405020304" pitchFamily="18" charset="0"/>
                        </a:rPr>
                        <m:t> </m:t>
                      </m:r>
                      <m:r>
                        <a:rPr lang="en-US" sz="2600" b="0" i="1" smtClean="0">
                          <a:solidFill>
                            <a:schemeClr val="tx1"/>
                          </a:solidFill>
                          <a:latin typeface="Cambria Math" panose="02040503050406030204" pitchFamily="18" charset="0"/>
                          <a:cs typeface="Times New Roman" panose="02020603050405020304" pitchFamily="18" charset="0"/>
                        </a:rPr>
                        <m:t>𝑏𝑎𝑡𝑎𝑠</m:t>
                      </m:r>
                      <m:r>
                        <a:rPr lang="en-US" sz="2600" b="0" i="1" smtClean="0">
                          <a:solidFill>
                            <a:schemeClr val="tx1"/>
                          </a:solidFill>
                          <a:latin typeface="Cambria Math" panose="02040503050406030204" pitchFamily="18" charset="0"/>
                          <a:cs typeface="Times New Roman" panose="02020603050405020304" pitchFamily="18" charset="0"/>
                        </a:rPr>
                        <m:t> </m:t>
                      </m:r>
                      <m:r>
                        <a:rPr lang="en-US" sz="2600" b="0" i="1" smtClean="0">
                          <a:solidFill>
                            <a:schemeClr val="tx1"/>
                          </a:solidFill>
                          <a:latin typeface="Cambria Math" panose="02040503050406030204" pitchFamily="18" charset="0"/>
                          <a:cs typeface="Times New Roman" panose="02020603050405020304" pitchFamily="18" charset="0"/>
                        </a:rPr>
                        <m:t>𝑏𝑎𝑛𝑑𝑤𝑖𝑑𝑡h</m:t>
                      </m:r>
                    </m:oMath>
                  </m:oMathPara>
                </a14:m>
                <a:endParaRPr lang="en-US" sz="2600">
                  <a:solidFill>
                    <a:schemeClr val="tx1"/>
                  </a:solidFill>
                  <a:latin typeface="Times New Roman" panose="02020603050405020304" pitchFamily="18" charset="0"/>
                  <a:cs typeface="Times New Roman" panose="02020603050405020304" pitchFamily="18" charset="0"/>
                </a:endParaRPr>
              </a:p>
              <a:p>
                <a:pPr marL="0" indent="0">
                  <a:buNone/>
                </a:pPr>
                <a:endParaRPr lang="en-US" sz="2200">
                  <a:solidFill>
                    <a:schemeClr val="tx1"/>
                  </a:solidFill>
                  <a:latin typeface="Times New Roman" panose="02020603050405020304" pitchFamily="18" charset="0"/>
                  <a:cs typeface="Times New Roman" panose="02020603050405020304" pitchFamily="18" charset="0"/>
                </a:endParaRPr>
              </a:p>
              <a:p>
                <a:pPr marL="360363" indent="-360363">
                  <a:buFont typeface="Wingdings" panose="05000000000000000000" pitchFamily="2" charset="2"/>
                  <a:buChar char="§"/>
                </a:pPr>
                <a:r>
                  <a:rPr lang="id-ID" sz="2800">
                    <a:solidFill>
                      <a:schemeClr val="tx1"/>
                    </a:solidFill>
                    <a:latin typeface="Times New Roman" panose="02020603050405020304" pitchFamily="18" charset="0"/>
                    <a:cs typeface="Times New Roman" panose="02020603050405020304" pitchFamily="18" charset="0"/>
                  </a:rPr>
                  <a:t>Menentukan jumlah bandwidth jaringan yang sudah ada.</a:t>
                </a:r>
              </a:p>
              <a:p>
                <a:pPr marL="360363" indent="-360363">
                  <a:buFont typeface="Wingdings" panose="05000000000000000000" pitchFamily="2" charset="2"/>
                  <a:buChar char="§"/>
                </a:pPr>
                <a:r>
                  <a:rPr lang="id-ID" sz="2800">
                    <a:solidFill>
                      <a:schemeClr val="tx1"/>
                    </a:solidFill>
                    <a:latin typeface="Times New Roman" panose="02020603050405020304" pitchFamily="18" charset="0"/>
                    <a:cs typeface="Times New Roman" panose="02020603050405020304" pitchFamily="18" charset="0"/>
                  </a:rPr>
                  <a:t>Menentukan penggunaan rata-rata aplikasi tertentu.</a:t>
                </a:r>
              </a:p>
            </p:txBody>
          </p:sp>
        </mc:Choice>
        <mc:Fallback xmlns="">
          <p:sp>
            <p:nvSpPr>
              <p:cNvPr id="3" name="Content Placeholder 2">
                <a:extLst>
                  <a:ext uri="{FF2B5EF4-FFF2-40B4-BE49-F238E27FC236}">
                    <a16:creationId xmlns:a16="http://schemas.microsoft.com/office/drawing/2014/main" id="{68C416F5-637B-4E27-9EFF-43995476419D}"/>
                  </a:ext>
                </a:extLst>
              </p:cNvPr>
              <p:cNvSpPr>
                <a:spLocks noGrp="1" noRot="1" noChangeAspect="1" noMove="1" noResize="1" noEditPoints="1" noAdjustHandles="1" noChangeArrowheads="1" noChangeShapeType="1" noTextEdit="1"/>
              </p:cNvSpPr>
              <p:nvPr>
                <p:ph idx="1"/>
              </p:nvPr>
            </p:nvSpPr>
            <p:spPr>
              <a:xfrm>
                <a:off x="1251678" y="1515979"/>
                <a:ext cx="10178322" cy="4959635"/>
              </a:xfrm>
              <a:blipFill>
                <a:blip r:embed="rId2"/>
                <a:stretch>
                  <a:fillRect l="-1018" t="-1107"/>
                </a:stretch>
              </a:blipFill>
            </p:spPr>
            <p:txBody>
              <a:bodyPr/>
              <a:lstStyle/>
              <a:p>
                <a:r>
                  <a:rPr lang="id-ID">
                    <a:noFill/>
                  </a:rPr>
                  <a:t> </a:t>
                </a:r>
              </a:p>
            </p:txBody>
          </p:sp>
        </mc:Fallback>
      </mc:AlternateContent>
    </p:spTree>
    <p:extLst>
      <p:ext uri="{BB962C8B-B14F-4D97-AF65-F5344CB8AC3E}">
        <p14:creationId xmlns:p14="http://schemas.microsoft.com/office/powerpoint/2010/main" val="1704314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Badge">
  <a:themeElements>
    <a:clrScheme name="Badge">
      <a:dk1>
        <a:sysClr val="windowText" lastClr="C0C0C0"/>
      </a:dk1>
      <a:lt1>
        <a:sysClr val="window" lastClr="232323"/>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68</TotalTime>
  <Words>790</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Cambria Math</vt:lpstr>
      <vt:lpstr>Gill Sans MT</vt:lpstr>
      <vt:lpstr>Impact</vt:lpstr>
      <vt:lpstr>Times New Roman</vt:lpstr>
      <vt:lpstr>Wingdings</vt:lpstr>
      <vt:lpstr>Badge</vt:lpstr>
      <vt:lpstr>bandwidth</vt:lpstr>
      <vt:lpstr>Tujuan pembelajaran</vt:lpstr>
      <vt:lpstr>Definisi bandwidth</vt:lpstr>
      <vt:lpstr>Jenis-jenis bandwidth</vt:lpstr>
      <vt:lpstr>Bandwidth komputer</vt:lpstr>
      <vt:lpstr>Bandwidth capacity</vt:lpstr>
      <vt:lpstr>Packet loss</vt:lpstr>
      <vt:lpstr>troughput</vt:lpstr>
      <vt:lpstr>Parameter estimasi bandwidth</vt:lpstr>
      <vt:lpstr>Faktor yang mempengaruhi bandwidth dan troughput</vt:lpstr>
      <vt:lpstr>Estimasi bandwidth</vt:lpstr>
      <vt:lpstr>PowerPoint Presentation</vt:lpstr>
      <vt:lpstr>Alokasi atau reservasi bandwidth</vt:lpstr>
      <vt:lpstr>penggunaan bandwidth</vt:lpstr>
      <vt:lpstr>PowerPoint Presentation</vt:lpstr>
      <vt:lpstr>PowerPoint Presentation</vt:lpstr>
      <vt:lpstr>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bandwidth</dc:title>
  <dc:creator>Asnah</dc:creator>
  <cp:lastModifiedBy>asnah</cp:lastModifiedBy>
  <cp:revision>9</cp:revision>
  <dcterms:created xsi:type="dcterms:W3CDTF">2019-08-26T04:35:19Z</dcterms:created>
  <dcterms:modified xsi:type="dcterms:W3CDTF">2019-09-12T09:20:00Z</dcterms:modified>
</cp:coreProperties>
</file>