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74" r:id="rId5"/>
    <p:sldId id="275" r:id="rId6"/>
    <p:sldId id="267" r:id="rId7"/>
    <p:sldId id="259" r:id="rId8"/>
    <p:sldId id="261" r:id="rId9"/>
    <p:sldId id="260" r:id="rId10"/>
    <p:sldId id="262" r:id="rId11"/>
    <p:sldId id="263" r:id="rId12"/>
    <p:sldId id="264" r:id="rId13"/>
    <p:sldId id="265" r:id="rId14"/>
    <p:sldId id="268" r:id="rId15"/>
    <p:sldId id="269" r:id="rId16"/>
    <p:sldId id="271" r:id="rId17"/>
    <p:sldId id="270" r:id="rId18"/>
    <p:sldId id="272" r:id="rId19"/>
    <p:sldId id="273"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660"/>
  </p:normalViewPr>
  <p:slideViewPr>
    <p:cSldViewPr snapToGrid="0">
      <p:cViewPr varScale="1">
        <p:scale>
          <a:sx n="42" d="100"/>
          <a:sy n="42" d="100"/>
        </p:scale>
        <p:origin x="78"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72C271-2832-4F93-9C69-F8F16EBB842B}" type="datetimeFigureOut">
              <a:rPr lang="id-ID" smtClean="0"/>
              <a:t>03/10/2019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9255346" y="2750337"/>
            <a:ext cx="1171888" cy="1356442"/>
          </a:xfrm>
        </p:spPr>
        <p:txBody>
          <a:bodyPr/>
          <a:lstStyle/>
          <a:p>
            <a:fld id="{86B71683-1BB6-4B40-917C-9FAA62267691}" type="slidenum">
              <a:rPr lang="id-ID" smtClean="0"/>
              <a:t>‹#›</a:t>
            </a:fld>
            <a:endParaRPr lang="id-ID"/>
          </a:p>
        </p:txBody>
      </p:sp>
    </p:spTree>
    <p:extLst>
      <p:ext uri="{BB962C8B-B14F-4D97-AF65-F5344CB8AC3E}">
        <p14:creationId xmlns:p14="http://schemas.microsoft.com/office/powerpoint/2010/main" val="214489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2C271-2832-4F93-9C69-F8F16EBB842B}" type="datetimeFigureOut">
              <a:rPr lang="id-ID" smtClean="0"/>
              <a:t>03/10/2019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10729455" y="4711309"/>
            <a:ext cx="1154151" cy="1090789"/>
          </a:xfrm>
        </p:spPr>
        <p:txBody>
          <a:bodyPr/>
          <a:lstStyle/>
          <a:p>
            <a:fld id="{86B71683-1BB6-4B40-917C-9FAA62267691}" type="slidenum">
              <a:rPr lang="id-ID" smtClean="0"/>
              <a:t>‹#›</a:t>
            </a:fld>
            <a:endParaRPr lang="id-ID"/>
          </a:p>
        </p:txBody>
      </p:sp>
    </p:spTree>
    <p:extLst>
      <p:ext uri="{BB962C8B-B14F-4D97-AF65-F5344CB8AC3E}">
        <p14:creationId xmlns:p14="http://schemas.microsoft.com/office/powerpoint/2010/main" val="3676642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2C271-2832-4F93-9C69-F8F16EBB842B}" type="datetimeFigureOut">
              <a:rPr lang="id-ID" smtClean="0"/>
              <a:t>03/10/2019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10729455" y="4711615"/>
            <a:ext cx="1154151" cy="1090789"/>
          </a:xfrm>
        </p:spPr>
        <p:txBody>
          <a:bodyPr/>
          <a:lstStyle/>
          <a:p>
            <a:fld id="{86B71683-1BB6-4B40-917C-9FAA62267691}" type="slidenum">
              <a:rPr lang="id-ID" smtClean="0"/>
              <a:t>‹#›</a:t>
            </a:fld>
            <a:endParaRPr lang="id-ID"/>
          </a:p>
        </p:txBody>
      </p:sp>
    </p:spTree>
    <p:extLst>
      <p:ext uri="{BB962C8B-B14F-4D97-AF65-F5344CB8AC3E}">
        <p14:creationId xmlns:p14="http://schemas.microsoft.com/office/powerpoint/2010/main" val="1553288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2C271-2832-4F93-9C69-F8F16EBB842B}" type="datetimeFigureOut">
              <a:rPr lang="id-ID" smtClean="0"/>
              <a:t>03/10/2019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10729455" y="4709925"/>
            <a:ext cx="1154151" cy="1090789"/>
          </a:xfrm>
        </p:spPr>
        <p:txBody>
          <a:bodyPr/>
          <a:lstStyle/>
          <a:p>
            <a:fld id="{86B71683-1BB6-4B40-917C-9FAA62267691}" type="slidenum">
              <a:rPr lang="id-ID" smtClean="0"/>
              <a:t>‹#›</a:t>
            </a:fld>
            <a:endParaRPr lang="id-ID"/>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39329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2C271-2832-4F93-9C69-F8F16EBB842B}" type="datetimeFigureOut">
              <a:rPr lang="id-ID" smtClean="0"/>
              <a:t>03/10/2019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10729455" y="4709925"/>
            <a:ext cx="1154151" cy="1090789"/>
          </a:xfrm>
        </p:spPr>
        <p:txBody>
          <a:bodyPr/>
          <a:lstStyle/>
          <a:p>
            <a:fld id="{86B71683-1BB6-4B40-917C-9FAA62267691}" type="slidenum">
              <a:rPr lang="id-ID" smtClean="0"/>
              <a:t>‹#›</a:t>
            </a:fld>
            <a:endParaRPr lang="id-ID"/>
          </a:p>
        </p:txBody>
      </p:sp>
    </p:spTree>
    <p:extLst>
      <p:ext uri="{BB962C8B-B14F-4D97-AF65-F5344CB8AC3E}">
        <p14:creationId xmlns:p14="http://schemas.microsoft.com/office/powerpoint/2010/main" val="4212015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72C271-2832-4F93-9C69-F8F16EBB842B}" type="datetimeFigureOut">
              <a:rPr lang="id-ID" smtClean="0"/>
              <a:t>03/10/2019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6B71683-1BB6-4B40-917C-9FAA62267691}" type="slidenum">
              <a:rPr lang="id-ID" smtClean="0"/>
              <a:t>‹#›</a:t>
            </a:fld>
            <a:endParaRPr lang="id-ID"/>
          </a:p>
        </p:txBody>
      </p:sp>
    </p:spTree>
    <p:extLst>
      <p:ext uri="{BB962C8B-B14F-4D97-AF65-F5344CB8AC3E}">
        <p14:creationId xmlns:p14="http://schemas.microsoft.com/office/powerpoint/2010/main" val="4143374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72C271-2832-4F93-9C69-F8F16EBB842B}" type="datetimeFigureOut">
              <a:rPr lang="id-ID" smtClean="0"/>
              <a:t>03/10/2019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6B71683-1BB6-4B40-917C-9FAA62267691}" type="slidenum">
              <a:rPr lang="id-ID" smtClean="0"/>
              <a:t>‹#›</a:t>
            </a:fld>
            <a:endParaRPr lang="id-ID"/>
          </a:p>
        </p:txBody>
      </p:sp>
    </p:spTree>
    <p:extLst>
      <p:ext uri="{BB962C8B-B14F-4D97-AF65-F5344CB8AC3E}">
        <p14:creationId xmlns:p14="http://schemas.microsoft.com/office/powerpoint/2010/main" val="1003608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2C271-2832-4F93-9C69-F8F16EBB842B}" type="datetimeFigureOut">
              <a:rPr lang="id-ID" smtClean="0"/>
              <a:t>03/10/2019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6B71683-1BB6-4B40-917C-9FAA62267691}" type="slidenum">
              <a:rPr lang="id-ID" smtClean="0"/>
              <a:t>‹#›</a:t>
            </a:fld>
            <a:endParaRPr lang="id-ID"/>
          </a:p>
        </p:txBody>
      </p:sp>
    </p:spTree>
    <p:extLst>
      <p:ext uri="{BB962C8B-B14F-4D97-AF65-F5344CB8AC3E}">
        <p14:creationId xmlns:p14="http://schemas.microsoft.com/office/powerpoint/2010/main" val="1223962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E72C271-2832-4F93-9C69-F8F16EBB842B}" type="datetimeFigureOut">
              <a:rPr lang="id-ID" smtClean="0"/>
              <a:t>03/10/2019</a:t>
            </a:fld>
            <a:endParaRPr lang="id-ID"/>
          </a:p>
        </p:txBody>
      </p:sp>
      <p:sp>
        <p:nvSpPr>
          <p:cNvPr id="5" name="Footer Placeholder 4"/>
          <p:cNvSpPr>
            <a:spLocks noGrp="1"/>
          </p:cNvSpPr>
          <p:nvPr>
            <p:ph type="ftr" sz="quarter" idx="11"/>
          </p:nvPr>
        </p:nvSpPr>
        <p:spPr>
          <a:xfrm>
            <a:off x="680321" y="5936188"/>
            <a:ext cx="6126805" cy="365125"/>
          </a:xfrm>
        </p:spPr>
        <p:txBody>
          <a:bodyPr/>
          <a:lstStyle/>
          <a:p>
            <a:endParaRPr lang="id-ID"/>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6B71683-1BB6-4B40-917C-9FAA62267691}" type="slidenum">
              <a:rPr lang="id-ID" smtClean="0"/>
              <a:t>‹#›</a:t>
            </a:fld>
            <a:endParaRPr lang="id-ID"/>
          </a:p>
        </p:txBody>
      </p:sp>
    </p:spTree>
    <p:extLst>
      <p:ext uri="{BB962C8B-B14F-4D97-AF65-F5344CB8AC3E}">
        <p14:creationId xmlns:p14="http://schemas.microsoft.com/office/powerpoint/2010/main" val="167138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2C271-2832-4F93-9C69-F8F16EBB842B}" type="datetimeFigureOut">
              <a:rPr lang="id-ID" smtClean="0"/>
              <a:t>03/10/2019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6B71683-1BB6-4B40-917C-9FAA62267691}" type="slidenum">
              <a:rPr lang="id-ID" smtClean="0"/>
              <a:t>‹#›</a:t>
            </a:fld>
            <a:endParaRPr lang="id-ID"/>
          </a:p>
        </p:txBody>
      </p:sp>
    </p:spTree>
    <p:extLst>
      <p:ext uri="{BB962C8B-B14F-4D97-AF65-F5344CB8AC3E}">
        <p14:creationId xmlns:p14="http://schemas.microsoft.com/office/powerpoint/2010/main" val="274963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72C271-2832-4F93-9C69-F8F16EBB842B}" type="datetimeFigureOut">
              <a:rPr lang="id-ID" smtClean="0"/>
              <a:t>03/10/2019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729455" y="2869895"/>
            <a:ext cx="1154151" cy="1090789"/>
          </a:xfrm>
        </p:spPr>
        <p:txBody>
          <a:bodyPr/>
          <a:lstStyle/>
          <a:p>
            <a:fld id="{86B71683-1BB6-4B40-917C-9FAA62267691}" type="slidenum">
              <a:rPr lang="id-ID" smtClean="0"/>
              <a:t>‹#›</a:t>
            </a:fld>
            <a:endParaRPr lang="id-ID"/>
          </a:p>
        </p:txBody>
      </p:sp>
    </p:spTree>
    <p:extLst>
      <p:ext uri="{BB962C8B-B14F-4D97-AF65-F5344CB8AC3E}">
        <p14:creationId xmlns:p14="http://schemas.microsoft.com/office/powerpoint/2010/main" val="256608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72C271-2832-4F93-9C69-F8F16EBB842B}" type="datetimeFigureOut">
              <a:rPr lang="id-ID" smtClean="0"/>
              <a:t>03/10/2019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6B71683-1BB6-4B40-917C-9FAA62267691}" type="slidenum">
              <a:rPr lang="id-ID" smtClean="0"/>
              <a:t>‹#›</a:t>
            </a:fld>
            <a:endParaRPr lang="id-ID"/>
          </a:p>
        </p:txBody>
      </p:sp>
    </p:spTree>
    <p:extLst>
      <p:ext uri="{BB962C8B-B14F-4D97-AF65-F5344CB8AC3E}">
        <p14:creationId xmlns:p14="http://schemas.microsoft.com/office/powerpoint/2010/main" val="152761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72C271-2832-4F93-9C69-F8F16EBB842B}" type="datetimeFigureOut">
              <a:rPr lang="id-ID" smtClean="0"/>
              <a:t>03/10/2019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6B71683-1BB6-4B40-917C-9FAA62267691}" type="slidenum">
              <a:rPr lang="id-ID" smtClean="0"/>
              <a:t>‹#›</a:t>
            </a:fld>
            <a:endParaRPr lang="id-ID"/>
          </a:p>
        </p:txBody>
      </p:sp>
    </p:spTree>
    <p:extLst>
      <p:ext uri="{BB962C8B-B14F-4D97-AF65-F5344CB8AC3E}">
        <p14:creationId xmlns:p14="http://schemas.microsoft.com/office/powerpoint/2010/main" val="358329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72C271-2832-4F93-9C69-F8F16EBB842B}" type="datetimeFigureOut">
              <a:rPr lang="id-ID" smtClean="0"/>
              <a:t>03/10/2019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6B71683-1BB6-4B40-917C-9FAA62267691}" type="slidenum">
              <a:rPr lang="id-ID" smtClean="0"/>
              <a:t>‹#›</a:t>
            </a:fld>
            <a:endParaRPr lang="id-ID"/>
          </a:p>
        </p:txBody>
      </p:sp>
    </p:spTree>
    <p:extLst>
      <p:ext uri="{BB962C8B-B14F-4D97-AF65-F5344CB8AC3E}">
        <p14:creationId xmlns:p14="http://schemas.microsoft.com/office/powerpoint/2010/main" val="88188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E72C271-2832-4F93-9C69-F8F16EBB842B}" type="datetimeFigureOut">
              <a:rPr lang="id-ID" smtClean="0"/>
              <a:t>03/10/2019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6B71683-1BB6-4B40-917C-9FAA62267691}" type="slidenum">
              <a:rPr lang="id-ID" smtClean="0"/>
              <a:t>‹#›</a:t>
            </a:fld>
            <a:endParaRPr lang="id-ID"/>
          </a:p>
        </p:txBody>
      </p:sp>
    </p:spTree>
    <p:extLst>
      <p:ext uri="{BB962C8B-B14F-4D97-AF65-F5344CB8AC3E}">
        <p14:creationId xmlns:p14="http://schemas.microsoft.com/office/powerpoint/2010/main" val="1665034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2C271-2832-4F93-9C69-F8F16EBB842B}" type="datetimeFigureOut">
              <a:rPr lang="id-ID" smtClean="0"/>
              <a:t>03/10/2019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6B71683-1BB6-4B40-917C-9FAA62267691}" type="slidenum">
              <a:rPr lang="id-ID" smtClean="0"/>
              <a:t>‹#›</a:t>
            </a:fld>
            <a:endParaRPr lang="id-ID"/>
          </a:p>
        </p:txBody>
      </p:sp>
    </p:spTree>
    <p:extLst>
      <p:ext uri="{BB962C8B-B14F-4D97-AF65-F5344CB8AC3E}">
        <p14:creationId xmlns:p14="http://schemas.microsoft.com/office/powerpoint/2010/main" val="926247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2C271-2832-4F93-9C69-F8F16EBB842B}" type="datetimeFigureOut">
              <a:rPr lang="id-ID" smtClean="0"/>
              <a:t>03/10/2019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6B71683-1BB6-4B40-917C-9FAA62267691}" type="slidenum">
              <a:rPr lang="id-ID" smtClean="0"/>
              <a:t>‹#›</a:t>
            </a:fld>
            <a:endParaRPr lang="id-ID"/>
          </a:p>
        </p:txBody>
      </p:sp>
    </p:spTree>
    <p:extLst>
      <p:ext uri="{BB962C8B-B14F-4D97-AF65-F5344CB8AC3E}">
        <p14:creationId xmlns:p14="http://schemas.microsoft.com/office/powerpoint/2010/main" val="273223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72C271-2832-4F93-9C69-F8F16EBB842B}" type="datetimeFigureOut">
              <a:rPr lang="id-ID" smtClean="0"/>
              <a:t>03/10/2019</a:t>
            </a:fld>
            <a:endParaRPr lang="id-ID"/>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6B71683-1BB6-4B40-917C-9FAA62267691}" type="slidenum">
              <a:rPr lang="id-ID" smtClean="0"/>
              <a:t>‹#›</a:t>
            </a:fld>
            <a:endParaRPr lang="id-ID"/>
          </a:p>
        </p:txBody>
      </p:sp>
    </p:spTree>
    <p:extLst>
      <p:ext uri="{BB962C8B-B14F-4D97-AF65-F5344CB8AC3E}">
        <p14:creationId xmlns:p14="http://schemas.microsoft.com/office/powerpoint/2010/main" val="164470614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35CE-8340-47F6-9AF5-3D76F020290D}"/>
              </a:ext>
            </a:extLst>
          </p:cNvPr>
          <p:cNvSpPr>
            <a:spLocks noGrp="1"/>
          </p:cNvSpPr>
          <p:nvPr>
            <p:ph type="ctrTitle"/>
          </p:nvPr>
        </p:nvSpPr>
        <p:spPr/>
        <p:txBody>
          <a:bodyPr>
            <a:normAutofit fontScale="90000"/>
          </a:bodyPr>
          <a:lstStyle/>
          <a:p>
            <a:r>
              <a:rPr lang="en-US">
                <a:solidFill>
                  <a:schemeClr val="bg1"/>
                </a:solidFill>
                <a:latin typeface="Eras Bold ITC" panose="020B0907030504020204" pitchFamily="34" charset="0"/>
              </a:rPr>
              <a:t>Protokoler server softswitch</a:t>
            </a:r>
            <a:endParaRPr lang="id-ID">
              <a:solidFill>
                <a:schemeClr val="bg1"/>
              </a:solidFill>
              <a:latin typeface="Eras Bold ITC" panose="020B0907030504020204" pitchFamily="34" charset="0"/>
            </a:endParaRPr>
          </a:p>
        </p:txBody>
      </p:sp>
      <p:sp>
        <p:nvSpPr>
          <p:cNvPr id="3" name="Subtitle 2">
            <a:extLst>
              <a:ext uri="{FF2B5EF4-FFF2-40B4-BE49-F238E27FC236}">
                <a16:creationId xmlns:a16="http://schemas.microsoft.com/office/drawing/2014/main" id="{A238AC74-D257-406F-8A80-FC034FC31E37}"/>
              </a:ext>
            </a:extLst>
          </p:cNvPr>
          <p:cNvSpPr>
            <a:spLocks noGrp="1"/>
          </p:cNvSpPr>
          <p:nvPr>
            <p:ph type="subTitle" idx="1"/>
          </p:nvPr>
        </p:nvSpPr>
        <p:spPr/>
        <p:txBody>
          <a:bodyPr>
            <a:normAutofit/>
          </a:bodyPr>
          <a:lstStyle/>
          <a:p>
            <a:r>
              <a:rPr lang="en-US" sz="2800" dirty="0" err="1"/>
              <a:t>Teknolog</a:t>
            </a:r>
            <a:r>
              <a:rPr lang="id-ID" sz="2800" dirty="0"/>
              <a:t>i</a:t>
            </a:r>
            <a:r>
              <a:rPr lang="en-US" sz="2800" dirty="0"/>
              <a:t> </a:t>
            </a:r>
            <a:r>
              <a:rPr lang="en-US" sz="2800" dirty="0" err="1"/>
              <a:t>Layanan</a:t>
            </a:r>
            <a:r>
              <a:rPr lang="en-US" sz="2800" dirty="0"/>
              <a:t> </a:t>
            </a:r>
            <a:r>
              <a:rPr lang="en-US" sz="2800" dirty="0" err="1"/>
              <a:t>Jaringan</a:t>
            </a:r>
            <a:endParaRPr lang="id-ID" sz="2800" dirty="0"/>
          </a:p>
        </p:txBody>
      </p:sp>
    </p:spTree>
    <p:extLst>
      <p:ext uri="{BB962C8B-B14F-4D97-AF65-F5344CB8AC3E}">
        <p14:creationId xmlns:p14="http://schemas.microsoft.com/office/powerpoint/2010/main" val="19853885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1043-40B5-4B7A-B04E-A32048816A10}"/>
              </a:ext>
            </a:extLst>
          </p:cNvPr>
          <p:cNvSpPr>
            <a:spLocks noGrp="1"/>
          </p:cNvSpPr>
          <p:nvPr>
            <p:ph type="title"/>
          </p:nvPr>
        </p:nvSpPr>
        <p:spPr/>
        <p:txBody>
          <a:bodyPr/>
          <a:lstStyle/>
          <a:p>
            <a:r>
              <a:rPr lang="en-US" b="1">
                <a:solidFill>
                  <a:schemeClr val="bg1"/>
                </a:solidFill>
                <a:latin typeface="Eras Bold ITC" panose="020B0907030504020204" pitchFamily="34" charset="0"/>
              </a:rPr>
              <a:t>IP-PBX SERVER</a:t>
            </a:r>
            <a:endParaRPr lang="id-ID" b="1">
              <a:solidFill>
                <a:schemeClr val="bg1"/>
              </a:solidFill>
              <a:latin typeface="Eras Bold ITC" panose="020B0907030504020204" pitchFamily="34" charset="0"/>
            </a:endParaRPr>
          </a:p>
        </p:txBody>
      </p:sp>
      <p:sp>
        <p:nvSpPr>
          <p:cNvPr id="3" name="Content Placeholder 2">
            <a:extLst>
              <a:ext uri="{FF2B5EF4-FFF2-40B4-BE49-F238E27FC236}">
                <a16:creationId xmlns:a16="http://schemas.microsoft.com/office/drawing/2014/main" id="{2C36C83E-4A4F-48D1-9C97-0A0FB536AEEC}"/>
              </a:ext>
            </a:extLst>
          </p:cNvPr>
          <p:cNvSpPr>
            <a:spLocks noGrp="1"/>
          </p:cNvSpPr>
          <p:nvPr>
            <p:ph idx="1"/>
          </p:nvPr>
        </p:nvSpPr>
        <p:spPr>
          <a:xfrm>
            <a:off x="680321" y="2336873"/>
            <a:ext cx="10701553" cy="3599316"/>
          </a:xfrm>
        </p:spPr>
        <p:txBody>
          <a:bodyPr>
            <a:normAutofit/>
          </a:bodyPr>
          <a:lstStyle/>
          <a:p>
            <a:pPr marL="0" indent="0">
              <a:buNone/>
            </a:pPr>
            <a:r>
              <a:rPr lang="id-ID" sz="3200" dirty="0">
                <a:solidFill>
                  <a:schemeClr val="bg1"/>
                </a:solidFill>
                <a:latin typeface="Times New Roman" panose="02020603050405020304" pitchFamily="18" charset="0"/>
                <a:cs typeface="Times New Roman" panose="02020603050405020304" pitchFamily="18" charset="0"/>
              </a:rPr>
              <a:t>IP PBX server adalah sebuah sistim yang mempunyai fungsi utama menyediakan layanan VoIP (Voice Over IP) mulai dari registrasi user, call routing, call conference, interactive voice response, call forwarding, caller id, voice mail dan sebagainya.</a:t>
            </a:r>
            <a:endParaRPr lang="en-US" sz="3200" dirty="0">
              <a:solidFill>
                <a:schemeClr val="bg1"/>
              </a:solidFill>
              <a:latin typeface="Times New Roman" panose="02020603050405020304" pitchFamily="18" charset="0"/>
              <a:cs typeface="Times New Roman" panose="02020603050405020304" pitchFamily="18" charset="0"/>
            </a:endParaRPr>
          </a:p>
          <a:p>
            <a:pPr marL="0" indent="0">
              <a:buNone/>
            </a:pPr>
            <a:r>
              <a:rPr lang="id-ID" sz="3200" dirty="0">
                <a:solidFill>
                  <a:schemeClr val="bg1"/>
                </a:solidFill>
                <a:latin typeface="Times New Roman" panose="02020603050405020304" pitchFamily="18" charset="0"/>
                <a:cs typeface="Times New Roman" panose="02020603050405020304" pitchFamily="18" charset="0"/>
              </a:rPr>
              <a:t>Dalam sebuah jaringan VoIP, selain terdapat IP PBX server, juga terdapat beberapa client yang dapat saling berkomunikasi dengan baik dengan perantaraan IP PBX ini.</a:t>
            </a:r>
          </a:p>
        </p:txBody>
      </p:sp>
    </p:spTree>
    <p:extLst>
      <p:ext uri="{BB962C8B-B14F-4D97-AF65-F5344CB8AC3E}">
        <p14:creationId xmlns:p14="http://schemas.microsoft.com/office/powerpoint/2010/main" val="3956121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1043-40B5-4B7A-B04E-A32048816A10}"/>
              </a:ext>
            </a:extLst>
          </p:cNvPr>
          <p:cNvSpPr>
            <a:spLocks noGrp="1"/>
          </p:cNvSpPr>
          <p:nvPr>
            <p:ph type="title"/>
          </p:nvPr>
        </p:nvSpPr>
        <p:spPr/>
        <p:txBody>
          <a:bodyPr/>
          <a:lstStyle/>
          <a:p>
            <a:r>
              <a:rPr lang="en-US" b="1">
                <a:solidFill>
                  <a:schemeClr val="bg1"/>
                </a:solidFill>
                <a:latin typeface="Eras Bold ITC" panose="020B0907030504020204" pitchFamily="34" charset="0"/>
              </a:rPr>
              <a:t>FUNGSI IP-PBX SERVER</a:t>
            </a:r>
            <a:endParaRPr lang="id-ID" b="1">
              <a:solidFill>
                <a:schemeClr val="bg1"/>
              </a:solidFill>
              <a:latin typeface="Eras Bold ITC" panose="020B0907030504020204" pitchFamily="34" charset="0"/>
            </a:endParaRPr>
          </a:p>
        </p:txBody>
      </p:sp>
      <p:sp>
        <p:nvSpPr>
          <p:cNvPr id="3" name="Content Placeholder 2">
            <a:extLst>
              <a:ext uri="{FF2B5EF4-FFF2-40B4-BE49-F238E27FC236}">
                <a16:creationId xmlns:a16="http://schemas.microsoft.com/office/drawing/2014/main" id="{2C36C83E-4A4F-48D1-9C97-0A0FB536AEEC}"/>
              </a:ext>
            </a:extLst>
          </p:cNvPr>
          <p:cNvSpPr>
            <a:spLocks noGrp="1"/>
          </p:cNvSpPr>
          <p:nvPr>
            <p:ph idx="1"/>
          </p:nvPr>
        </p:nvSpPr>
        <p:spPr>
          <a:xfrm>
            <a:off x="680321" y="2336873"/>
            <a:ext cx="10701553" cy="4087990"/>
          </a:xfrm>
        </p:spPr>
        <p:txBody>
          <a:bodyPr>
            <a:normAutofit/>
          </a:bodyPr>
          <a:lstStyle/>
          <a:p>
            <a:r>
              <a:rPr lang="en-US" sz="3200">
                <a:solidFill>
                  <a:schemeClr val="bg1"/>
                </a:solidFill>
                <a:latin typeface="Times New Roman" panose="02020603050405020304" pitchFamily="18" charset="0"/>
                <a:cs typeface="Times New Roman" panose="02020603050405020304" pitchFamily="18" charset="0"/>
              </a:rPr>
              <a:t>P</a:t>
            </a:r>
            <a:r>
              <a:rPr lang="id-ID" sz="3200">
                <a:solidFill>
                  <a:schemeClr val="bg1"/>
                </a:solidFill>
                <a:latin typeface="Times New Roman" panose="02020603050405020304" pitchFamily="18" charset="0"/>
                <a:cs typeface="Times New Roman" panose="02020603050405020304" pitchFamily="18" charset="0"/>
              </a:rPr>
              <a:t>enyambungan</a:t>
            </a:r>
            <a:endParaRPr lang="en-US" sz="3200">
              <a:solidFill>
                <a:schemeClr val="bg1"/>
              </a:solidFill>
              <a:latin typeface="Times New Roman" panose="02020603050405020304" pitchFamily="18" charset="0"/>
              <a:cs typeface="Times New Roman" panose="02020603050405020304" pitchFamily="18" charset="0"/>
            </a:endParaRPr>
          </a:p>
          <a:p>
            <a:r>
              <a:rPr lang="en-US" sz="3200">
                <a:solidFill>
                  <a:schemeClr val="bg1"/>
                </a:solidFill>
                <a:latin typeface="Times New Roman" panose="02020603050405020304" pitchFamily="18" charset="0"/>
                <a:cs typeface="Times New Roman" panose="02020603050405020304" pitchFamily="18" charset="0"/>
              </a:rPr>
              <a:t>P</a:t>
            </a:r>
            <a:r>
              <a:rPr lang="id-ID" sz="3200">
                <a:solidFill>
                  <a:schemeClr val="bg1"/>
                </a:solidFill>
                <a:latin typeface="Times New Roman" panose="02020603050405020304" pitchFamily="18" charset="0"/>
                <a:cs typeface="Times New Roman" panose="02020603050405020304" pitchFamily="18" charset="0"/>
              </a:rPr>
              <a:t>engendalian</a:t>
            </a:r>
            <a:endParaRPr lang="en-US" sz="3200">
              <a:solidFill>
                <a:schemeClr val="bg1"/>
              </a:solidFill>
              <a:latin typeface="Times New Roman" panose="02020603050405020304" pitchFamily="18" charset="0"/>
              <a:cs typeface="Times New Roman" panose="02020603050405020304" pitchFamily="18" charset="0"/>
            </a:endParaRPr>
          </a:p>
          <a:p>
            <a:r>
              <a:rPr lang="en-US" sz="3200">
                <a:solidFill>
                  <a:schemeClr val="bg1"/>
                </a:solidFill>
                <a:latin typeface="Times New Roman" panose="02020603050405020304" pitchFamily="18" charset="0"/>
                <a:cs typeface="Times New Roman" panose="02020603050405020304" pitchFamily="18" charset="0"/>
              </a:rPr>
              <a:t>Pe</a:t>
            </a:r>
            <a:r>
              <a:rPr lang="id-ID" sz="3200">
                <a:solidFill>
                  <a:schemeClr val="bg1"/>
                </a:solidFill>
                <a:latin typeface="Times New Roman" panose="02020603050405020304" pitchFamily="18" charset="0"/>
                <a:cs typeface="Times New Roman" panose="02020603050405020304" pitchFamily="18" charset="0"/>
              </a:rPr>
              <a:t>mutusan hubungan telepon</a:t>
            </a:r>
            <a:endParaRPr lang="en-US" sz="3200">
              <a:solidFill>
                <a:schemeClr val="bg1"/>
              </a:solidFill>
              <a:latin typeface="Times New Roman" panose="02020603050405020304" pitchFamily="18" charset="0"/>
              <a:cs typeface="Times New Roman" panose="02020603050405020304" pitchFamily="18" charset="0"/>
            </a:endParaRPr>
          </a:p>
          <a:p>
            <a:r>
              <a:rPr lang="en-US" sz="3200">
                <a:solidFill>
                  <a:schemeClr val="bg1"/>
                </a:solidFill>
                <a:latin typeface="Times New Roman" panose="02020603050405020304" pitchFamily="18" charset="0"/>
                <a:cs typeface="Times New Roman" panose="02020603050405020304" pitchFamily="18" charset="0"/>
              </a:rPr>
              <a:t>T</a:t>
            </a:r>
            <a:r>
              <a:rPr lang="id-ID" sz="3200">
                <a:solidFill>
                  <a:schemeClr val="bg1"/>
                </a:solidFill>
                <a:latin typeface="Times New Roman" panose="02020603050405020304" pitchFamily="18" charset="0"/>
                <a:cs typeface="Times New Roman" panose="02020603050405020304" pitchFamily="18" charset="0"/>
              </a:rPr>
              <a:t>ranslasi protocol komunikasi</a:t>
            </a:r>
            <a:endParaRPr lang="en-US" sz="3200">
              <a:solidFill>
                <a:schemeClr val="bg1"/>
              </a:solidFill>
              <a:latin typeface="Times New Roman" panose="02020603050405020304" pitchFamily="18" charset="0"/>
              <a:cs typeface="Times New Roman" panose="02020603050405020304" pitchFamily="18" charset="0"/>
            </a:endParaRPr>
          </a:p>
          <a:p>
            <a:r>
              <a:rPr lang="en-US" sz="3200">
                <a:solidFill>
                  <a:schemeClr val="bg1"/>
                </a:solidFill>
                <a:latin typeface="Times New Roman" panose="02020603050405020304" pitchFamily="18" charset="0"/>
                <a:cs typeface="Times New Roman" panose="02020603050405020304" pitchFamily="18" charset="0"/>
              </a:rPr>
              <a:t>T</a:t>
            </a:r>
            <a:r>
              <a:rPr lang="id-ID" sz="3200">
                <a:solidFill>
                  <a:schemeClr val="bg1"/>
                </a:solidFill>
                <a:latin typeface="Times New Roman" panose="02020603050405020304" pitchFamily="18" charset="0"/>
                <a:cs typeface="Times New Roman" panose="02020603050405020304" pitchFamily="18" charset="0"/>
              </a:rPr>
              <a:t>ranslasi media komunikasi atau transcoding, sert</a:t>
            </a:r>
            <a:r>
              <a:rPr lang="en-US" sz="3200">
                <a:solidFill>
                  <a:schemeClr val="bg1"/>
                </a:solidFill>
                <a:latin typeface="Times New Roman" panose="02020603050405020304" pitchFamily="18" charset="0"/>
                <a:cs typeface="Times New Roman" panose="02020603050405020304" pitchFamily="18" charset="0"/>
              </a:rPr>
              <a:t>a</a:t>
            </a:r>
          </a:p>
          <a:p>
            <a:r>
              <a:rPr lang="en-US" sz="3200">
                <a:solidFill>
                  <a:schemeClr val="bg1"/>
                </a:solidFill>
                <a:latin typeface="Times New Roman" panose="02020603050405020304" pitchFamily="18" charset="0"/>
                <a:cs typeface="Times New Roman" panose="02020603050405020304" pitchFamily="18" charset="0"/>
              </a:rPr>
              <a:t>P</a:t>
            </a:r>
            <a:r>
              <a:rPr lang="id-ID" sz="3200">
                <a:solidFill>
                  <a:schemeClr val="bg1"/>
                </a:solidFill>
                <a:latin typeface="Times New Roman" panose="02020603050405020304" pitchFamily="18" charset="0"/>
                <a:cs typeface="Times New Roman" panose="02020603050405020304" pitchFamily="18" charset="0"/>
              </a:rPr>
              <a:t>engendalian perangkat-perangkat IP telephony seperti: VoIP Gateway, Access Gateway, dan Trunk Gateway.</a:t>
            </a:r>
          </a:p>
        </p:txBody>
      </p:sp>
    </p:spTree>
    <p:extLst>
      <p:ext uri="{BB962C8B-B14F-4D97-AF65-F5344CB8AC3E}">
        <p14:creationId xmlns:p14="http://schemas.microsoft.com/office/powerpoint/2010/main" val="1707651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1043-40B5-4B7A-B04E-A32048816A10}"/>
              </a:ext>
            </a:extLst>
          </p:cNvPr>
          <p:cNvSpPr>
            <a:spLocks noGrp="1"/>
          </p:cNvSpPr>
          <p:nvPr>
            <p:ph type="title"/>
          </p:nvPr>
        </p:nvSpPr>
        <p:spPr/>
        <p:txBody>
          <a:bodyPr/>
          <a:lstStyle/>
          <a:p>
            <a:r>
              <a:rPr lang="en-US" b="1">
                <a:solidFill>
                  <a:schemeClr val="bg1"/>
                </a:solidFill>
                <a:latin typeface="Eras Bold ITC" panose="020B0907030504020204" pitchFamily="34" charset="0"/>
              </a:rPr>
              <a:t>SOLUSI BERBASIS IP-PBX</a:t>
            </a:r>
            <a:endParaRPr lang="id-ID" b="1">
              <a:solidFill>
                <a:schemeClr val="bg1"/>
              </a:solidFill>
              <a:latin typeface="Eras Bold ITC" panose="020B0907030504020204" pitchFamily="34" charset="0"/>
            </a:endParaRPr>
          </a:p>
        </p:txBody>
      </p:sp>
      <p:sp>
        <p:nvSpPr>
          <p:cNvPr id="3" name="Content Placeholder 2">
            <a:extLst>
              <a:ext uri="{FF2B5EF4-FFF2-40B4-BE49-F238E27FC236}">
                <a16:creationId xmlns:a16="http://schemas.microsoft.com/office/drawing/2014/main" id="{2C36C83E-4A4F-48D1-9C97-0A0FB536AEEC}"/>
              </a:ext>
            </a:extLst>
          </p:cNvPr>
          <p:cNvSpPr>
            <a:spLocks noGrp="1"/>
          </p:cNvSpPr>
          <p:nvPr>
            <p:ph idx="1"/>
          </p:nvPr>
        </p:nvSpPr>
        <p:spPr>
          <a:xfrm>
            <a:off x="680321" y="2336873"/>
            <a:ext cx="10701553" cy="4087990"/>
          </a:xfrm>
        </p:spPr>
        <p:txBody>
          <a:bodyPr>
            <a:normAutofit/>
          </a:bodyPr>
          <a:lstStyle/>
          <a:p>
            <a:pPr marL="0" indent="0">
              <a:buNone/>
            </a:pPr>
            <a:r>
              <a:rPr lang="en-US" sz="3200">
                <a:solidFill>
                  <a:schemeClr val="bg1"/>
                </a:solidFill>
                <a:latin typeface="Times New Roman" panose="02020603050405020304" pitchFamily="18" charset="0"/>
                <a:cs typeface="Times New Roman" panose="02020603050405020304" pitchFamily="18" charset="0"/>
              </a:rPr>
              <a:t> Solusi berbasis IP PBX merupakan konsep jaringan komunikasi generasi masa depan atau dikenal dengan istilah NGN (Next Generation Network) yang dapat mengintegrasikan jaringan telepon yang umum dipakai (PSTN/POTS), jaringan telepon bergerak (GSM/CDMA), jaringan telepon satelit, jaringan Cordless (DECT), dan jaringan berbasis paket (IP/ATM). </a:t>
            </a:r>
            <a:endParaRPr lang="id-ID" sz="32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7405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6C83E-4A4F-48D1-9C97-0A0FB536AEEC}"/>
              </a:ext>
            </a:extLst>
          </p:cNvPr>
          <p:cNvSpPr>
            <a:spLocks noGrp="1"/>
          </p:cNvSpPr>
          <p:nvPr>
            <p:ph idx="4294967295"/>
          </p:nvPr>
        </p:nvSpPr>
        <p:spPr>
          <a:xfrm>
            <a:off x="385011" y="628316"/>
            <a:ext cx="10154652" cy="5724358"/>
          </a:xfrm>
        </p:spPr>
        <p:txBody>
          <a:bodyPr>
            <a:normAutofit/>
          </a:bodyPr>
          <a:lstStyle/>
          <a:p>
            <a:pPr marL="0" indent="0">
              <a:buNone/>
            </a:pPr>
            <a:r>
              <a:rPr lang="en-US" sz="3200" dirty="0">
                <a:solidFill>
                  <a:schemeClr val="bg1"/>
                </a:solidFill>
                <a:latin typeface="Times New Roman" panose="02020603050405020304" pitchFamily="18" charset="0"/>
                <a:cs typeface="Times New Roman" panose="02020603050405020304" pitchFamily="18" charset="0"/>
              </a:rPr>
              <a:t>IP PBX </a:t>
            </a:r>
            <a:r>
              <a:rPr lang="en-US" sz="3200" dirty="0" err="1">
                <a:solidFill>
                  <a:schemeClr val="bg1"/>
                </a:solidFill>
                <a:latin typeface="Times New Roman" panose="02020603050405020304" pitchFamily="18" charset="0"/>
                <a:cs typeface="Times New Roman" panose="02020603050405020304" pitchFamily="18" charset="0"/>
              </a:rPr>
              <a:t>membawa</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kemampuan</a:t>
            </a:r>
            <a:r>
              <a:rPr lang="en-US" sz="3200" dirty="0">
                <a:solidFill>
                  <a:schemeClr val="bg1"/>
                </a:solidFill>
                <a:latin typeface="Times New Roman" panose="02020603050405020304" pitchFamily="18" charset="0"/>
                <a:cs typeface="Times New Roman" panose="02020603050405020304" pitchFamily="18" charset="0"/>
              </a:rPr>
              <a:t> multi </a:t>
            </a:r>
            <a:r>
              <a:rPr lang="en-US" sz="3200" dirty="0" err="1">
                <a:solidFill>
                  <a:schemeClr val="bg1"/>
                </a:solidFill>
                <a:latin typeface="Times New Roman" panose="02020603050405020304" pitchFamily="18" charset="0"/>
                <a:cs typeface="Times New Roman" panose="02020603050405020304" pitchFamily="18" charset="0"/>
              </a:rPr>
              <a:t>layanan</a:t>
            </a:r>
            <a:r>
              <a:rPr lang="en-US" sz="3200" dirty="0">
                <a:solidFill>
                  <a:schemeClr val="bg1"/>
                </a:solidFill>
                <a:latin typeface="Times New Roman" panose="02020603050405020304" pitchFamily="18" charset="0"/>
                <a:cs typeface="Times New Roman" panose="02020603050405020304" pitchFamily="18" charset="0"/>
              </a:rPr>
              <a:t> di </a:t>
            </a:r>
            <a:r>
              <a:rPr lang="en-US" sz="3200" dirty="0" err="1">
                <a:solidFill>
                  <a:schemeClr val="bg1"/>
                </a:solidFill>
                <a:latin typeface="Times New Roman" panose="02020603050405020304" pitchFamily="18" charset="0"/>
                <a:cs typeface="Times New Roman" panose="02020603050405020304" pitchFamily="18" charset="0"/>
              </a:rPr>
              <a:t>jaringan</a:t>
            </a:r>
            <a:r>
              <a:rPr lang="en-US" sz="3200" dirty="0">
                <a:solidFill>
                  <a:schemeClr val="bg1"/>
                </a:solidFill>
                <a:latin typeface="Times New Roman" panose="02020603050405020304" pitchFamily="18" charset="0"/>
                <a:cs typeface="Times New Roman" panose="02020603050405020304" pitchFamily="18" charset="0"/>
              </a:rPr>
              <a:t> IP </a:t>
            </a:r>
            <a:r>
              <a:rPr lang="en-US" sz="3200" dirty="0" err="1">
                <a:solidFill>
                  <a:schemeClr val="bg1"/>
                </a:solidFill>
                <a:latin typeface="Times New Roman" panose="02020603050405020304" pitchFamily="18" charset="0"/>
                <a:cs typeface="Times New Roman" panose="02020603050405020304" pitchFamily="18" charset="0"/>
              </a:rPr>
              <a:t>ke</a:t>
            </a:r>
            <a:r>
              <a:rPr lang="en-US" sz="3200" dirty="0">
                <a:solidFill>
                  <a:schemeClr val="bg1"/>
                </a:solidFill>
                <a:latin typeface="Times New Roman" panose="02020603050405020304" pitchFamily="18" charset="0"/>
                <a:cs typeface="Times New Roman" panose="02020603050405020304" pitchFamily="18" charset="0"/>
              </a:rPr>
              <a:t> dunia </a:t>
            </a:r>
            <a:r>
              <a:rPr lang="en-US" sz="3200" dirty="0" err="1">
                <a:solidFill>
                  <a:schemeClr val="bg1"/>
                </a:solidFill>
                <a:latin typeface="Times New Roman" panose="02020603050405020304" pitchFamily="18" charset="0"/>
                <a:cs typeface="Times New Roman" panose="02020603050405020304" pitchFamily="18" charset="0"/>
              </a:rPr>
              <a:t>komunikasi</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telepon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sehingga</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akan</a:t>
            </a:r>
            <a:r>
              <a:rPr lang="id-ID"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memungkinkan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semakin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banyak</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layanan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komunikasi</a:t>
            </a:r>
            <a:r>
              <a:rPr lang="en-US" sz="3200" dirty="0">
                <a:solidFill>
                  <a:schemeClr val="bg1"/>
                </a:solidFill>
                <a:latin typeface="Times New Roman" panose="02020603050405020304" pitchFamily="18" charset="0"/>
                <a:cs typeface="Times New Roman" panose="02020603050405020304" pitchFamily="18" charset="0"/>
              </a:rPr>
              <a:t> yang </a:t>
            </a:r>
            <a:r>
              <a:rPr lang="en-US" sz="3200" dirty="0" err="1">
                <a:solidFill>
                  <a:schemeClr val="bg1"/>
                </a:solidFill>
                <a:latin typeface="Times New Roman" panose="02020603050405020304" pitchFamily="18" charset="0"/>
                <a:cs typeface="Times New Roman" panose="02020603050405020304" pitchFamily="18" charset="0"/>
              </a:rPr>
              <a:t>dapat</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berjalan</a:t>
            </a:r>
            <a:r>
              <a:rPr lang="en-US" sz="3200" dirty="0">
                <a:solidFill>
                  <a:schemeClr val="bg1"/>
                </a:solidFill>
                <a:latin typeface="Times New Roman" panose="02020603050405020304" pitchFamily="18" charset="0"/>
                <a:cs typeface="Times New Roman" panose="02020603050405020304" pitchFamily="18" charset="0"/>
              </a:rPr>
              <a:t> di </a:t>
            </a:r>
            <a:r>
              <a:rPr lang="en-US" sz="3200" dirty="0" err="1">
                <a:solidFill>
                  <a:schemeClr val="bg1"/>
                </a:solidFill>
                <a:latin typeface="Times New Roman" panose="02020603050405020304" pitchFamily="18" charset="0"/>
                <a:cs typeface="Times New Roman" panose="02020603050405020304" pitchFamily="18" charset="0"/>
              </a:rPr>
              <a:t>atas</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jaringan</a:t>
            </a:r>
            <a:r>
              <a:rPr lang="en-US" sz="3200" dirty="0">
                <a:solidFill>
                  <a:schemeClr val="bg1"/>
                </a:solidFill>
                <a:latin typeface="Times New Roman" panose="02020603050405020304" pitchFamily="18" charset="0"/>
                <a:cs typeface="Times New Roman" panose="02020603050405020304" pitchFamily="18" charset="0"/>
              </a:rPr>
              <a:t> IP. Multi </a:t>
            </a:r>
            <a:r>
              <a:rPr lang="en-US" sz="3200" dirty="0" err="1">
                <a:solidFill>
                  <a:schemeClr val="bg1"/>
                </a:solidFill>
                <a:latin typeface="Times New Roman" panose="02020603050405020304" pitchFamily="18" charset="0"/>
                <a:cs typeface="Times New Roman" panose="02020603050405020304" pitchFamily="18" charset="0"/>
              </a:rPr>
              <a:t>layanan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tersebut</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adalah</a:t>
            </a:r>
            <a:r>
              <a:rPr lang="en-US" sz="3200" dirty="0">
                <a:solidFill>
                  <a:schemeClr val="bg1"/>
                </a:solidFill>
                <a:latin typeface="Times New Roman" panose="02020603050405020304" pitchFamily="18" charset="0"/>
                <a:cs typeface="Times New Roman" panose="02020603050405020304" pitchFamily="18" charset="0"/>
              </a:rPr>
              <a:t> Voicemail dan Voice Conference, Interactive Voice Response (IVR), Automatic Call Distribution (ACD), Computer Telephony Integration (CTI), Unified Messaging System (UMS), Fax on Demand, Call Recording System, Billing System, </a:t>
            </a:r>
            <a:r>
              <a:rPr lang="en-US" sz="3200" dirty="0" err="1">
                <a:solidFill>
                  <a:schemeClr val="bg1"/>
                </a:solidFill>
                <a:latin typeface="Times New Roman" panose="02020603050405020304" pitchFamily="18" charset="0"/>
                <a:cs typeface="Times New Roman" panose="02020603050405020304" pitchFamily="18" charset="0"/>
              </a:rPr>
              <a:t>serta</a:t>
            </a:r>
            <a:r>
              <a:rPr lang="en-US" sz="3200" dirty="0">
                <a:solidFill>
                  <a:schemeClr val="bg1"/>
                </a:solidFill>
                <a:latin typeface="Times New Roman" panose="02020603050405020304" pitchFamily="18" charset="0"/>
                <a:cs typeface="Times New Roman" panose="02020603050405020304" pitchFamily="18" charset="0"/>
              </a:rPr>
              <a:t> Web-based Management System. (http://id.wikipedia.org/wiki/IP_PBX)</a:t>
            </a:r>
            <a:endParaRPr lang="id-ID"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0493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938D8-CD2D-4B68-8060-B921BD0A2C6B}"/>
              </a:ext>
            </a:extLst>
          </p:cNvPr>
          <p:cNvSpPr>
            <a:spLocks noGrp="1"/>
          </p:cNvSpPr>
          <p:nvPr>
            <p:ph type="title"/>
          </p:nvPr>
        </p:nvSpPr>
        <p:spPr/>
        <p:txBody>
          <a:bodyPr>
            <a:normAutofit/>
          </a:bodyPr>
          <a:lstStyle/>
          <a:p>
            <a:r>
              <a:rPr lang="id-ID" sz="4400" dirty="0">
                <a:latin typeface="Times New Roman" panose="02020603050405020304" pitchFamily="18" charset="0"/>
                <a:cs typeface="Times New Roman" panose="02020603050405020304" pitchFamily="18" charset="0"/>
              </a:rPr>
              <a:t>Tipe dan jenis PABX</a:t>
            </a:r>
          </a:p>
        </p:txBody>
      </p:sp>
      <p:sp>
        <p:nvSpPr>
          <p:cNvPr id="3" name="Content Placeholder 2">
            <a:extLst>
              <a:ext uri="{FF2B5EF4-FFF2-40B4-BE49-F238E27FC236}">
                <a16:creationId xmlns:a16="http://schemas.microsoft.com/office/drawing/2014/main" id="{2C36C83E-4A4F-48D1-9C97-0A0FB536AEEC}"/>
              </a:ext>
            </a:extLst>
          </p:cNvPr>
          <p:cNvSpPr>
            <a:spLocks noGrp="1"/>
          </p:cNvSpPr>
          <p:nvPr>
            <p:ph idx="1"/>
          </p:nvPr>
        </p:nvSpPr>
        <p:spPr>
          <a:xfrm>
            <a:off x="680321" y="2336872"/>
            <a:ext cx="10521079" cy="4109647"/>
          </a:xfrm>
        </p:spPr>
        <p:txBody>
          <a:bodyPr>
            <a:normAutofit/>
          </a:bodyPr>
          <a:lstStyle/>
          <a:p>
            <a:pPr marL="514350" indent="-514350">
              <a:buFont typeface="+mj-lt"/>
              <a:buAutoNum type="arabicPeriod"/>
            </a:pPr>
            <a:r>
              <a:rPr lang="en-US" sz="3200" dirty="0">
                <a:solidFill>
                  <a:schemeClr val="bg1"/>
                </a:solidFill>
                <a:latin typeface="Times New Roman" panose="02020603050405020304" pitchFamily="18" charset="0"/>
                <a:cs typeface="Times New Roman" panose="02020603050405020304" pitchFamily="18" charset="0"/>
              </a:rPr>
              <a:t>P</a:t>
            </a:r>
            <a:r>
              <a:rPr lang="id-ID" sz="3200" dirty="0">
                <a:solidFill>
                  <a:schemeClr val="bg1"/>
                </a:solidFill>
                <a:latin typeface="Times New Roman" panose="02020603050405020304" pitchFamily="18" charset="0"/>
                <a:cs typeface="Times New Roman" panose="02020603050405020304" pitchFamily="18" charset="0"/>
              </a:rPr>
              <a:t>ABX Digital</a:t>
            </a:r>
          </a:p>
          <a:p>
            <a:pPr marL="514350" indent="-514350">
              <a:buFont typeface="+mj-lt"/>
              <a:buAutoNum type="arabicPeriod"/>
            </a:pPr>
            <a:r>
              <a:rPr lang="id-ID" sz="3200" dirty="0">
                <a:solidFill>
                  <a:schemeClr val="bg1"/>
                </a:solidFill>
                <a:latin typeface="Times New Roman" panose="02020603050405020304" pitchFamily="18" charset="0"/>
                <a:cs typeface="Times New Roman" panose="02020603050405020304" pitchFamily="18" charset="0"/>
              </a:rPr>
              <a:t>PABX Analog</a:t>
            </a:r>
          </a:p>
          <a:p>
            <a:pPr marL="514350" indent="-514350">
              <a:buFont typeface="+mj-lt"/>
              <a:buAutoNum type="arabicPeriod"/>
            </a:pPr>
            <a:r>
              <a:rPr lang="id-ID" sz="3200" dirty="0">
                <a:solidFill>
                  <a:schemeClr val="bg1"/>
                </a:solidFill>
                <a:latin typeface="Times New Roman" panose="02020603050405020304" pitchFamily="18" charset="0"/>
                <a:cs typeface="Times New Roman" panose="02020603050405020304" pitchFamily="18" charset="0"/>
              </a:rPr>
              <a:t>PABX Hybrid</a:t>
            </a:r>
          </a:p>
          <a:p>
            <a:pPr marL="514350" indent="-514350">
              <a:buFont typeface="+mj-lt"/>
              <a:buAutoNum type="arabicPeriod"/>
            </a:pPr>
            <a:r>
              <a:rPr lang="id-ID" sz="3200" dirty="0">
                <a:solidFill>
                  <a:schemeClr val="bg1"/>
                </a:solidFill>
                <a:latin typeface="Times New Roman" panose="02020603050405020304" pitchFamily="18" charset="0"/>
                <a:cs typeface="Times New Roman" panose="02020603050405020304" pitchFamily="18" charset="0"/>
              </a:rPr>
              <a:t>IP PABX</a:t>
            </a:r>
          </a:p>
        </p:txBody>
      </p:sp>
    </p:spTree>
    <p:extLst>
      <p:ext uri="{BB962C8B-B14F-4D97-AF65-F5344CB8AC3E}">
        <p14:creationId xmlns:p14="http://schemas.microsoft.com/office/powerpoint/2010/main" val="19497554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6C83E-4A4F-48D1-9C97-0A0FB536AEEC}"/>
              </a:ext>
            </a:extLst>
          </p:cNvPr>
          <p:cNvSpPr>
            <a:spLocks noGrp="1"/>
          </p:cNvSpPr>
          <p:nvPr>
            <p:ph idx="4294967295"/>
          </p:nvPr>
        </p:nvSpPr>
        <p:spPr>
          <a:xfrm>
            <a:off x="297180" y="457200"/>
            <a:ext cx="10058400" cy="6012180"/>
          </a:xfrm>
        </p:spPr>
        <p:txBody>
          <a:bodyPr>
            <a:normAutofit/>
          </a:bodyPr>
          <a:lstStyle/>
          <a:p>
            <a:pPr marL="514350" indent="-514350">
              <a:buFont typeface="+mj-lt"/>
              <a:buAutoNum type="arabicPeriod"/>
            </a:pPr>
            <a:r>
              <a:rPr lang="id-ID" sz="3200" dirty="0">
                <a:solidFill>
                  <a:schemeClr val="bg1"/>
                </a:solidFill>
                <a:latin typeface="Times New Roman" panose="02020603050405020304" pitchFamily="18" charset="0"/>
                <a:cs typeface="Times New Roman" panose="02020603050405020304" pitchFamily="18" charset="0"/>
              </a:rPr>
              <a:t>PABX Digital adalah PABX yang mempergunakan pesawat digital untuk extensionnya, Pesawat digital ini umumnya telah mendukung beberapa fitur seperti Conference Call,Party,dsb. memilki tombol-tombol line / Flexsibel buton, pesawat digital hanya bisa digunakan / dipasangkan dengan PABX yang sama dengan merk/type/jenis pesawat digital itu sendiri.</a:t>
            </a:r>
          </a:p>
          <a:p>
            <a:pPr marL="514350" indent="-514350">
              <a:buFont typeface="+mj-lt"/>
              <a:buAutoNum type="arabicPeriod"/>
            </a:pPr>
            <a:r>
              <a:rPr lang="id-ID" sz="3200" dirty="0">
                <a:solidFill>
                  <a:schemeClr val="bg1"/>
                </a:solidFill>
                <a:latin typeface="Times New Roman" panose="02020603050405020304" pitchFamily="18" charset="0"/>
                <a:cs typeface="Times New Roman" panose="02020603050405020304" pitchFamily="18" charset="0"/>
              </a:rPr>
              <a:t>PABX ANALOG adalah PABX yang hanya mendukung pesawat telepon biasa (seperti telepon rumah) kebalikan dari PABX Digital, umumnya fiturnya sangat sederhana.</a:t>
            </a:r>
          </a:p>
        </p:txBody>
      </p:sp>
    </p:spTree>
    <p:extLst>
      <p:ext uri="{BB962C8B-B14F-4D97-AF65-F5344CB8AC3E}">
        <p14:creationId xmlns:p14="http://schemas.microsoft.com/office/powerpoint/2010/main" val="3137202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6C83E-4A4F-48D1-9C97-0A0FB536AEEC}"/>
              </a:ext>
            </a:extLst>
          </p:cNvPr>
          <p:cNvSpPr>
            <a:spLocks noGrp="1"/>
          </p:cNvSpPr>
          <p:nvPr>
            <p:ph idx="4294967295"/>
          </p:nvPr>
        </p:nvSpPr>
        <p:spPr>
          <a:xfrm>
            <a:off x="297180" y="617220"/>
            <a:ext cx="10058400" cy="5852160"/>
          </a:xfrm>
        </p:spPr>
        <p:txBody>
          <a:bodyPr>
            <a:normAutofit/>
          </a:bodyPr>
          <a:lstStyle/>
          <a:p>
            <a:pPr marL="514350" indent="-514350">
              <a:buFont typeface="+mj-lt"/>
              <a:buAutoNum type="arabicPeriod" startAt="3"/>
            </a:pPr>
            <a:r>
              <a:rPr lang="id-ID" sz="3200" dirty="0">
                <a:solidFill>
                  <a:schemeClr val="bg1"/>
                </a:solidFill>
                <a:latin typeface="Times New Roman" panose="02020603050405020304" pitchFamily="18" charset="0"/>
                <a:cs typeface="Times New Roman" panose="02020603050405020304" pitchFamily="18" charset="0"/>
              </a:rPr>
              <a:t>PABX Hybrid adalah PABX yang bisa menggunakan Pesawat telepon digital dan Pesawat telepon Analog pada port-Extensionnya.</a:t>
            </a:r>
          </a:p>
          <a:p>
            <a:pPr marL="514350" indent="-514350">
              <a:buFont typeface="+mj-lt"/>
              <a:buAutoNum type="arabicPeriod" startAt="3"/>
            </a:pPr>
            <a:r>
              <a:rPr lang="id-ID" sz="3200" dirty="0">
                <a:solidFill>
                  <a:schemeClr val="bg1"/>
                </a:solidFill>
                <a:latin typeface="Times New Roman" panose="02020603050405020304" pitchFamily="18" charset="0"/>
                <a:cs typeface="Times New Roman" panose="02020603050405020304" pitchFamily="18" charset="0"/>
              </a:rPr>
              <a:t>IP-PBX adalah PABX yang berbasiskan IP (Internet Protocol) Address dalam proses komunikasinya, IP-PBX bisa menggunakan pesawat telepon analog, pesawat telepon digital, dan IP Phone</a:t>
            </a:r>
          </a:p>
        </p:txBody>
      </p:sp>
    </p:spTree>
    <p:extLst>
      <p:ext uri="{BB962C8B-B14F-4D97-AF65-F5344CB8AC3E}">
        <p14:creationId xmlns:p14="http://schemas.microsoft.com/office/powerpoint/2010/main" val="16900540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938D8-CD2D-4B68-8060-B921BD0A2C6B}"/>
              </a:ext>
            </a:extLst>
          </p:cNvPr>
          <p:cNvSpPr>
            <a:spLocks noGrp="1"/>
          </p:cNvSpPr>
          <p:nvPr>
            <p:ph type="title" idx="4294967295"/>
          </p:nvPr>
        </p:nvSpPr>
        <p:spPr>
          <a:xfrm>
            <a:off x="480060" y="183197"/>
            <a:ext cx="9613900" cy="799783"/>
          </a:xfrm>
        </p:spPr>
        <p:txBody>
          <a:bodyPr>
            <a:normAutofit/>
          </a:bodyPr>
          <a:lstStyle/>
          <a:p>
            <a:r>
              <a:rPr lang="id-ID" sz="4400" dirty="0">
                <a:latin typeface="Times New Roman" panose="02020603050405020304" pitchFamily="18" charset="0"/>
                <a:cs typeface="Times New Roman" panose="02020603050405020304" pitchFamily="18" charset="0"/>
              </a:rPr>
              <a:t>CARA KERJA SOFTSWITCH</a:t>
            </a:r>
          </a:p>
        </p:txBody>
      </p:sp>
      <p:sp>
        <p:nvSpPr>
          <p:cNvPr id="3" name="Content Placeholder 2">
            <a:extLst>
              <a:ext uri="{FF2B5EF4-FFF2-40B4-BE49-F238E27FC236}">
                <a16:creationId xmlns:a16="http://schemas.microsoft.com/office/drawing/2014/main" id="{2C36C83E-4A4F-48D1-9C97-0A0FB536AEEC}"/>
              </a:ext>
            </a:extLst>
          </p:cNvPr>
          <p:cNvSpPr>
            <a:spLocks noGrp="1"/>
          </p:cNvSpPr>
          <p:nvPr>
            <p:ph idx="4294967295"/>
          </p:nvPr>
        </p:nvSpPr>
        <p:spPr>
          <a:xfrm>
            <a:off x="342900" y="1028700"/>
            <a:ext cx="11618913" cy="5554663"/>
          </a:xfrm>
        </p:spPr>
        <p:txBody>
          <a:bodyPr>
            <a:normAutofit/>
          </a:bodyPr>
          <a:lstStyle/>
          <a:p>
            <a:pPr marL="0" indent="0">
              <a:buNone/>
            </a:pPr>
            <a:r>
              <a:rPr lang="id-ID" sz="2800" dirty="0">
                <a:solidFill>
                  <a:schemeClr val="bg1"/>
                </a:solidFill>
                <a:latin typeface="Times New Roman" panose="02020603050405020304" pitchFamily="18" charset="0"/>
                <a:cs typeface="Times New Roman" panose="02020603050405020304" pitchFamily="18" charset="0"/>
              </a:rPr>
              <a:t>Softswitch, pelanggan gateway dan telepon IP mengirimkan sinyal satu sama lain dalam jaringan paket dengan menggunakan protokol IP teleponi seperti H.323 atau SIP. Setelah sinyal diterima, softswitch akan mengidentifikasikan panggilan yang masuk berasal dari jaringan PSTN atau jaringan IP. Jika pihak yang dipanggil menggunakan jaringan IP, softswitch akan menginstruksikan originating customer gateway dan terminating customer gateway untuk merutekan packetized voice stream secara langsung. Dengan cara ini berarti voice stream tidak pernah meninggalkan LAN/WAN. Jika pihak yang dipanggil menggunakan jaringan PSTN, softswitch akan menginstruksikan originating customer gateway untuk merutekan voice packet stream menuju MG. MG berhubungan dengan sentral lokal dan sentral trunk pada jaringan PSTN. MG packetized/depacketized voice stream sehingga dapat dikirimkan ke fasilitas circuit-switched. MG bekerja seiringan dengan SG. Salah satu contoh implementasi softswitch adalah VoIP atau telepon melalui internet.</a:t>
            </a:r>
          </a:p>
        </p:txBody>
      </p:sp>
    </p:spTree>
    <p:extLst>
      <p:ext uri="{BB962C8B-B14F-4D97-AF65-F5344CB8AC3E}">
        <p14:creationId xmlns:p14="http://schemas.microsoft.com/office/powerpoint/2010/main" val="26593633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938D8-CD2D-4B68-8060-B921BD0A2C6B}"/>
              </a:ext>
            </a:extLst>
          </p:cNvPr>
          <p:cNvSpPr>
            <a:spLocks noGrp="1"/>
          </p:cNvSpPr>
          <p:nvPr>
            <p:ph type="title"/>
          </p:nvPr>
        </p:nvSpPr>
        <p:spPr/>
        <p:txBody>
          <a:bodyPr>
            <a:normAutofit/>
          </a:bodyPr>
          <a:lstStyle/>
          <a:p>
            <a:r>
              <a:rPr lang="id-ID" sz="4400" dirty="0">
                <a:latin typeface="Times New Roman" panose="02020603050405020304" pitchFamily="18" charset="0"/>
                <a:cs typeface="Times New Roman" panose="02020603050405020304" pitchFamily="18" charset="0"/>
              </a:rPr>
              <a:t>FITUR SOFTSWITCH</a:t>
            </a:r>
          </a:p>
        </p:txBody>
      </p:sp>
      <p:sp>
        <p:nvSpPr>
          <p:cNvPr id="3" name="Content Placeholder 2">
            <a:extLst>
              <a:ext uri="{FF2B5EF4-FFF2-40B4-BE49-F238E27FC236}">
                <a16:creationId xmlns:a16="http://schemas.microsoft.com/office/drawing/2014/main" id="{2C36C83E-4A4F-48D1-9C97-0A0FB536AEEC}"/>
              </a:ext>
            </a:extLst>
          </p:cNvPr>
          <p:cNvSpPr>
            <a:spLocks noGrp="1"/>
          </p:cNvSpPr>
          <p:nvPr>
            <p:ph idx="1"/>
          </p:nvPr>
        </p:nvSpPr>
        <p:spPr>
          <a:xfrm>
            <a:off x="337421" y="2336872"/>
            <a:ext cx="11481199" cy="4109647"/>
          </a:xfrm>
        </p:spPr>
        <p:txBody>
          <a:bodyPr>
            <a:normAutofit/>
          </a:bodyPr>
          <a:lstStyle/>
          <a:p>
            <a:pPr marL="514350" indent="-514350">
              <a:buFont typeface="+mj-lt"/>
              <a:buAutoNum type="arabicPeriod"/>
            </a:pPr>
            <a:r>
              <a:rPr lang="en-US" sz="3200" dirty="0">
                <a:solidFill>
                  <a:schemeClr val="bg1"/>
                </a:solidFill>
                <a:latin typeface="Times New Roman" panose="02020603050405020304" pitchFamily="18" charset="0"/>
                <a:cs typeface="Times New Roman" panose="02020603050405020304" pitchFamily="18" charset="0"/>
              </a:rPr>
              <a:t>C</a:t>
            </a:r>
            <a:r>
              <a:rPr lang="id-ID" sz="3200" dirty="0">
                <a:solidFill>
                  <a:schemeClr val="bg1"/>
                </a:solidFill>
                <a:latin typeface="Times New Roman" panose="02020603050405020304" pitchFamily="18" charset="0"/>
                <a:cs typeface="Times New Roman" panose="02020603050405020304" pitchFamily="18" charset="0"/>
              </a:rPr>
              <a:t>all Parking, Fitur ini digunakan untuk menjawab panggilan dari luar, namun saat itu yang dipanggil tidak berada pada ekstensinya, sehingga perlu memarkir nomor pemanggilnya di ekstensinya melalui slot yang tersedia. Selanjutnya dilakukan callback melalui ekstensi pribadi yang dipanggil.</a:t>
            </a:r>
          </a:p>
          <a:p>
            <a:pPr marL="514350" indent="-514350">
              <a:buFont typeface="+mj-lt"/>
              <a:buAutoNum type="arabicPeriod"/>
            </a:pPr>
            <a:r>
              <a:rPr lang="id-ID" sz="3200" dirty="0">
                <a:solidFill>
                  <a:schemeClr val="bg1"/>
                </a:solidFill>
                <a:latin typeface="Times New Roman" panose="02020603050405020304" pitchFamily="18" charset="0"/>
                <a:cs typeface="Times New Roman" panose="02020603050405020304" pitchFamily="18" charset="0"/>
              </a:rPr>
              <a:t>Call Pick up, Memberi kesempatan kepada user lain untuk mem-pick up panggilan yang ditujukan kepada seorang user lain (dalam grup yang sama), yang sedang tidak berada di tempat. </a:t>
            </a:r>
          </a:p>
        </p:txBody>
      </p:sp>
    </p:spTree>
    <p:extLst>
      <p:ext uri="{BB962C8B-B14F-4D97-AF65-F5344CB8AC3E}">
        <p14:creationId xmlns:p14="http://schemas.microsoft.com/office/powerpoint/2010/main" val="8485451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938D8-CD2D-4B68-8060-B921BD0A2C6B}"/>
              </a:ext>
            </a:extLst>
          </p:cNvPr>
          <p:cNvSpPr>
            <a:spLocks noGrp="1"/>
          </p:cNvSpPr>
          <p:nvPr>
            <p:ph type="title"/>
          </p:nvPr>
        </p:nvSpPr>
        <p:spPr/>
        <p:txBody>
          <a:bodyPr>
            <a:normAutofit/>
          </a:bodyPr>
          <a:lstStyle/>
          <a:p>
            <a:r>
              <a:rPr lang="id-ID" sz="4400" dirty="0">
                <a:latin typeface="Times New Roman" panose="02020603050405020304" pitchFamily="18" charset="0"/>
                <a:cs typeface="Times New Roman" panose="02020603050405020304" pitchFamily="18" charset="0"/>
              </a:rPr>
              <a:t>FITUR SOFTSWITCH</a:t>
            </a:r>
          </a:p>
        </p:txBody>
      </p:sp>
      <p:sp>
        <p:nvSpPr>
          <p:cNvPr id="3" name="Content Placeholder 2">
            <a:extLst>
              <a:ext uri="{FF2B5EF4-FFF2-40B4-BE49-F238E27FC236}">
                <a16:creationId xmlns:a16="http://schemas.microsoft.com/office/drawing/2014/main" id="{2C36C83E-4A4F-48D1-9C97-0A0FB536AEEC}"/>
              </a:ext>
            </a:extLst>
          </p:cNvPr>
          <p:cNvSpPr>
            <a:spLocks noGrp="1"/>
          </p:cNvSpPr>
          <p:nvPr>
            <p:ph idx="1"/>
          </p:nvPr>
        </p:nvSpPr>
        <p:spPr>
          <a:xfrm>
            <a:off x="337421" y="2336872"/>
            <a:ext cx="11481199" cy="4109647"/>
          </a:xfrm>
        </p:spPr>
        <p:txBody>
          <a:bodyPr>
            <a:normAutofit/>
          </a:bodyPr>
          <a:lstStyle/>
          <a:p>
            <a:pPr marL="514350" indent="-514350">
              <a:buFont typeface="+mj-lt"/>
              <a:buAutoNum type="arabicPeriod" startAt="3"/>
            </a:pPr>
            <a:r>
              <a:rPr lang="en-US" sz="3200" dirty="0">
                <a:solidFill>
                  <a:schemeClr val="bg1"/>
                </a:solidFill>
                <a:latin typeface="Times New Roman" panose="02020603050405020304" pitchFamily="18" charset="0"/>
                <a:cs typeface="Times New Roman" panose="02020603050405020304" pitchFamily="18" charset="0"/>
              </a:rPr>
              <a:t>C</a:t>
            </a:r>
            <a:r>
              <a:rPr lang="id-ID" sz="3200" dirty="0">
                <a:solidFill>
                  <a:schemeClr val="bg1"/>
                </a:solidFill>
                <a:latin typeface="Times New Roman" panose="02020603050405020304" pitchFamily="18" charset="0"/>
                <a:cs typeface="Times New Roman" panose="02020603050405020304" pitchFamily="18" charset="0"/>
              </a:rPr>
              <a:t>all Conference (Meetme), fitur ini menyediakan ruang untuk banyak caller melakukan konferensi bersama-sama</a:t>
            </a:r>
          </a:p>
          <a:p>
            <a:pPr marL="514350" indent="-514350">
              <a:buFont typeface="+mj-lt"/>
              <a:buAutoNum type="arabicPeriod" startAt="3"/>
            </a:pPr>
            <a:r>
              <a:rPr lang="id-ID" sz="3200" dirty="0">
                <a:solidFill>
                  <a:schemeClr val="bg1"/>
                </a:solidFill>
                <a:latin typeface="Times New Roman" panose="02020603050405020304" pitchFamily="18" charset="0"/>
                <a:cs typeface="Times New Roman" panose="02020603050405020304" pitchFamily="18" charset="0"/>
              </a:rPr>
              <a:t>Dial Plan berfungsi sebagai routing panggilan antar extension baik yang berada dalam satu IP-PBX (lokal) maupun antar IP-PBX, atau biasa disebut dial trunk</a:t>
            </a:r>
          </a:p>
        </p:txBody>
      </p:sp>
    </p:spTree>
    <p:extLst>
      <p:ext uri="{BB962C8B-B14F-4D97-AF65-F5344CB8AC3E}">
        <p14:creationId xmlns:p14="http://schemas.microsoft.com/office/powerpoint/2010/main" val="41768306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1043-40B5-4B7A-B04E-A32048816A10}"/>
              </a:ext>
            </a:extLst>
          </p:cNvPr>
          <p:cNvSpPr>
            <a:spLocks noGrp="1"/>
          </p:cNvSpPr>
          <p:nvPr>
            <p:ph type="title"/>
          </p:nvPr>
        </p:nvSpPr>
        <p:spPr/>
        <p:txBody>
          <a:bodyPr/>
          <a:lstStyle/>
          <a:p>
            <a:r>
              <a:rPr lang="en-US" b="1">
                <a:solidFill>
                  <a:schemeClr val="bg1"/>
                </a:solidFill>
                <a:latin typeface="Eras Bold ITC" panose="020B0907030504020204" pitchFamily="34" charset="0"/>
              </a:rPr>
              <a:t>KD DAN KI</a:t>
            </a:r>
            <a:endParaRPr lang="id-ID" b="1">
              <a:solidFill>
                <a:schemeClr val="bg1"/>
              </a:solidFill>
              <a:latin typeface="Eras Bold ITC" panose="020B0907030504020204" pitchFamily="34" charset="0"/>
            </a:endParaRPr>
          </a:p>
        </p:txBody>
      </p:sp>
      <p:sp>
        <p:nvSpPr>
          <p:cNvPr id="3" name="Content Placeholder 2">
            <a:extLst>
              <a:ext uri="{FF2B5EF4-FFF2-40B4-BE49-F238E27FC236}">
                <a16:creationId xmlns:a16="http://schemas.microsoft.com/office/drawing/2014/main" id="{2C36C83E-4A4F-48D1-9C97-0A0FB536AEEC}"/>
              </a:ext>
            </a:extLst>
          </p:cNvPr>
          <p:cNvSpPr>
            <a:spLocks noGrp="1"/>
          </p:cNvSpPr>
          <p:nvPr>
            <p:ph idx="1"/>
          </p:nvPr>
        </p:nvSpPr>
        <p:spPr/>
        <p:txBody>
          <a:bodyPr>
            <a:normAutofit/>
          </a:bodyPr>
          <a:lstStyle/>
          <a:p>
            <a:r>
              <a:rPr lang="id-ID" sz="3200">
                <a:solidFill>
                  <a:schemeClr val="bg1"/>
                </a:solidFill>
                <a:latin typeface="Times New Roman" panose="02020603050405020304" pitchFamily="18" charset="0"/>
                <a:cs typeface="Times New Roman" panose="02020603050405020304" pitchFamily="18" charset="0"/>
              </a:rPr>
              <a:t>Memahami konsep kerja protokoler Server softswitch</a:t>
            </a:r>
            <a:endParaRPr lang="en-US" sz="3200">
              <a:solidFill>
                <a:schemeClr val="bg1"/>
              </a:solidFill>
              <a:latin typeface="Times New Roman" panose="02020603050405020304" pitchFamily="18" charset="0"/>
              <a:cs typeface="Times New Roman" panose="02020603050405020304" pitchFamily="18" charset="0"/>
            </a:endParaRPr>
          </a:p>
          <a:p>
            <a:pPr marL="625475"/>
            <a:r>
              <a:rPr lang="en-US" sz="3200">
                <a:solidFill>
                  <a:schemeClr val="bg1"/>
                </a:solidFill>
                <a:latin typeface="Times New Roman" panose="02020603050405020304" pitchFamily="18" charset="0"/>
                <a:cs typeface="Times New Roman" panose="02020603050405020304" pitchFamily="18" charset="0"/>
              </a:rPr>
              <a:t>Menjelaskan cara kerja </a:t>
            </a:r>
            <a:r>
              <a:rPr lang="en-US" sz="3200" i="1">
                <a:solidFill>
                  <a:schemeClr val="bg1"/>
                </a:solidFill>
                <a:latin typeface="Times New Roman" panose="02020603050405020304" pitchFamily="18" charset="0"/>
                <a:cs typeface="Times New Roman" panose="02020603050405020304" pitchFamily="18" charset="0"/>
              </a:rPr>
              <a:t>server softswitch</a:t>
            </a:r>
            <a:endParaRPr lang="id-ID" sz="3200">
              <a:solidFill>
                <a:schemeClr val="bg1"/>
              </a:solidFill>
              <a:latin typeface="Times New Roman" panose="02020603050405020304" pitchFamily="18" charset="0"/>
              <a:cs typeface="Times New Roman" panose="02020603050405020304" pitchFamily="18" charset="0"/>
            </a:endParaRPr>
          </a:p>
          <a:p>
            <a:r>
              <a:rPr lang="id-ID" sz="3200">
                <a:solidFill>
                  <a:schemeClr val="bg1"/>
                </a:solidFill>
                <a:latin typeface="Times New Roman" panose="02020603050405020304" pitchFamily="18" charset="0"/>
                <a:cs typeface="Times New Roman" panose="02020603050405020304" pitchFamily="18" charset="0"/>
              </a:rPr>
              <a:t>Menalar konsep kerja protokoler Server softswitch</a:t>
            </a:r>
            <a:endParaRPr lang="en-US" sz="3200">
              <a:solidFill>
                <a:schemeClr val="bg1"/>
              </a:solidFill>
              <a:latin typeface="Times New Roman" panose="02020603050405020304" pitchFamily="18" charset="0"/>
              <a:cs typeface="Times New Roman" panose="02020603050405020304" pitchFamily="18" charset="0"/>
            </a:endParaRPr>
          </a:p>
          <a:p>
            <a:pPr marL="625475"/>
            <a:r>
              <a:rPr lang="en-US" sz="3200">
                <a:solidFill>
                  <a:schemeClr val="bg1"/>
                </a:solidFill>
                <a:latin typeface="Times New Roman" panose="02020603050405020304" pitchFamily="18" charset="0"/>
                <a:cs typeface="Times New Roman" panose="02020603050405020304" pitchFamily="18" charset="0"/>
              </a:rPr>
              <a:t>Mempresentasikan cara kerja </a:t>
            </a:r>
            <a:r>
              <a:rPr lang="en-US" sz="3200" i="1">
                <a:solidFill>
                  <a:schemeClr val="bg1"/>
                </a:solidFill>
                <a:latin typeface="Times New Roman" panose="02020603050405020304" pitchFamily="18" charset="0"/>
                <a:cs typeface="Times New Roman" panose="02020603050405020304" pitchFamily="18" charset="0"/>
              </a:rPr>
              <a:t>server softswitch</a:t>
            </a:r>
            <a:endParaRPr lang="id-ID" sz="32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0229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CD65-9DD9-4996-A8EB-591FA5C2DE8D}"/>
              </a:ext>
            </a:extLst>
          </p:cNvPr>
          <p:cNvSpPr>
            <a:spLocks noGrp="1"/>
          </p:cNvSpPr>
          <p:nvPr>
            <p:ph type="title"/>
          </p:nvPr>
        </p:nvSpPr>
        <p:spPr/>
        <p:txBody>
          <a:bodyPr>
            <a:normAutofit/>
          </a:bodyPr>
          <a:lstStyle/>
          <a:p>
            <a:r>
              <a:rPr lang="en-US" sz="4400">
                <a:solidFill>
                  <a:schemeClr val="bg1"/>
                </a:solidFill>
                <a:latin typeface="Eras Bold ITC" panose="020B0907030504020204" pitchFamily="34" charset="0"/>
              </a:rPr>
              <a:t>SOAL</a:t>
            </a:r>
            <a:endParaRPr lang="id-ID" sz="4400">
              <a:solidFill>
                <a:schemeClr val="bg1"/>
              </a:solidFill>
              <a:latin typeface="Eras Bold ITC" panose="020B0907030504020204" pitchFamily="34" charset="0"/>
            </a:endParaRPr>
          </a:p>
        </p:txBody>
      </p:sp>
      <p:sp>
        <p:nvSpPr>
          <p:cNvPr id="3" name="Content Placeholder 2">
            <a:extLst>
              <a:ext uri="{FF2B5EF4-FFF2-40B4-BE49-F238E27FC236}">
                <a16:creationId xmlns:a16="http://schemas.microsoft.com/office/drawing/2014/main" id="{2C36C83E-4A4F-48D1-9C97-0A0FB536AEEC}"/>
              </a:ext>
            </a:extLst>
          </p:cNvPr>
          <p:cNvSpPr>
            <a:spLocks noGrp="1"/>
          </p:cNvSpPr>
          <p:nvPr>
            <p:ph idx="1"/>
          </p:nvPr>
        </p:nvSpPr>
        <p:spPr/>
        <p:txBody>
          <a:bodyPr>
            <a:normAutofit/>
          </a:bodyPr>
          <a:lstStyle/>
          <a:p>
            <a:pPr marL="514350" indent="-514350">
              <a:buFont typeface="+mj-lt"/>
              <a:buAutoNum type="arabicPeriod"/>
            </a:pPr>
            <a:r>
              <a:rPr lang="id-ID" sz="3200">
                <a:solidFill>
                  <a:schemeClr val="bg1"/>
                </a:solidFill>
                <a:latin typeface="Times New Roman" panose="02020603050405020304" pitchFamily="18" charset="0"/>
                <a:cs typeface="Times New Roman" panose="02020603050405020304" pitchFamily="18" charset="0"/>
              </a:rPr>
              <a:t>Jelaskan perbedaan IP-PBX adalah PABX!</a:t>
            </a:r>
            <a:endParaRPr lang="en-US" sz="3200">
              <a:solidFill>
                <a:schemeClr val="bg1"/>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id-ID" sz="3200">
                <a:solidFill>
                  <a:schemeClr val="bg1"/>
                </a:solidFill>
                <a:latin typeface="Times New Roman" panose="02020603050405020304" pitchFamily="18" charset="0"/>
                <a:cs typeface="Times New Roman" panose="02020603050405020304" pitchFamily="18" charset="0"/>
              </a:rPr>
              <a:t> Apa yang dimaksud dengan IP PBX server?</a:t>
            </a:r>
          </a:p>
          <a:p>
            <a:pPr marL="514350" indent="-514350">
              <a:buFont typeface="+mj-lt"/>
              <a:buAutoNum type="arabicPeriod"/>
            </a:pPr>
            <a:r>
              <a:rPr lang="id-ID" sz="3200">
                <a:solidFill>
                  <a:schemeClr val="bg1"/>
                </a:solidFill>
                <a:latin typeface="Times New Roman" panose="02020603050405020304" pitchFamily="18" charset="0"/>
                <a:cs typeface="Times New Roman" panose="02020603050405020304" pitchFamily="18" charset="0"/>
              </a:rPr>
              <a:t>Tuliskan dan jelaskan Type dan Jenis PABX!</a:t>
            </a:r>
          </a:p>
          <a:p>
            <a:pPr marL="514350" indent="-514350">
              <a:buFont typeface="+mj-lt"/>
              <a:buAutoNum type="arabicPeriod"/>
            </a:pPr>
            <a:r>
              <a:rPr lang="id-ID" sz="3200">
                <a:solidFill>
                  <a:schemeClr val="bg1"/>
                </a:solidFill>
                <a:latin typeface="Times New Roman" panose="02020603050405020304" pitchFamily="18" charset="0"/>
                <a:cs typeface="Times New Roman" panose="02020603050405020304" pitchFamily="18" charset="0"/>
              </a:rPr>
              <a:t>Apa yang anda ketahui tentang Cara Kerja Softswitch?</a:t>
            </a:r>
          </a:p>
        </p:txBody>
      </p:sp>
    </p:spTree>
    <p:extLst>
      <p:ext uri="{BB962C8B-B14F-4D97-AF65-F5344CB8AC3E}">
        <p14:creationId xmlns:p14="http://schemas.microsoft.com/office/powerpoint/2010/main" val="33914801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1043-40B5-4B7A-B04E-A32048816A10}"/>
              </a:ext>
            </a:extLst>
          </p:cNvPr>
          <p:cNvSpPr>
            <a:spLocks noGrp="1"/>
          </p:cNvSpPr>
          <p:nvPr>
            <p:ph type="title"/>
          </p:nvPr>
        </p:nvSpPr>
        <p:spPr/>
        <p:txBody>
          <a:bodyPr/>
          <a:lstStyle/>
          <a:p>
            <a:r>
              <a:rPr lang="en-US" b="1">
                <a:solidFill>
                  <a:schemeClr val="bg1"/>
                </a:solidFill>
                <a:latin typeface="Eras Bold ITC" panose="020B0907030504020204" pitchFamily="34" charset="0"/>
              </a:rPr>
              <a:t>TUJUAN PEMBELAJARAN</a:t>
            </a:r>
            <a:endParaRPr lang="id-ID" b="1">
              <a:solidFill>
                <a:schemeClr val="bg1"/>
              </a:solidFill>
              <a:latin typeface="Eras Bold ITC" panose="020B0907030504020204" pitchFamily="34" charset="0"/>
            </a:endParaRPr>
          </a:p>
        </p:txBody>
      </p:sp>
      <p:sp>
        <p:nvSpPr>
          <p:cNvPr id="3" name="Content Placeholder 2">
            <a:extLst>
              <a:ext uri="{FF2B5EF4-FFF2-40B4-BE49-F238E27FC236}">
                <a16:creationId xmlns:a16="http://schemas.microsoft.com/office/drawing/2014/main" id="{2C36C83E-4A4F-48D1-9C97-0A0FB536AEEC}"/>
              </a:ext>
            </a:extLst>
          </p:cNvPr>
          <p:cNvSpPr>
            <a:spLocks noGrp="1"/>
          </p:cNvSpPr>
          <p:nvPr>
            <p:ph idx="1"/>
          </p:nvPr>
        </p:nvSpPr>
        <p:spPr>
          <a:xfrm>
            <a:off x="680321" y="2336873"/>
            <a:ext cx="10772539" cy="3599316"/>
          </a:xfrm>
        </p:spPr>
        <p:txBody>
          <a:bodyPr>
            <a:normAutofit/>
          </a:bodyPr>
          <a:lstStyle/>
          <a:p>
            <a:pPr marL="0" indent="0">
              <a:buNone/>
            </a:pPr>
            <a:r>
              <a:rPr lang="id-ID" sz="2800" dirty="0">
                <a:solidFill>
                  <a:schemeClr val="bg1"/>
                </a:solidFill>
                <a:effectLst/>
                <a:latin typeface="Times New Roman" panose="02020603050405020304" pitchFamily="18" charset="0"/>
                <a:cs typeface="Times New Roman" panose="02020603050405020304" pitchFamily="18" charset="0"/>
              </a:rPr>
              <a:t>Setelah mengikuti pembelajaran ini siswa diharapkan dapat:</a:t>
            </a:r>
          </a:p>
          <a:p>
            <a:pPr marL="514350" lvl="0" indent="-514350">
              <a:buFont typeface="+mj-lt"/>
              <a:buAutoNum type="arabicPeriod"/>
            </a:pPr>
            <a:r>
              <a:rPr lang="en-US" sz="2800" dirty="0" err="1">
                <a:solidFill>
                  <a:schemeClr val="bg1"/>
                </a:solidFill>
                <a:effectLst/>
                <a:latin typeface="Times New Roman" panose="02020603050405020304" pitchFamily="18" charset="0"/>
                <a:cs typeface="Times New Roman" panose="02020603050405020304" pitchFamily="18" charset="0"/>
              </a:rPr>
              <a:t>Menjelaskan</a:t>
            </a:r>
            <a:r>
              <a:rPr lang="en-US" sz="2800" dirty="0">
                <a:solidFill>
                  <a:schemeClr val="bg1"/>
                </a:solidFill>
                <a:effectLst/>
                <a:latin typeface="Times New Roman" panose="02020603050405020304" pitchFamily="18" charset="0"/>
                <a:cs typeface="Times New Roman" panose="02020603050405020304" pitchFamily="18" charset="0"/>
              </a:rPr>
              <a:t> </a:t>
            </a:r>
            <a:r>
              <a:rPr lang="en-US" sz="2800" dirty="0" err="1">
                <a:solidFill>
                  <a:schemeClr val="bg1"/>
                </a:solidFill>
                <a:effectLst/>
                <a:latin typeface="Times New Roman" panose="02020603050405020304" pitchFamily="18" charset="0"/>
                <a:cs typeface="Times New Roman" panose="02020603050405020304" pitchFamily="18" charset="0"/>
              </a:rPr>
              <a:t>konsep</a:t>
            </a:r>
            <a:r>
              <a:rPr lang="en-US" sz="2800" dirty="0">
                <a:solidFill>
                  <a:schemeClr val="bg1"/>
                </a:solidFill>
                <a:effectLst/>
                <a:latin typeface="Times New Roman" panose="02020603050405020304" pitchFamily="18" charset="0"/>
                <a:cs typeface="Times New Roman" panose="02020603050405020304" pitchFamily="18" charset="0"/>
              </a:rPr>
              <a:t> </a:t>
            </a:r>
            <a:r>
              <a:rPr lang="en-US" sz="2800" dirty="0" err="1">
                <a:solidFill>
                  <a:schemeClr val="bg1"/>
                </a:solidFill>
                <a:effectLst/>
                <a:latin typeface="Times New Roman" panose="02020603050405020304" pitchFamily="18" charset="0"/>
                <a:cs typeface="Times New Roman" panose="02020603050405020304" pitchFamily="18" charset="0"/>
              </a:rPr>
              <a:t>dasar</a:t>
            </a:r>
            <a:r>
              <a:rPr lang="en-US" sz="2800" dirty="0">
                <a:solidFill>
                  <a:schemeClr val="bg1"/>
                </a:solidFill>
                <a:effectLst/>
                <a:latin typeface="Times New Roman" panose="02020603050405020304" pitchFamily="18" charset="0"/>
                <a:cs typeface="Times New Roman" panose="02020603050405020304" pitchFamily="18" charset="0"/>
              </a:rPr>
              <a:t> </a:t>
            </a:r>
            <a:r>
              <a:rPr lang="en-US" sz="2800" dirty="0" err="1">
                <a:solidFill>
                  <a:schemeClr val="bg1"/>
                </a:solidFill>
                <a:effectLst/>
                <a:latin typeface="Times New Roman" panose="02020603050405020304" pitchFamily="18" charset="0"/>
                <a:cs typeface="Times New Roman" panose="02020603050405020304" pitchFamily="18" charset="0"/>
              </a:rPr>
              <a:t>protokoler</a:t>
            </a:r>
            <a:r>
              <a:rPr lang="en-US" sz="2800" dirty="0">
                <a:solidFill>
                  <a:schemeClr val="bg1"/>
                </a:solidFill>
                <a:effectLst/>
                <a:latin typeface="Times New Roman" panose="02020603050405020304" pitchFamily="18" charset="0"/>
                <a:cs typeface="Times New Roman" panose="02020603050405020304" pitchFamily="18" charset="0"/>
              </a:rPr>
              <a:t> </a:t>
            </a:r>
            <a:r>
              <a:rPr lang="en-US" sz="2800" i="1" dirty="0">
                <a:solidFill>
                  <a:schemeClr val="bg1"/>
                </a:solidFill>
                <a:effectLst/>
                <a:latin typeface="Times New Roman" panose="02020603050405020304" pitchFamily="18" charset="0"/>
                <a:cs typeface="Times New Roman" panose="02020603050405020304" pitchFamily="18" charset="0"/>
              </a:rPr>
              <a:t>server </a:t>
            </a:r>
            <a:r>
              <a:rPr lang="en-US" sz="2800" i="1" dirty="0" err="1">
                <a:solidFill>
                  <a:schemeClr val="bg1"/>
                </a:solidFill>
                <a:effectLst/>
                <a:latin typeface="Times New Roman" panose="02020603050405020304" pitchFamily="18" charset="0"/>
                <a:cs typeface="Times New Roman" panose="02020603050405020304" pitchFamily="18" charset="0"/>
              </a:rPr>
              <a:t>softswitch</a:t>
            </a:r>
            <a:r>
              <a:rPr lang="en-US" sz="2800" dirty="0">
                <a:solidFill>
                  <a:schemeClr val="bg1"/>
                </a:solidFill>
                <a:effectLst/>
                <a:latin typeface="Times New Roman" panose="02020603050405020304" pitchFamily="18" charset="0"/>
                <a:cs typeface="Times New Roman" panose="02020603050405020304" pitchFamily="18" charset="0"/>
              </a:rPr>
              <a:t> </a:t>
            </a:r>
            <a:r>
              <a:rPr lang="en-US" sz="2800" dirty="0" err="1">
                <a:solidFill>
                  <a:schemeClr val="bg1"/>
                </a:solidFill>
                <a:effectLst/>
                <a:latin typeface="Times New Roman" panose="02020603050405020304" pitchFamily="18" charset="0"/>
                <a:cs typeface="Times New Roman" panose="02020603050405020304" pitchFamily="18" charset="0"/>
              </a:rPr>
              <a:t>dengan</a:t>
            </a:r>
            <a:r>
              <a:rPr lang="en-US" sz="2800" dirty="0">
                <a:solidFill>
                  <a:schemeClr val="bg1"/>
                </a:solidFill>
                <a:effectLst/>
                <a:latin typeface="Times New Roman" panose="02020603050405020304" pitchFamily="18" charset="0"/>
                <a:cs typeface="Times New Roman" panose="02020603050405020304" pitchFamily="18" charset="0"/>
              </a:rPr>
              <a:t> </a:t>
            </a:r>
            <a:r>
              <a:rPr lang="en-US" sz="2800" dirty="0" err="1">
                <a:solidFill>
                  <a:schemeClr val="bg1"/>
                </a:solidFill>
                <a:effectLst/>
                <a:latin typeface="Times New Roman" panose="02020603050405020304" pitchFamily="18" charset="0"/>
                <a:cs typeface="Times New Roman" panose="02020603050405020304" pitchFamily="18" charset="0"/>
              </a:rPr>
              <a:t>cermat</a:t>
            </a:r>
            <a:endParaRPr lang="id-ID" sz="2800" dirty="0">
              <a:solidFill>
                <a:schemeClr val="bg1"/>
              </a:solidFill>
              <a:effectLst/>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US" sz="2800" dirty="0" err="1">
                <a:solidFill>
                  <a:schemeClr val="bg1"/>
                </a:solidFill>
                <a:effectLst/>
                <a:latin typeface="Times New Roman" panose="02020603050405020304" pitchFamily="18" charset="0"/>
                <a:cs typeface="Times New Roman" panose="02020603050405020304" pitchFamily="18" charset="0"/>
              </a:rPr>
              <a:t>Memahami</a:t>
            </a:r>
            <a:r>
              <a:rPr lang="en-US" sz="2800" dirty="0">
                <a:solidFill>
                  <a:schemeClr val="bg1"/>
                </a:solidFill>
                <a:effectLst/>
                <a:latin typeface="Times New Roman" panose="02020603050405020304" pitchFamily="18" charset="0"/>
                <a:cs typeface="Times New Roman" panose="02020603050405020304" pitchFamily="18" charset="0"/>
              </a:rPr>
              <a:t> </a:t>
            </a:r>
            <a:r>
              <a:rPr lang="en-US" sz="2800" dirty="0" err="1">
                <a:solidFill>
                  <a:schemeClr val="bg1"/>
                </a:solidFill>
                <a:effectLst/>
                <a:latin typeface="Times New Roman" panose="02020603050405020304" pitchFamily="18" charset="0"/>
                <a:cs typeface="Times New Roman" panose="02020603050405020304" pitchFamily="18" charset="0"/>
              </a:rPr>
              <a:t>cara</a:t>
            </a:r>
            <a:r>
              <a:rPr lang="en-US" sz="2800" dirty="0">
                <a:solidFill>
                  <a:schemeClr val="bg1"/>
                </a:solidFill>
                <a:effectLst/>
                <a:latin typeface="Times New Roman" panose="02020603050405020304" pitchFamily="18" charset="0"/>
                <a:cs typeface="Times New Roman" panose="02020603050405020304" pitchFamily="18" charset="0"/>
              </a:rPr>
              <a:t> </a:t>
            </a:r>
            <a:r>
              <a:rPr lang="en-US" sz="2800" dirty="0" err="1">
                <a:solidFill>
                  <a:schemeClr val="bg1"/>
                </a:solidFill>
                <a:effectLst/>
                <a:latin typeface="Times New Roman" panose="02020603050405020304" pitchFamily="18" charset="0"/>
                <a:cs typeface="Times New Roman" panose="02020603050405020304" pitchFamily="18" charset="0"/>
              </a:rPr>
              <a:t>kerja</a:t>
            </a:r>
            <a:r>
              <a:rPr lang="en-US" sz="2800" dirty="0">
                <a:solidFill>
                  <a:schemeClr val="bg1"/>
                </a:solidFill>
                <a:effectLst/>
                <a:latin typeface="Times New Roman" panose="02020603050405020304" pitchFamily="18" charset="0"/>
                <a:cs typeface="Times New Roman" panose="02020603050405020304" pitchFamily="18" charset="0"/>
              </a:rPr>
              <a:t> </a:t>
            </a:r>
            <a:r>
              <a:rPr lang="en-US" sz="2800" i="1" dirty="0">
                <a:solidFill>
                  <a:schemeClr val="bg1"/>
                </a:solidFill>
                <a:effectLst/>
                <a:latin typeface="Times New Roman" panose="02020603050405020304" pitchFamily="18" charset="0"/>
                <a:cs typeface="Times New Roman" panose="02020603050405020304" pitchFamily="18" charset="0"/>
              </a:rPr>
              <a:t>server </a:t>
            </a:r>
            <a:r>
              <a:rPr lang="en-US" sz="2800" i="1" dirty="0" err="1">
                <a:solidFill>
                  <a:schemeClr val="bg1"/>
                </a:solidFill>
                <a:effectLst/>
                <a:latin typeface="Times New Roman" panose="02020603050405020304" pitchFamily="18" charset="0"/>
                <a:cs typeface="Times New Roman" panose="02020603050405020304" pitchFamily="18" charset="0"/>
              </a:rPr>
              <a:t>softswitch</a:t>
            </a:r>
            <a:r>
              <a:rPr lang="en-US" sz="2800" i="1" dirty="0">
                <a:solidFill>
                  <a:schemeClr val="bg1"/>
                </a:solidFill>
                <a:effectLst/>
                <a:latin typeface="Times New Roman" panose="02020603050405020304" pitchFamily="18" charset="0"/>
                <a:cs typeface="Times New Roman" panose="02020603050405020304" pitchFamily="18" charset="0"/>
              </a:rPr>
              <a:t> </a:t>
            </a:r>
            <a:r>
              <a:rPr lang="en-US" sz="2800" dirty="0" err="1">
                <a:solidFill>
                  <a:schemeClr val="bg1"/>
                </a:solidFill>
                <a:effectLst/>
                <a:latin typeface="Times New Roman" panose="02020603050405020304" pitchFamily="18" charset="0"/>
                <a:cs typeface="Times New Roman" panose="02020603050405020304" pitchFamily="18" charset="0"/>
              </a:rPr>
              <a:t>cermat</a:t>
            </a:r>
            <a:r>
              <a:rPr lang="en-US" sz="2800" dirty="0">
                <a:solidFill>
                  <a:schemeClr val="bg1"/>
                </a:solidFill>
                <a:effectLst/>
                <a:latin typeface="Times New Roman" panose="02020603050405020304" pitchFamily="18" charset="0"/>
                <a:cs typeface="Times New Roman" panose="02020603050405020304" pitchFamily="18" charset="0"/>
              </a:rPr>
              <a:t> dan </a:t>
            </a:r>
            <a:r>
              <a:rPr lang="en-US" sz="2800" dirty="0" err="1">
                <a:solidFill>
                  <a:schemeClr val="bg1"/>
                </a:solidFill>
                <a:effectLst/>
                <a:latin typeface="Times New Roman" panose="02020603050405020304" pitchFamily="18" charset="0"/>
                <a:cs typeface="Times New Roman" panose="02020603050405020304" pitchFamily="18" charset="0"/>
              </a:rPr>
              <a:t>teliti</a:t>
            </a:r>
            <a:endParaRPr lang="id-ID" sz="2800" dirty="0">
              <a:solidFill>
                <a:schemeClr val="bg1"/>
              </a:solidFill>
              <a:effectLst/>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US" sz="2800" dirty="0" err="1">
                <a:solidFill>
                  <a:schemeClr val="bg1"/>
                </a:solidFill>
                <a:effectLst/>
                <a:latin typeface="Times New Roman" panose="02020603050405020304" pitchFamily="18" charset="0"/>
                <a:cs typeface="Times New Roman" panose="02020603050405020304" pitchFamily="18" charset="0"/>
              </a:rPr>
              <a:t>Menjelaskan</a:t>
            </a:r>
            <a:r>
              <a:rPr lang="en-US" sz="2800" dirty="0">
                <a:solidFill>
                  <a:schemeClr val="bg1"/>
                </a:solidFill>
                <a:effectLst/>
                <a:latin typeface="Times New Roman" panose="02020603050405020304" pitchFamily="18" charset="0"/>
                <a:cs typeface="Times New Roman" panose="02020603050405020304" pitchFamily="18" charset="0"/>
              </a:rPr>
              <a:t> </a:t>
            </a:r>
            <a:r>
              <a:rPr lang="en-US" sz="2800" dirty="0" err="1">
                <a:solidFill>
                  <a:schemeClr val="bg1"/>
                </a:solidFill>
                <a:effectLst/>
                <a:latin typeface="Times New Roman" panose="02020603050405020304" pitchFamily="18" charset="0"/>
                <a:cs typeface="Times New Roman" panose="02020603050405020304" pitchFamily="18" charset="0"/>
              </a:rPr>
              <a:t>cara</a:t>
            </a:r>
            <a:r>
              <a:rPr lang="en-US" sz="2800" dirty="0">
                <a:solidFill>
                  <a:schemeClr val="bg1"/>
                </a:solidFill>
                <a:effectLst/>
                <a:latin typeface="Times New Roman" panose="02020603050405020304" pitchFamily="18" charset="0"/>
                <a:cs typeface="Times New Roman" panose="02020603050405020304" pitchFamily="18" charset="0"/>
              </a:rPr>
              <a:t> </a:t>
            </a:r>
            <a:r>
              <a:rPr lang="en-US" sz="2800" dirty="0" err="1">
                <a:solidFill>
                  <a:schemeClr val="bg1"/>
                </a:solidFill>
                <a:effectLst/>
                <a:latin typeface="Times New Roman" panose="02020603050405020304" pitchFamily="18" charset="0"/>
                <a:cs typeface="Times New Roman" panose="02020603050405020304" pitchFamily="18" charset="0"/>
              </a:rPr>
              <a:t>kerja</a:t>
            </a:r>
            <a:r>
              <a:rPr lang="en-US" sz="2800" dirty="0">
                <a:solidFill>
                  <a:schemeClr val="bg1"/>
                </a:solidFill>
                <a:effectLst/>
                <a:latin typeface="Times New Roman" panose="02020603050405020304" pitchFamily="18" charset="0"/>
                <a:cs typeface="Times New Roman" panose="02020603050405020304" pitchFamily="18" charset="0"/>
              </a:rPr>
              <a:t> </a:t>
            </a:r>
            <a:r>
              <a:rPr lang="en-US" sz="2800" i="1" dirty="0">
                <a:solidFill>
                  <a:schemeClr val="bg1"/>
                </a:solidFill>
                <a:effectLst/>
                <a:latin typeface="Times New Roman" panose="02020603050405020304" pitchFamily="18" charset="0"/>
                <a:cs typeface="Times New Roman" panose="02020603050405020304" pitchFamily="18" charset="0"/>
              </a:rPr>
              <a:t>server </a:t>
            </a:r>
            <a:r>
              <a:rPr lang="en-US" sz="2800" i="1" dirty="0" err="1">
                <a:solidFill>
                  <a:schemeClr val="bg1"/>
                </a:solidFill>
                <a:effectLst/>
                <a:latin typeface="Times New Roman" panose="02020603050405020304" pitchFamily="18" charset="0"/>
                <a:cs typeface="Times New Roman" panose="02020603050405020304" pitchFamily="18" charset="0"/>
              </a:rPr>
              <a:t>softswitch</a:t>
            </a:r>
            <a:r>
              <a:rPr lang="en-US" sz="2800" dirty="0">
                <a:solidFill>
                  <a:schemeClr val="bg1"/>
                </a:solidFill>
                <a:effectLst/>
                <a:latin typeface="Times New Roman" panose="02020603050405020304" pitchFamily="18" charset="0"/>
                <a:cs typeface="Times New Roman" panose="02020603050405020304" pitchFamily="18" charset="0"/>
              </a:rPr>
              <a:t> </a:t>
            </a:r>
            <a:r>
              <a:rPr lang="en-US" sz="2800" dirty="0" err="1">
                <a:solidFill>
                  <a:schemeClr val="bg1"/>
                </a:solidFill>
                <a:effectLst/>
                <a:latin typeface="Times New Roman" panose="02020603050405020304" pitchFamily="18" charset="0"/>
                <a:cs typeface="Times New Roman" panose="02020603050405020304" pitchFamily="18" charset="0"/>
              </a:rPr>
              <a:t>cermat</a:t>
            </a:r>
            <a:r>
              <a:rPr lang="en-US" sz="2800" dirty="0">
                <a:solidFill>
                  <a:schemeClr val="bg1"/>
                </a:solidFill>
                <a:effectLst/>
                <a:latin typeface="Times New Roman" panose="02020603050405020304" pitchFamily="18" charset="0"/>
                <a:cs typeface="Times New Roman" panose="02020603050405020304" pitchFamily="18" charset="0"/>
              </a:rPr>
              <a:t> dan </a:t>
            </a:r>
            <a:r>
              <a:rPr lang="en-US" sz="2800" dirty="0" err="1">
                <a:solidFill>
                  <a:schemeClr val="bg1"/>
                </a:solidFill>
                <a:effectLst/>
                <a:latin typeface="Times New Roman" panose="02020603050405020304" pitchFamily="18" charset="0"/>
                <a:cs typeface="Times New Roman" panose="02020603050405020304" pitchFamily="18" charset="0"/>
              </a:rPr>
              <a:t>teliti</a:t>
            </a:r>
            <a:endParaRPr lang="id-ID"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3544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1043-40B5-4B7A-B04E-A32048816A10}"/>
              </a:ext>
            </a:extLst>
          </p:cNvPr>
          <p:cNvSpPr>
            <a:spLocks noGrp="1"/>
          </p:cNvSpPr>
          <p:nvPr>
            <p:ph type="title"/>
          </p:nvPr>
        </p:nvSpPr>
        <p:spPr/>
        <p:txBody>
          <a:bodyPr/>
          <a:lstStyle/>
          <a:p>
            <a:r>
              <a:rPr lang="id-ID" b="1" dirty="0">
                <a:solidFill>
                  <a:schemeClr val="bg1"/>
                </a:solidFill>
                <a:latin typeface="Eras Bold ITC" panose="020B0907030504020204" pitchFamily="34" charset="0"/>
              </a:rPr>
              <a:t>DEFINISI SERVER</a:t>
            </a:r>
          </a:p>
        </p:txBody>
      </p:sp>
      <p:sp>
        <p:nvSpPr>
          <p:cNvPr id="3" name="Content Placeholder 2">
            <a:extLst>
              <a:ext uri="{FF2B5EF4-FFF2-40B4-BE49-F238E27FC236}">
                <a16:creationId xmlns:a16="http://schemas.microsoft.com/office/drawing/2014/main" id="{2C36C83E-4A4F-48D1-9C97-0A0FB536AEEC}"/>
              </a:ext>
            </a:extLst>
          </p:cNvPr>
          <p:cNvSpPr>
            <a:spLocks noGrp="1"/>
          </p:cNvSpPr>
          <p:nvPr>
            <p:ph idx="1"/>
          </p:nvPr>
        </p:nvSpPr>
        <p:spPr>
          <a:xfrm>
            <a:off x="680321" y="2336873"/>
            <a:ext cx="10772539" cy="3599316"/>
          </a:xfrm>
        </p:spPr>
        <p:txBody>
          <a:bodyPr>
            <a:normAutofit/>
          </a:bodyPr>
          <a:lstStyle/>
          <a:p>
            <a:pPr marL="0" indent="0">
              <a:buNone/>
            </a:pPr>
            <a:r>
              <a:rPr lang="id-ID" sz="2800" dirty="0">
                <a:solidFill>
                  <a:schemeClr val="bg1"/>
                </a:solidFill>
                <a:effectLst/>
                <a:latin typeface="Times New Roman" panose="02020603050405020304" pitchFamily="18" charset="0"/>
                <a:cs typeface="Times New Roman" panose="02020603050405020304" pitchFamily="18" charset="0"/>
              </a:rPr>
              <a:t>Server adalah sebuah sistem komputer yang menyediakan jenis layanan (</a:t>
            </a:r>
            <a:r>
              <a:rPr lang="id-ID" sz="2800" i="1" dirty="0">
                <a:solidFill>
                  <a:schemeClr val="bg1"/>
                </a:solidFill>
                <a:effectLst/>
                <a:latin typeface="Times New Roman" panose="02020603050405020304" pitchFamily="18" charset="0"/>
                <a:cs typeface="Times New Roman" panose="02020603050405020304" pitchFamily="18" charset="0"/>
              </a:rPr>
              <a:t>service</a:t>
            </a:r>
            <a:r>
              <a:rPr lang="id-ID" sz="2800" dirty="0">
                <a:solidFill>
                  <a:schemeClr val="bg1"/>
                </a:solidFill>
                <a:effectLst/>
                <a:latin typeface="Times New Roman" panose="02020603050405020304" pitchFamily="18" charset="0"/>
                <a:cs typeface="Times New Roman" panose="02020603050405020304" pitchFamily="18" charset="0"/>
              </a:rPr>
              <a:t>) tertentu dalam sebuah jaringan komputer. Server didukung dengan prosesor yang bersifat scalable dan RAM yang besar, juga dilengkapi dengna sistem operasi khusus, yang disebut sistem operasi jaringan </a:t>
            </a:r>
            <a:r>
              <a:rPr lang="id-ID" sz="2800" i="1" dirty="0">
                <a:solidFill>
                  <a:schemeClr val="bg1"/>
                </a:solidFill>
                <a:effectLst/>
                <a:latin typeface="Times New Roman" panose="02020603050405020304" pitchFamily="18" charset="0"/>
                <a:cs typeface="Times New Roman" panose="02020603050405020304" pitchFamily="18" charset="0"/>
              </a:rPr>
              <a:t>(network operating system)</a:t>
            </a:r>
            <a:endParaRPr lang="id-ID" sz="28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345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1043-40B5-4B7A-B04E-A32048816A10}"/>
              </a:ext>
            </a:extLst>
          </p:cNvPr>
          <p:cNvSpPr>
            <a:spLocks noGrp="1"/>
          </p:cNvSpPr>
          <p:nvPr>
            <p:ph type="title"/>
          </p:nvPr>
        </p:nvSpPr>
        <p:spPr/>
        <p:txBody>
          <a:bodyPr/>
          <a:lstStyle/>
          <a:p>
            <a:r>
              <a:rPr lang="id-ID" b="1" dirty="0">
                <a:solidFill>
                  <a:schemeClr val="bg1"/>
                </a:solidFill>
                <a:latin typeface="Eras Bold ITC" panose="020B0907030504020204" pitchFamily="34" charset="0"/>
              </a:rPr>
              <a:t>DEFINISI SOFTSWITCH</a:t>
            </a:r>
          </a:p>
        </p:txBody>
      </p:sp>
      <p:sp>
        <p:nvSpPr>
          <p:cNvPr id="3" name="Content Placeholder 2">
            <a:extLst>
              <a:ext uri="{FF2B5EF4-FFF2-40B4-BE49-F238E27FC236}">
                <a16:creationId xmlns:a16="http://schemas.microsoft.com/office/drawing/2014/main" id="{2C36C83E-4A4F-48D1-9C97-0A0FB536AEEC}"/>
              </a:ext>
            </a:extLst>
          </p:cNvPr>
          <p:cNvSpPr>
            <a:spLocks noGrp="1"/>
          </p:cNvSpPr>
          <p:nvPr>
            <p:ph idx="1"/>
          </p:nvPr>
        </p:nvSpPr>
        <p:spPr>
          <a:xfrm>
            <a:off x="457200" y="2336872"/>
            <a:ext cx="11292839" cy="4178227"/>
          </a:xfrm>
        </p:spPr>
        <p:txBody>
          <a:bodyPr>
            <a:normAutofit/>
          </a:bodyPr>
          <a:lstStyle/>
          <a:p>
            <a:pPr marL="0" indent="0">
              <a:buNone/>
            </a:pPr>
            <a:r>
              <a:rPr lang="id-ID" sz="2800" dirty="0">
                <a:solidFill>
                  <a:schemeClr val="bg1"/>
                </a:solidFill>
                <a:effectLst/>
                <a:latin typeface="Times New Roman" panose="02020603050405020304" pitchFamily="18" charset="0"/>
                <a:cs typeface="Times New Roman" panose="02020603050405020304" pitchFamily="18" charset="0"/>
              </a:rPr>
              <a:t>Softswitch adalah suatu alat yang mampu menghubungkan antara jaringan sirkuit dengan jaringan paket, termasuk di dalamnya adalah jaringan telpon tetap (PSTN), internet yang berbasis IP, kabel TV dan juga jaringan seluler. Menurut isc (International softswitch concortium) definisi softswitch adalah suatu perangkat yang memiliki kemampuan :</a:t>
            </a:r>
          </a:p>
          <a:p>
            <a:r>
              <a:rPr lang="id-ID" sz="2800" dirty="0">
                <a:solidFill>
                  <a:schemeClr val="bg1"/>
                </a:solidFill>
                <a:effectLst/>
                <a:latin typeface="Times New Roman" panose="02020603050405020304" pitchFamily="18" charset="0"/>
                <a:cs typeface="Times New Roman" panose="02020603050405020304" pitchFamily="18" charset="0"/>
              </a:rPr>
              <a:t>Memilih proses yang di terapkan pada suatu panggilan</a:t>
            </a:r>
          </a:p>
          <a:p>
            <a:r>
              <a:rPr lang="id-ID" sz="2800" dirty="0">
                <a:solidFill>
                  <a:schemeClr val="bg1"/>
                </a:solidFill>
                <a:effectLst/>
                <a:latin typeface="Times New Roman" panose="02020603050405020304" pitchFamily="18" charset="0"/>
                <a:cs typeface="Times New Roman" panose="02020603050405020304" pitchFamily="18" charset="0"/>
              </a:rPr>
              <a:t>Routing untuk panggilan dalam jaringan</a:t>
            </a:r>
          </a:p>
          <a:p>
            <a:r>
              <a:rPr lang="id-ID" sz="2800" dirty="0">
                <a:solidFill>
                  <a:schemeClr val="bg1"/>
                </a:solidFill>
                <a:effectLst/>
                <a:latin typeface="Times New Roman" panose="02020603050405020304" pitchFamily="18" charset="0"/>
                <a:cs typeface="Times New Roman" panose="02020603050405020304" pitchFamily="18" charset="0"/>
              </a:rPr>
              <a:t>Mentransfer kontrol panggilan ke elemen jaringan</a:t>
            </a:r>
          </a:p>
          <a:p>
            <a:pPr marL="0" indent="0">
              <a:buNone/>
            </a:pPr>
            <a:endParaRPr lang="id-ID" sz="28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9747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1043-40B5-4B7A-B04E-A32048816A10}"/>
              </a:ext>
            </a:extLst>
          </p:cNvPr>
          <p:cNvSpPr>
            <a:spLocks noGrp="1"/>
          </p:cNvSpPr>
          <p:nvPr>
            <p:ph type="title"/>
          </p:nvPr>
        </p:nvSpPr>
        <p:spPr/>
        <p:txBody>
          <a:bodyPr/>
          <a:lstStyle/>
          <a:p>
            <a:r>
              <a:rPr lang="en-US" b="1">
                <a:solidFill>
                  <a:schemeClr val="bg1"/>
                </a:solidFill>
                <a:latin typeface="Eras Bold ITC" panose="020B0907030504020204" pitchFamily="34" charset="0"/>
              </a:rPr>
              <a:t>IP-PBX</a:t>
            </a:r>
            <a:endParaRPr lang="id-ID" b="1">
              <a:solidFill>
                <a:schemeClr val="bg1"/>
              </a:solidFill>
              <a:latin typeface="Eras Bold ITC" panose="020B0907030504020204" pitchFamily="34" charset="0"/>
            </a:endParaRPr>
          </a:p>
        </p:txBody>
      </p:sp>
      <p:sp>
        <p:nvSpPr>
          <p:cNvPr id="3" name="Content Placeholder 2">
            <a:extLst>
              <a:ext uri="{FF2B5EF4-FFF2-40B4-BE49-F238E27FC236}">
                <a16:creationId xmlns:a16="http://schemas.microsoft.com/office/drawing/2014/main" id="{2C36C83E-4A4F-48D1-9C97-0A0FB536AEEC}"/>
              </a:ext>
            </a:extLst>
          </p:cNvPr>
          <p:cNvSpPr>
            <a:spLocks noGrp="1"/>
          </p:cNvSpPr>
          <p:nvPr>
            <p:ph idx="1"/>
          </p:nvPr>
        </p:nvSpPr>
        <p:spPr>
          <a:xfrm>
            <a:off x="680321" y="2336873"/>
            <a:ext cx="10701553" cy="3599316"/>
          </a:xfrm>
        </p:spPr>
        <p:txBody>
          <a:bodyPr>
            <a:normAutofit/>
          </a:bodyPr>
          <a:lstStyle/>
          <a:p>
            <a:pPr marL="0" indent="0">
              <a:buNone/>
            </a:pPr>
            <a:r>
              <a:rPr lang="id-ID" sz="3200" dirty="0">
                <a:solidFill>
                  <a:schemeClr val="bg1"/>
                </a:solidFill>
                <a:latin typeface="Times New Roman" panose="02020603050405020304" pitchFamily="18" charset="0"/>
                <a:cs typeface="Times New Roman" panose="02020603050405020304" pitchFamily="18" charset="0"/>
              </a:rPr>
              <a:t>PABX atau Private Automatic Branch eXchange adalah perangkat penyambungan komunikasi telepon yang terletak di sisi pelanggan.</a:t>
            </a:r>
          </a:p>
        </p:txBody>
      </p:sp>
    </p:spTree>
    <p:extLst>
      <p:ext uri="{BB962C8B-B14F-4D97-AF65-F5344CB8AC3E}">
        <p14:creationId xmlns:p14="http://schemas.microsoft.com/office/powerpoint/2010/main" val="33470936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1043-40B5-4B7A-B04E-A32048816A10}"/>
              </a:ext>
            </a:extLst>
          </p:cNvPr>
          <p:cNvSpPr>
            <a:spLocks noGrp="1"/>
          </p:cNvSpPr>
          <p:nvPr>
            <p:ph type="title"/>
          </p:nvPr>
        </p:nvSpPr>
        <p:spPr/>
        <p:txBody>
          <a:bodyPr/>
          <a:lstStyle/>
          <a:p>
            <a:r>
              <a:rPr lang="en-US" b="1">
                <a:solidFill>
                  <a:schemeClr val="bg1"/>
                </a:solidFill>
                <a:latin typeface="Eras Bold ITC" panose="020B0907030504020204" pitchFamily="34" charset="0"/>
              </a:rPr>
              <a:t>IP-PBX</a:t>
            </a:r>
            <a:endParaRPr lang="id-ID" b="1">
              <a:solidFill>
                <a:schemeClr val="bg1"/>
              </a:solidFill>
              <a:latin typeface="Eras Bold ITC" panose="020B0907030504020204" pitchFamily="34" charset="0"/>
            </a:endParaRPr>
          </a:p>
        </p:txBody>
      </p:sp>
      <p:sp>
        <p:nvSpPr>
          <p:cNvPr id="3" name="Content Placeholder 2">
            <a:extLst>
              <a:ext uri="{FF2B5EF4-FFF2-40B4-BE49-F238E27FC236}">
                <a16:creationId xmlns:a16="http://schemas.microsoft.com/office/drawing/2014/main" id="{2C36C83E-4A4F-48D1-9C97-0A0FB536AEEC}"/>
              </a:ext>
            </a:extLst>
          </p:cNvPr>
          <p:cNvSpPr>
            <a:spLocks noGrp="1"/>
          </p:cNvSpPr>
          <p:nvPr>
            <p:ph idx="1"/>
          </p:nvPr>
        </p:nvSpPr>
        <p:spPr>
          <a:xfrm>
            <a:off x="680321" y="2336873"/>
            <a:ext cx="10701553" cy="3599316"/>
          </a:xfrm>
        </p:spPr>
        <p:txBody>
          <a:bodyPr>
            <a:normAutofit/>
          </a:bodyPr>
          <a:lstStyle/>
          <a:p>
            <a:pPr marL="0" indent="0">
              <a:buNone/>
            </a:pPr>
            <a:r>
              <a:rPr lang="id-ID" sz="3200" dirty="0">
                <a:solidFill>
                  <a:schemeClr val="bg1"/>
                </a:solidFill>
                <a:latin typeface="Times New Roman" panose="02020603050405020304" pitchFamily="18" charset="0"/>
                <a:cs typeface="Times New Roman" panose="02020603050405020304" pitchFamily="18" charset="0"/>
              </a:rPr>
              <a:t>IP PBX </a:t>
            </a:r>
            <a:r>
              <a:rPr lang="id-ID" sz="3200">
                <a:solidFill>
                  <a:schemeClr val="bg1"/>
                </a:solidFill>
                <a:latin typeface="Times New Roman" panose="02020603050405020304" pitchFamily="18" charset="0"/>
                <a:cs typeface="Times New Roman" panose="02020603050405020304" pitchFamily="18" charset="0"/>
              </a:rPr>
              <a:t>atau Internet Protocol </a:t>
            </a:r>
            <a:r>
              <a:rPr lang="id-ID" sz="3200" dirty="0">
                <a:solidFill>
                  <a:schemeClr val="bg1"/>
                </a:solidFill>
                <a:latin typeface="Times New Roman" panose="02020603050405020304" pitchFamily="18" charset="0"/>
                <a:cs typeface="Times New Roman" panose="02020603050405020304" pitchFamily="18" charset="0"/>
              </a:rPr>
              <a:t>Private </a:t>
            </a:r>
            <a:r>
              <a:rPr lang="id-ID" sz="3200">
                <a:solidFill>
                  <a:schemeClr val="bg1"/>
                </a:solidFill>
                <a:latin typeface="Times New Roman" panose="02020603050405020304" pitchFamily="18" charset="0"/>
                <a:cs typeface="Times New Roman" panose="02020603050405020304" pitchFamily="18" charset="0"/>
              </a:rPr>
              <a:t>Branch Exchange merupakan PABX yang menggunakan teknologi IP. IP PBX adalah perangkat switching komunikasi telepon dan </a:t>
            </a:r>
            <a:r>
              <a:rPr lang="id-ID" sz="3200" dirty="0">
                <a:solidFill>
                  <a:schemeClr val="bg1"/>
                </a:solidFill>
                <a:latin typeface="Times New Roman" panose="02020603050405020304" pitchFamily="18" charset="0"/>
                <a:cs typeface="Times New Roman" panose="02020603050405020304" pitchFamily="18" charset="0"/>
              </a:rPr>
              <a:t>data berbasis teknologi Internet Protocol (IP</a:t>
            </a:r>
            <a:r>
              <a:rPr lang="id-ID" sz="3200">
                <a:solidFill>
                  <a:schemeClr val="bg1"/>
                </a:solidFill>
                <a:latin typeface="Times New Roman" panose="02020603050405020304" pitchFamily="18" charset="0"/>
                <a:cs typeface="Times New Roman" panose="02020603050405020304" pitchFamily="18" charset="0"/>
              </a:rPr>
              <a:t>) yang mengendalikan exstension telepon </a:t>
            </a:r>
            <a:r>
              <a:rPr lang="id-ID" sz="3200" dirty="0">
                <a:solidFill>
                  <a:schemeClr val="bg1"/>
                </a:solidFill>
                <a:latin typeface="Times New Roman" panose="02020603050405020304" pitchFamily="18" charset="0"/>
                <a:cs typeface="Times New Roman" panose="02020603050405020304" pitchFamily="18" charset="0"/>
              </a:rPr>
              <a:t>analog (TDM) maupun ekstension IP Phone.</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9596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1043-40B5-4B7A-B04E-A32048816A10}"/>
              </a:ext>
            </a:extLst>
          </p:cNvPr>
          <p:cNvSpPr>
            <a:spLocks noGrp="1"/>
          </p:cNvSpPr>
          <p:nvPr>
            <p:ph type="title"/>
          </p:nvPr>
        </p:nvSpPr>
        <p:spPr/>
        <p:txBody>
          <a:bodyPr/>
          <a:lstStyle/>
          <a:p>
            <a:r>
              <a:rPr lang="en-US" b="1">
                <a:solidFill>
                  <a:schemeClr val="bg1"/>
                </a:solidFill>
                <a:latin typeface="Eras Bold ITC" panose="020B0907030504020204" pitchFamily="34" charset="0"/>
              </a:rPr>
              <a:t>IP-PBX</a:t>
            </a:r>
            <a:endParaRPr lang="id-ID" b="1">
              <a:solidFill>
                <a:schemeClr val="bg1"/>
              </a:solidFill>
              <a:latin typeface="Eras Bold ITC" panose="020B0907030504020204" pitchFamily="34" charset="0"/>
            </a:endParaRPr>
          </a:p>
        </p:txBody>
      </p:sp>
      <p:sp>
        <p:nvSpPr>
          <p:cNvPr id="3" name="Content Placeholder 2">
            <a:extLst>
              <a:ext uri="{FF2B5EF4-FFF2-40B4-BE49-F238E27FC236}">
                <a16:creationId xmlns:a16="http://schemas.microsoft.com/office/drawing/2014/main" id="{2C36C83E-4A4F-48D1-9C97-0A0FB536AEEC}"/>
              </a:ext>
            </a:extLst>
          </p:cNvPr>
          <p:cNvSpPr>
            <a:spLocks noGrp="1"/>
          </p:cNvSpPr>
          <p:nvPr>
            <p:ph idx="1"/>
          </p:nvPr>
        </p:nvSpPr>
        <p:spPr>
          <a:xfrm>
            <a:off x="680321" y="2336873"/>
            <a:ext cx="10701553" cy="3599316"/>
          </a:xfrm>
        </p:spPr>
        <p:txBody>
          <a:bodyPr>
            <a:normAutofit/>
          </a:bodyPr>
          <a:lstStyle/>
          <a:p>
            <a:pPr marL="0" indent="0">
              <a:buNone/>
            </a:pPr>
            <a:r>
              <a:rPr lang="en-US" sz="3200">
                <a:solidFill>
                  <a:schemeClr val="bg1"/>
                </a:solidFill>
                <a:latin typeface="Times New Roman" panose="02020603050405020304" pitchFamily="18" charset="0"/>
                <a:cs typeface="Times New Roman" panose="02020603050405020304" pitchFamily="18" charset="0"/>
              </a:rPr>
              <a:t>IP PBX atau Internet Protocol Private Branch Exchange merupakan PABX yang menggunakan teknologi IP. </a:t>
            </a:r>
          </a:p>
          <a:p>
            <a:pPr marL="0" indent="0">
              <a:buNone/>
            </a:pPr>
            <a:r>
              <a:rPr lang="id-ID" sz="3200">
                <a:solidFill>
                  <a:schemeClr val="bg1"/>
                </a:solidFill>
                <a:latin typeface="Times New Roman" panose="02020603050405020304" pitchFamily="18" charset="0"/>
                <a:cs typeface="Times New Roman" panose="02020603050405020304" pitchFamily="18" charset="0"/>
              </a:rPr>
              <a:t>IP PBX adalah perangkat switching komunikasi telepon dan data berbasis teknologi Internet Protocol (IP) yang mengendalikan exstension telepon analog (TDM) maupun ekstension IP Phone.</a:t>
            </a:r>
          </a:p>
        </p:txBody>
      </p:sp>
    </p:spTree>
    <p:extLst>
      <p:ext uri="{BB962C8B-B14F-4D97-AF65-F5344CB8AC3E}">
        <p14:creationId xmlns:p14="http://schemas.microsoft.com/office/powerpoint/2010/main" val="41852722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1043-40B5-4B7A-B04E-A32048816A10}"/>
              </a:ext>
            </a:extLst>
          </p:cNvPr>
          <p:cNvSpPr>
            <a:spLocks noGrp="1"/>
          </p:cNvSpPr>
          <p:nvPr>
            <p:ph type="title"/>
          </p:nvPr>
        </p:nvSpPr>
        <p:spPr/>
        <p:txBody>
          <a:bodyPr/>
          <a:lstStyle/>
          <a:p>
            <a:r>
              <a:rPr lang="en-US" b="1">
                <a:solidFill>
                  <a:schemeClr val="bg1"/>
                </a:solidFill>
                <a:latin typeface="Eras Bold ITC" panose="020B0907030504020204" pitchFamily="34" charset="0"/>
              </a:rPr>
              <a:t>FUNGSI IP-PBX</a:t>
            </a:r>
            <a:endParaRPr lang="id-ID" b="1">
              <a:solidFill>
                <a:schemeClr val="bg1"/>
              </a:solidFill>
              <a:latin typeface="Eras Bold ITC" panose="020B0907030504020204" pitchFamily="34" charset="0"/>
            </a:endParaRPr>
          </a:p>
        </p:txBody>
      </p:sp>
      <p:sp>
        <p:nvSpPr>
          <p:cNvPr id="3" name="Content Placeholder 2">
            <a:extLst>
              <a:ext uri="{FF2B5EF4-FFF2-40B4-BE49-F238E27FC236}">
                <a16:creationId xmlns:a16="http://schemas.microsoft.com/office/drawing/2014/main" id="{2C36C83E-4A4F-48D1-9C97-0A0FB536AEEC}"/>
              </a:ext>
            </a:extLst>
          </p:cNvPr>
          <p:cNvSpPr>
            <a:spLocks noGrp="1"/>
          </p:cNvSpPr>
          <p:nvPr>
            <p:ph idx="1"/>
          </p:nvPr>
        </p:nvSpPr>
        <p:spPr>
          <a:xfrm>
            <a:off x="680321" y="2336873"/>
            <a:ext cx="10701553" cy="3599316"/>
          </a:xfrm>
        </p:spPr>
        <p:txBody>
          <a:bodyPr>
            <a:normAutofit/>
          </a:bodyPr>
          <a:lstStyle/>
          <a:p>
            <a:pPr marL="0" indent="0">
              <a:buNone/>
            </a:pPr>
            <a:r>
              <a:rPr lang="id-ID" sz="3200" dirty="0">
                <a:solidFill>
                  <a:schemeClr val="bg1"/>
                </a:solidFill>
                <a:latin typeface="Times New Roman" panose="02020603050405020304" pitchFamily="18" charset="0"/>
                <a:cs typeface="Times New Roman" panose="02020603050405020304" pitchFamily="18" charset="0"/>
              </a:rPr>
              <a:t>Fungsi perangkat ini akan mengatur panggilan yang masuk serta meneruskan panggilan ke nomor tujuannya, sehingga pengguna dapat dengan mudah melakukan penggilan ke nomer tujuan, cukup dengan menekan nomor tujuan nya (nomor extension atau nomer rumah).</a:t>
            </a:r>
          </a:p>
        </p:txBody>
      </p:sp>
    </p:spTree>
    <p:extLst>
      <p:ext uri="{BB962C8B-B14F-4D97-AF65-F5344CB8AC3E}">
        <p14:creationId xmlns:p14="http://schemas.microsoft.com/office/powerpoint/2010/main" val="41190921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Berlin">
  <a:themeElements>
    <a:clrScheme name="Berlin">
      <a:dk1>
        <a:sysClr val="windowText" lastClr="C0C0C0"/>
      </a:dk1>
      <a:lt1>
        <a:sysClr val="window" lastClr="232323"/>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Berlin</Template>
  <TotalTime>160</TotalTime>
  <Words>1005</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Eras Bold ITC</vt:lpstr>
      <vt:lpstr>Times New Roman</vt:lpstr>
      <vt:lpstr>Trebuchet MS</vt:lpstr>
      <vt:lpstr>Berlin</vt:lpstr>
      <vt:lpstr>Protokoler server softswitch</vt:lpstr>
      <vt:lpstr>KD DAN KI</vt:lpstr>
      <vt:lpstr>TUJUAN PEMBELAJARAN</vt:lpstr>
      <vt:lpstr>DEFINISI SERVER</vt:lpstr>
      <vt:lpstr>DEFINISI SOFTSWITCH</vt:lpstr>
      <vt:lpstr>IP-PBX</vt:lpstr>
      <vt:lpstr>IP-PBX</vt:lpstr>
      <vt:lpstr>IP-PBX</vt:lpstr>
      <vt:lpstr>FUNGSI IP-PBX</vt:lpstr>
      <vt:lpstr>IP-PBX SERVER</vt:lpstr>
      <vt:lpstr>FUNGSI IP-PBX SERVER</vt:lpstr>
      <vt:lpstr>SOLUSI BERBASIS IP-PBX</vt:lpstr>
      <vt:lpstr>PowerPoint Presentation</vt:lpstr>
      <vt:lpstr>Tipe dan jenis PABX</vt:lpstr>
      <vt:lpstr>PowerPoint Presentation</vt:lpstr>
      <vt:lpstr>PowerPoint Presentation</vt:lpstr>
      <vt:lpstr>CARA KERJA SOFTSWITCH</vt:lpstr>
      <vt:lpstr>FITUR SOFTSWITCH</vt:lpstr>
      <vt:lpstr>FITUR SOFTSWITCH</vt:lpstr>
      <vt:lpstr>SOAL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Protokoler server softswitch</dc:title>
  <dc:creator>Asnah</dc:creator>
  <cp:lastModifiedBy>asnah</cp:lastModifiedBy>
  <cp:revision>13</cp:revision>
  <dcterms:created xsi:type="dcterms:W3CDTF">2019-08-26T06:44:11Z</dcterms:created>
  <dcterms:modified xsi:type="dcterms:W3CDTF">2019-10-03T08:20:02Z</dcterms:modified>
</cp:coreProperties>
</file>