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72"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8/26/2019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65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99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07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8/26/2019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207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8/26/2019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289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8/26/2019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03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8/26/2019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583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8/26/2019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218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8/26/2019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440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8/26/2019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37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6C4C9A-3960-41CF-A4E9-2A8FB932454B}" type="datetimeFigureOut">
              <a:rPr lang="en-US" smtClean="0"/>
              <a:t>8/26/2019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551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smtClean="0"/>
              <a:t>8/26/2019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57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E782-4542-4550-87A4-EDF702A35F89}"/>
              </a:ext>
            </a:extLst>
          </p:cNvPr>
          <p:cNvSpPr>
            <a:spLocks noGrp="1"/>
          </p:cNvSpPr>
          <p:nvPr>
            <p:ph type="ctrTitle"/>
          </p:nvPr>
        </p:nvSpPr>
        <p:spPr/>
        <p:txBody>
          <a:bodyPr>
            <a:normAutofit/>
          </a:bodyPr>
          <a:lstStyle/>
          <a:p>
            <a:r>
              <a:rPr lang="en-US">
                <a:latin typeface="Eras Bold ITC" panose="020B0907030504020204" pitchFamily="34" charset="0"/>
              </a:rPr>
              <a:t>voip</a:t>
            </a:r>
            <a:endParaRPr lang="id-ID">
              <a:latin typeface="Eras Bold ITC" panose="020B0907030504020204" pitchFamily="34" charset="0"/>
            </a:endParaRPr>
          </a:p>
        </p:txBody>
      </p:sp>
      <p:sp>
        <p:nvSpPr>
          <p:cNvPr id="3" name="Subtitle 2">
            <a:extLst>
              <a:ext uri="{FF2B5EF4-FFF2-40B4-BE49-F238E27FC236}">
                <a16:creationId xmlns:a16="http://schemas.microsoft.com/office/drawing/2014/main" id="{25F9A238-403C-4819-8A15-04F2D60487A3}"/>
              </a:ext>
            </a:extLst>
          </p:cNvPr>
          <p:cNvSpPr>
            <a:spLocks noGrp="1"/>
          </p:cNvSpPr>
          <p:nvPr>
            <p:ph type="subTitle" idx="1"/>
          </p:nvPr>
        </p:nvSpPr>
        <p:spPr/>
        <p:txBody>
          <a:bodyPr>
            <a:normAutofit/>
          </a:bodyPr>
          <a:lstStyle/>
          <a:p>
            <a:r>
              <a:rPr lang="en-US" sz="2800" b="1"/>
              <a:t>Teknologi layanan jaringan</a:t>
            </a:r>
            <a:endParaRPr lang="id-ID" sz="2800" b="1"/>
          </a:p>
        </p:txBody>
      </p:sp>
    </p:spTree>
    <p:extLst>
      <p:ext uri="{BB962C8B-B14F-4D97-AF65-F5344CB8AC3E}">
        <p14:creationId xmlns:p14="http://schemas.microsoft.com/office/powerpoint/2010/main" val="24077146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a:bodyPr>
          <a:lstStyle/>
          <a:p>
            <a:r>
              <a:rPr lang="en-US" sz="4000">
                <a:latin typeface="Eras Bold ITC" panose="020B0907030504020204" pitchFamily="34" charset="0"/>
              </a:rPr>
              <a:t>Cara kerja 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pPr marL="0" indent="0">
              <a:buNone/>
            </a:pPr>
            <a:r>
              <a:rPr lang="id-ID" sz="2600">
                <a:latin typeface="Times New Roman" panose="02020603050405020304" pitchFamily="18" charset="0"/>
                <a:cs typeface="Times New Roman" panose="02020603050405020304" pitchFamily="18" charset="0"/>
              </a:rPr>
              <a:t>Cara kerja VoIP adalah mengubah suara analog yang didapatkan dari speaker pada Komputer menjadi paket data digital, kemudian dari PC diteruskan melalui Hub</a:t>
            </a:r>
            <a:r>
              <a:rPr lang="en-US" sz="2600">
                <a:latin typeface="Times New Roman" panose="02020603050405020304" pitchFamily="18" charset="0"/>
                <a:cs typeface="Times New Roman" panose="02020603050405020304" pitchFamily="18" charset="0"/>
              </a:rPr>
              <a:t>z</a:t>
            </a:r>
            <a:r>
              <a:rPr lang="id-ID" sz="2600">
                <a:latin typeface="Times New Roman" panose="02020603050405020304" pitchFamily="18" charset="0"/>
                <a:cs typeface="Times New Roman" panose="02020603050405020304" pitchFamily="18" charset="0"/>
              </a:rPr>
              <a:t> Router/ ADSL Modem dikirimkan melalui jaringan internet dan akan diterima oleh tempat tujuan melalui media yang sama. Atau bisa juga melalui melalui media telepon diteruskan ke phone adapter yang disambungkan ke internet dan bisa diterima oleh telepon tujuan.</a:t>
            </a:r>
          </a:p>
        </p:txBody>
      </p:sp>
    </p:spTree>
    <p:extLst>
      <p:ext uri="{BB962C8B-B14F-4D97-AF65-F5344CB8AC3E}">
        <p14:creationId xmlns:p14="http://schemas.microsoft.com/office/powerpoint/2010/main" val="2318016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a:bodyPr>
          <a:lstStyle/>
          <a:p>
            <a:r>
              <a:rPr lang="en-US" sz="4000">
                <a:latin typeface="Eras Bold ITC" panose="020B0907030504020204" pitchFamily="34" charset="0"/>
              </a:rPr>
              <a:t>prinsip kerja layanan 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r>
              <a:rPr lang="id-ID" sz="2600">
                <a:latin typeface="Times New Roman" panose="02020603050405020304" pitchFamily="18" charset="0"/>
                <a:cs typeface="Times New Roman" panose="02020603050405020304" pitchFamily="18" charset="0"/>
              </a:rPr>
              <a:t>Client-client yang terhubung dalam</a:t>
            </a:r>
            <a:r>
              <a:rPr lang="en-US" sz="2600">
                <a:latin typeface="Times New Roman" panose="02020603050405020304" pitchFamily="18" charset="0"/>
                <a:cs typeface="Times New Roman" panose="02020603050405020304" pitchFamily="18" charset="0"/>
              </a:rPr>
              <a:t> </a:t>
            </a:r>
            <a:r>
              <a:rPr lang="id-ID" sz="2600">
                <a:latin typeface="Times New Roman" panose="02020603050405020304" pitchFamily="18" charset="0"/>
                <a:cs typeface="Times New Roman" panose="02020603050405020304" pitchFamily="18" charset="0"/>
              </a:rPr>
              <a:t>sistim tersebut mempunyai nomor IP Address sendiri. Untuk bisa berkomunikasi antar client, maka masing-masing client harus terregister di IP PBX Server. </a:t>
            </a:r>
            <a:endParaRPr lang="en-US" sz="2600">
              <a:latin typeface="Times New Roman" panose="02020603050405020304" pitchFamily="18" charset="0"/>
              <a:cs typeface="Times New Roman" panose="02020603050405020304" pitchFamily="18" charset="0"/>
            </a:endParaRPr>
          </a:p>
          <a:p>
            <a:r>
              <a:rPr lang="id-ID" sz="2600">
                <a:latin typeface="Times New Roman" panose="02020603050405020304" pitchFamily="18" charset="0"/>
                <a:cs typeface="Times New Roman" panose="02020603050405020304" pitchFamily="18" charset="0"/>
              </a:rPr>
              <a:t>Setelah diregistrasi, setiap client akan mendapat nomor user (user account). Sebuah client, jika ingin berkomunikasi dengan client lain harus men-dial nomor user dari client tujuan sesuai dengan nomor registrasi yang diberikan oleh IP PBX server. </a:t>
            </a:r>
            <a:endParaRPr lang="en-US" sz="2600">
              <a:latin typeface="Times New Roman" panose="02020603050405020304" pitchFamily="18" charset="0"/>
              <a:cs typeface="Times New Roman" panose="02020603050405020304" pitchFamily="18" charset="0"/>
            </a:endParaRPr>
          </a:p>
          <a:p>
            <a:r>
              <a:rPr lang="id-ID" sz="2600">
                <a:latin typeface="Times New Roman" panose="02020603050405020304" pitchFamily="18" charset="0"/>
                <a:cs typeface="Times New Roman" panose="02020603050405020304" pitchFamily="18" charset="0"/>
              </a:rPr>
              <a:t>Komunikasi antar client ini selalu dimonitor oleh server.</a:t>
            </a:r>
          </a:p>
        </p:txBody>
      </p:sp>
    </p:spTree>
    <p:extLst>
      <p:ext uri="{BB962C8B-B14F-4D97-AF65-F5344CB8AC3E}">
        <p14:creationId xmlns:p14="http://schemas.microsoft.com/office/powerpoint/2010/main" val="3288216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a:bodyPr>
          <a:lstStyle/>
          <a:p>
            <a:r>
              <a:rPr lang="en-US" sz="4000">
                <a:latin typeface="Eras Bold ITC" panose="020B0907030504020204" pitchFamily="34" charset="0"/>
              </a:rPr>
              <a:t>asterisk</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pPr marL="0" indent="0">
              <a:buNone/>
            </a:pPr>
            <a:r>
              <a:rPr lang="id-ID" sz="2600">
                <a:latin typeface="Times New Roman" panose="02020603050405020304" pitchFamily="18" charset="0"/>
                <a:cs typeface="Times New Roman" panose="02020603050405020304" pitchFamily="18" charset="0"/>
              </a:rPr>
              <a:t>Asterisk adalah salah satu software Server VoIP yang didistribusikan melalui GPL (GNU General Public License) dimana seperti software open source lainnya, dapat didownload gratis dari internet.</a:t>
            </a:r>
          </a:p>
        </p:txBody>
      </p:sp>
    </p:spTree>
    <p:extLst>
      <p:ext uri="{BB962C8B-B14F-4D97-AF65-F5344CB8AC3E}">
        <p14:creationId xmlns:p14="http://schemas.microsoft.com/office/powerpoint/2010/main" val="2204067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a:bodyPr>
          <a:lstStyle/>
          <a:p>
            <a:r>
              <a:rPr lang="en-US" sz="4000">
                <a:latin typeface="Eras Bold ITC" panose="020B0907030504020204" pitchFamily="34" charset="0"/>
              </a:rPr>
              <a:t>Aplikasi voip dan keamanannya</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r>
              <a:rPr lang="en-US" sz="2400" b="1">
                <a:latin typeface="Times New Roman" panose="02020603050405020304" pitchFamily="18" charset="0"/>
                <a:cs typeface="Times New Roman" panose="02020603050405020304" pitchFamily="18" charset="0"/>
              </a:rPr>
              <a:t>Skype </a:t>
            </a:r>
            <a:r>
              <a:rPr lang="en-US" sz="2400">
                <a:latin typeface="Times New Roman" panose="02020603050405020304" pitchFamily="18" charset="0"/>
                <a:cs typeface="Times New Roman" panose="02020603050405020304" pitchFamily="18" charset="0"/>
              </a:rPr>
              <a:t>adalah Salah satu aplikasi VoIP yang tersedia adalah Skype. Skype adalah ''software'' aplikasi komunikasi suara berbasis IP melalui internet antara sesama pengguna Skype.</a:t>
            </a:r>
          </a:p>
          <a:p>
            <a:r>
              <a:rPr lang="en-US" sz="2400" b="1">
                <a:latin typeface="Times New Roman" panose="02020603050405020304" pitchFamily="18" charset="0"/>
                <a:cs typeface="Times New Roman" panose="02020603050405020304" pitchFamily="18" charset="0"/>
              </a:rPr>
              <a:t>Neetmeting </a:t>
            </a:r>
            <a:r>
              <a:rPr lang="en-US" sz="2400">
                <a:latin typeface="Times New Roman" panose="02020603050405020304" pitchFamily="18" charset="0"/>
                <a:cs typeface="Times New Roman" panose="02020603050405020304" pitchFamily="18" charset="0"/>
              </a:rPr>
              <a:t>adalah aplikasi ini dikembangkan oleh Microsoft yang merupakan salah satu aplikasi yang mendukung VoIP dan juga Video Conference.</a:t>
            </a:r>
          </a:p>
          <a:p>
            <a:r>
              <a:rPr lang="id-ID" sz="2400" b="1">
                <a:latin typeface="Times New Roman" panose="02020603050405020304" pitchFamily="18" charset="0"/>
                <a:cs typeface="Times New Roman" panose="02020603050405020304" pitchFamily="18" charset="0"/>
              </a:rPr>
              <a:t>X-Lite </a:t>
            </a:r>
            <a:r>
              <a:rPr lang="id-ID" sz="2400">
                <a:latin typeface="Times New Roman" panose="02020603050405020304" pitchFamily="18" charset="0"/>
                <a:cs typeface="Times New Roman" panose="02020603050405020304" pitchFamily="18" charset="0"/>
              </a:rPr>
              <a:t>adalah sebuah aplikasi opensource pendukung VoIP yang menggunakan teknologi SIP(Session Initiation Protocol). XLite di kembangkan pertama sekali oleh CounterPath ada 2 release yang telah dikeluarkan untuk aplikasi ini yang mempunyai perbedaan feature.</a:t>
            </a:r>
          </a:p>
        </p:txBody>
      </p:sp>
    </p:spTree>
    <p:extLst>
      <p:ext uri="{BB962C8B-B14F-4D97-AF65-F5344CB8AC3E}">
        <p14:creationId xmlns:p14="http://schemas.microsoft.com/office/powerpoint/2010/main" val="14474866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a:bodyPr>
          <a:lstStyle/>
          <a:p>
            <a:r>
              <a:rPr lang="en-US" sz="4000">
                <a:latin typeface="Eras Bold ITC" panose="020B0907030504020204" pitchFamily="34" charset="0"/>
              </a:rPr>
              <a:t>Layanan kemanan 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r>
              <a:rPr lang="en-US" sz="2800">
                <a:latin typeface="Times New Roman" panose="02020603050405020304" pitchFamily="18" charset="0"/>
                <a:cs typeface="Times New Roman" panose="02020603050405020304" pitchFamily="18" charset="0"/>
              </a:rPr>
              <a:t>Privacy</a:t>
            </a:r>
          </a:p>
          <a:p>
            <a:r>
              <a:rPr lang="en-US" sz="2800">
                <a:latin typeface="Times New Roman" panose="02020603050405020304" pitchFamily="18" charset="0"/>
                <a:cs typeface="Times New Roman" panose="02020603050405020304" pitchFamily="18" charset="0"/>
              </a:rPr>
              <a:t>Authentication</a:t>
            </a:r>
          </a:p>
          <a:p>
            <a:r>
              <a:rPr lang="en-US" sz="2800">
                <a:latin typeface="Times New Roman" panose="02020603050405020304" pitchFamily="18" charset="0"/>
                <a:cs typeface="Times New Roman" panose="02020603050405020304" pitchFamily="18" charset="0"/>
              </a:rPr>
              <a:t>VoIP call private network</a:t>
            </a:r>
          </a:p>
          <a:p>
            <a:r>
              <a:rPr lang="en-US" sz="2800">
                <a:latin typeface="Times New Roman" panose="02020603050405020304" pitchFamily="18" charset="0"/>
                <a:cs typeface="Times New Roman" panose="02020603050405020304" pitchFamily="18" charset="0"/>
              </a:rPr>
              <a:t>Firewall dan Packetized Voice</a:t>
            </a:r>
          </a:p>
          <a:p>
            <a:r>
              <a:rPr lang="en-US" sz="2800">
                <a:latin typeface="Times New Roman" panose="02020603050405020304" pitchFamily="18" charset="0"/>
                <a:cs typeface="Times New Roman" panose="02020603050405020304" pitchFamily="18" charset="0"/>
              </a:rPr>
              <a:t>VoIP Lockdown</a:t>
            </a:r>
            <a:endParaRPr lang="id-ID"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667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a:bodyPr>
          <a:lstStyle/>
          <a:p>
            <a:r>
              <a:rPr lang="en-US" sz="4000">
                <a:latin typeface="Eras Bold ITC" panose="020B0907030504020204" pitchFamily="34" charset="0"/>
              </a:rPr>
              <a:t>soal</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pPr marL="514350" indent="-514350">
              <a:buFont typeface="+mj-lt"/>
              <a:buAutoNum type="arabicPeriod"/>
            </a:pPr>
            <a:r>
              <a:rPr lang="en-US" sz="2800">
                <a:latin typeface="Times New Roman" panose="02020603050405020304" pitchFamily="18" charset="0"/>
                <a:cs typeface="Times New Roman" panose="02020603050405020304" pitchFamily="18" charset="0"/>
              </a:rPr>
              <a:t>Jelaskan cara kerja VoIP yang kalian pahami!</a:t>
            </a:r>
          </a:p>
          <a:p>
            <a:pPr marL="514350" indent="-514350">
              <a:buFont typeface="+mj-lt"/>
              <a:buAutoNum type="arabicPeriod"/>
            </a:pPr>
            <a:r>
              <a:rPr lang="id-ID" sz="2800">
                <a:latin typeface="Times New Roman" panose="02020603050405020304" pitchFamily="18" charset="0"/>
                <a:cs typeface="Times New Roman" panose="02020603050405020304" pitchFamily="18" charset="0"/>
              </a:rPr>
              <a:t>Tuliskan kepanjangan VoIP dan jelaskan pengertiannya!</a:t>
            </a:r>
          </a:p>
          <a:p>
            <a:pPr marL="514350" indent="-514350">
              <a:buFont typeface="+mj-lt"/>
              <a:buAutoNum type="arabicPeriod"/>
            </a:pPr>
            <a:r>
              <a:rPr lang="id-ID" sz="2800">
                <a:latin typeface="Times New Roman" panose="02020603050405020304" pitchFamily="18" charset="0"/>
                <a:cs typeface="Times New Roman" panose="02020603050405020304" pitchFamily="18" charset="0"/>
              </a:rPr>
              <a:t>Jelaskan perangkat VoIP yang anda ketahui</a:t>
            </a:r>
          </a:p>
          <a:p>
            <a:pPr marL="514350" indent="-514350">
              <a:buFont typeface="+mj-lt"/>
              <a:buAutoNum type="arabicPeriod"/>
            </a:pPr>
            <a:r>
              <a:rPr lang="id-ID" sz="2800">
                <a:latin typeface="Times New Roman" panose="02020603050405020304" pitchFamily="18" charset="0"/>
                <a:cs typeface="Times New Roman" panose="02020603050405020304" pitchFamily="18" charset="0"/>
              </a:rPr>
              <a:t>Bagaimana cara kerja serverSoftswitch?</a:t>
            </a:r>
          </a:p>
          <a:p>
            <a:pPr marL="514350" indent="-514350">
              <a:buFont typeface="+mj-lt"/>
              <a:buAutoNum type="arabicPeriod"/>
            </a:pPr>
            <a:r>
              <a:rPr lang="id-ID" sz="2800">
                <a:latin typeface="Times New Roman" panose="02020603050405020304" pitchFamily="18" charset="0"/>
                <a:cs typeface="Times New Roman" panose="02020603050405020304" pitchFamily="18" charset="0"/>
              </a:rPr>
              <a:t>Apakah ada kerugian penggunaan VoIP? Kalau ada, tuliskan!</a:t>
            </a:r>
          </a:p>
        </p:txBody>
      </p:sp>
    </p:spTree>
    <p:extLst>
      <p:ext uri="{BB962C8B-B14F-4D97-AF65-F5344CB8AC3E}">
        <p14:creationId xmlns:p14="http://schemas.microsoft.com/office/powerpoint/2010/main" val="3890765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451579" y="1011862"/>
            <a:ext cx="9603275" cy="759586"/>
          </a:xfrm>
        </p:spPr>
        <p:txBody>
          <a:bodyPr>
            <a:normAutofit/>
          </a:bodyPr>
          <a:lstStyle/>
          <a:p>
            <a:r>
              <a:rPr lang="en-US" sz="4000">
                <a:latin typeface="Eras Bold ITC" panose="020B0907030504020204" pitchFamily="34" charset="0"/>
              </a:rPr>
              <a:t>Kd dan ki</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p:txBody>
          <a:bodyPr>
            <a:normAutofit/>
          </a:bodyPr>
          <a:lstStyle/>
          <a:p>
            <a:r>
              <a:rPr lang="en-US" sz="2800">
                <a:latin typeface="Times New Roman" panose="02020603050405020304" pitchFamily="18" charset="0"/>
                <a:cs typeface="Times New Roman" panose="02020603050405020304" pitchFamily="18" charset="0"/>
              </a:rPr>
              <a:t>Memahami diagram rangkaian operasi VoIP</a:t>
            </a:r>
          </a:p>
          <a:p>
            <a:pPr marL="722313"/>
            <a:r>
              <a:rPr lang="en-US" sz="2800">
                <a:latin typeface="Times New Roman" panose="02020603050405020304" pitchFamily="18" charset="0"/>
                <a:cs typeface="Times New Roman" panose="02020603050405020304" pitchFamily="18" charset="0"/>
              </a:rPr>
              <a:t>Menjelaskan diagram rangkaian komunikasi VoIP</a:t>
            </a:r>
          </a:p>
          <a:p>
            <a:r>
              <a:rPr lang="en-US" sz="2800">
                <a:latin typeface="Times New Roman" panose="02020603050405020304" pitchFamily="18" charset="0"/>
                <a:cs typeface="Times New Roman" panose="02020603050405020304" pitchFamily="18" charset="0"/>
              </a:rPr>
              <a:t>Menalar diagram rangkaian operasi komunikasi VoIP</a:t>
            </a:r>
          </a:p>
          <a:p>
            <a:pPr marL="722313"/>
            <a:r>
              <a:rPr lang="en-US" sz="2800">
                <a:latin typeface="Times New Roman" panose="02020603050405020304" pitchFamily="18" charset="0"/>
                <a:cs typeface="Times New Roman" panose="02020603050405020304" pitchFamily="18" charset="0"/>
              </a:rPr>
              <a:t>Mempresentasikan diagram rangkaian operasi komunikasi VoIP</a:t>
            </a:r>
            <a:endParaRPr lang="id-ID"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693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451579" y="1011862"/>
            <a:ext cx="9603275" cy="759586"/>
          </a:xfrm>
        </p:spPr>
        <p:txBody>
          <a:bodyPr>
            <a:normAutofit/>
          </a:bodyPr>
          <a:lstStyle/>
          <a:p>
            <a:r>
              <a:rPr lang="en-US" sz="4000">
                <a:latin typeface="Eras Bold ITC" panose="020B0907030504020204" pitchFamily="34" charset="0"/>
              </a:rPr>
              <a:t>Tujuan pembelajaran</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2723601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451579" y="1011862"/>
            <a:ext cx="9603275" cy="759586"/>
          </a:xfrm>
        </p:spPr>
        <p:txBody>
          <a:bodyPr>
            <a:normAutofit/>
          </a:bodyPr>
          <a:lstStyle/>
          <a:p>
            <a:r>
              <a:rPr lang="en-US" sz="4000">
                <a:latin typeface="Eras Bold ITC" panose="020B0907030504020204" pitchFamily="34" charset="0"/>
              </a:rPr>
              <a:t>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p:txBody>
          <a:bodyPr>
            <a:normAutofit/>
          </a:bodyPr>
          <a:lstStyle/>
          <a:p>
            <a:pPr marL="0" indent="0">
              <a:buNone/>
            </a:pPr>
            <a:r>
              <a:rPr lang="id-ID" sz="2400"/>
              <a:t>Voice over Internet Protocol (juga disebut VoIP, IP Telephony, Internet telephony atau Digital Phone) adalah</a:t>
            </a:r>
            <a:r>
              <a:rPr lang="en-US" sz="2400"/>
              <a:t> </a:t>
            </a:r>
            <a:r>
              <a:rPr lang="id-ID" sz="2400"/>
              <a:t>teknologi yang memungkinkan percakapan suara jarak jauh melalui media internet.</a:t>
            </a:r>
            <a:endParaRPr lang="en-US" sz="2400"/>
          </a:p>
          <a:p>
            <a:pPr marL="0" indent="0">
              <a:buNone/>
            </a:pPr>
            <a:r>
              <a:rPr lang="id-ID" sz="2400"/>
              <a:t>Voice over Internet Protocol (VoIP) dikenal juga dengan sebutan IP Telephony didefinisikan sebagai suatu sistem yang menggunakan jaringan</a:t>
            </a:r>
            <a:r>
              <a:rPr lang="en-US" sz="2400"/>
              <a:t> internet untuk mengirimkan data paket suara dari suatu tempat ke tempat yang lain menggunakan perantara protokol IP. </a:t>
            </a:r>
            <a:endParaRPr lang="id-ID" sz="2400"/>
          </a:p>
        </p:txBody>
      </p:sp>
    </p:spTree>
    <p:extLst>
      <p:ext uri="{BB962C8B-B14F-4D97-AF65-F5344CB8AC3E}">
        <p14:creationId xmlns:p14="http://schemas.microsoft.com/office/powerpoint/2010/main" val="3626514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451579" y="1011862"/>
            <a:ext cx="9603275" cy="759586"/>
          </a:xfrm>
        </p:spPr>
        <p:txBody>
          <a:bodyPr>
            <a:normAutofit/>
          </a:bodyPr>
          <a:lstStyle/>
          <a:p>
            <a:r>
              <a:rPr lang="en-US" sz="4000">
                <a:latin typeface="Eras Bold ITC" panose="020B0907030504020204" pitchFamily="34" charset="0"/>
              </a:rPr>
              <a:t>Jaringan 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p:txBody>
          <a:bodyPr>
            <a:normAutofit/>
          </a:bodyPr>
          <a:lstStyle/>
          <a:p>
            <a:pPr marL="0" indent="0">
              <a:buNone/>
            </a:pPr>
            <a:r>
              <a:rPr lang="id-ID" sz="2800"/>
              <a:t>Teknologi </a:t>
            </a:r>
            <a:r>
              <a:rPr lang="en-US" sz="2800"/>
              <a:t>VoIP</a:t>
            </a:r>
            <a:r>
              <a:rPr lang="id-ID" sz="2800"/>
              <a:t> mampu melewatkan trafik suara yang berbentuk paket melalui jaringan IP.</a:t>
            </a:r>
            <a:r>
              <a:rPr lang="en-US" sz="2800"/>
              <a:t> </a:t>
            </a:r>
            <a:r>
              <a:rPr lang="id-ID" sz="2800"/>
              <a:t>Jaringan IP sendiri adalah merupakan jaringan komunikasi data yang berbasis packet-switch</a:t>
            </a:r>
          </a:p>
        </p:txBody>
      </p:sp>
    </p:spTree>
    <p:extLst>
      <p:ext uri="{BB962C8B-B14F-4D97-AF65-F5344CB8AC3E}">
        <p14:creationId xmlns:p14="http://schemas.microsoft.com/office/powerpoint/2010/main" val="3871634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fontScale="90000"/>
          </a:bodyPr>
          <a:lstStyle/>
          <a:p>
            <a:r>
              <a:rPr lang="en-US" sz="4000">
                <a:latin typeface="Eras Bold ITC" panose="020B0907030504020204" pitchFamily="34" charset="0"/>
              </a:rPr>
              <a:t>Kebutuhan minimal peralatan 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r>
              <a:rPr lang="id-ID" sz="2600">
                <a:latin typeface="Times New Roman" panose="02020603050405020304" pitchFamily="18" charset="0"/>
                <a:cs typeface="Times New Roman" panose="02020603050405020304" pitchFamily="18" charset="0"/>
              </a:rPr>
              <a:t>Komputer yang terhubung ke jaringan TCP/IP atau internet yang dilengkapi dengan kartu suara (sound card) atau bisa pula menggunakan PDA yang terhubung ke Wi-Fi hotspot.</a:t>
            </a:r>
          </a:p>
          <a:p>
            <a:r>
              <a:rPr lang="id-ID" sz="2600">
                <a:latin typeface="Times New Roman" panose="02020603050405020304" pitchFamily="18" charset="0"/>
                <a:cs typeface="Times New Roman" panose="02020603050405020304" pitchFamily="18" charset="0"/>
              </a:rPr>
              <a:t> Headset yang dilengkapi dengan mikrofon dan speaker.</a:t>
            </a:r>
            <a:endParaRPr lang="en-US" sz="2600">
              <a:latin typeface="Times New Roman" panose="02020603050405020304" pitchFamily="18" charset="0"/>
              <a:cs typeface="Times New Roman" panose="02020603050405020304" pitchFamily="18" charset="0"/>
            </a:endParaRPr>
          </a:p>
          <a:p>
            <a:r>
              <a:rPr lang="id-ID" sz="2600">
                <a:latin typeface="Times New Roman" panose="02020603050405020304" pitchFamily="18" charset="0"/>
                <a:cs typeface="Times New Roman" panose="02020603050405020304" pitchFamily="18" charset="0"/>
              </a:rPr>
              <a:t>Software client VoIP berbasis SIP atau IAX yang disebut dengan softphone yang dapat diperoleh dari beberapa situs, misalnya situs (http://www.voiprakyat.or.id), seperti Cubix, Idefisk, Sjphone, X-lite yang berbasis SIP atau Iaxlite dan Idefisk yang berbasis IAX.Internet Telepon PC ke PC</a:t>
            </a:r>
          </a:p>
        </p:txBody>
      </p:sp>
    </p:spTree>
    <p:extLst>
      <p:ext uri="{BB962C8B-B14F-4D97-AF65-F5344CB8AC3E}">
        <p14:creationId xmlns:p14="http://schemas.microsoft.com/office/powerpoint/2010/main" val="3559471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fontScale="90000"/>
          </a:bodyPr>
          <a:lstStyle/>
          <a:p>
            <a:r>
              <a:rPr lang="en-US" sz="4000">
                <a:latin typeface="Eras Bold ITC" panose="020B0907030504020204" pitchFamily="34" charset="0"/>
              </a:rPr>
              <a:t>Kebutuhan minimal peralatan 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r>
              <a:rPr lang="id-ID" sz="2600">
                <a:latin typeface="Times New Roman" panose="02020603050405020304" pitchFamily="18" charset="0"/>
                <a:cs typeface="Times New Roman" panose="02020603050405020304" pitchFamily="18" charset="0"/>
              </a:rPr>
              <a:t>TCP/IP (Transfer Control Protocol/Internet Protocol) merupakan sebuah protokol yang digunakan pada jaringan internet. Protokol ini terdiri dari dua bagian besar, yaitu TCP dan UDP serta dibawah lapisan tersebut ada protokol yang bernama IP.</a:t>
            </a:r>
          </a:p>
          <a:p>
            <a:pPr marL="625475"/>
            <a:r>
              <a:rPr lang="en-US" sz="2600">
                <a:latin typeface="Times New Roman" panose="02020603050405020304" pitchFamily="18" charset="0"/>
                <a:cs typeface="Times New Roman" panose="02020603050405020304" pitchFamily="18" charset="0"/>
              </a:rPr>
              <a:t>T</a:t>
            </a:r>
            <a:r>
              <a:rPr lang="id-ID" sz="2600">
                <a:latin typeface="Times New Roman" panose="02020603050405020304" pitchFamily="18" charset="0"/>
                <a:cs typeface="Times New Roman" panose="02020603050405020304" pitchFamily="18" charset="0"/>
              </a:rPr>
              <a:t>ransmission Control Protocol (TCP) merupakan protokol yang menjaga reliabilitas hubungan komunikasi end-to-end.</a:t>
            </a:r>
          </a:p>
        </p:txBody>
      </p:sp>
    </p:spTree>
    <p:extLst>
      <p:ext uri="{BB962C8B-B14F-4D97-AF65-F5344CB8AC3E}">
        <p14:creationId xmlns:p14="http://schemas.microsoft.com/office/powerpoint/2010/main" val="572642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fontScale="90000"/>
          </a:bodyPr>
          <a:lstStyle/>
          <a:p>
            <a:r>
              <a:rPr lang="en-US" sz="4000">
                <a:latin typeface="Eras Bold ITC" panose="020B0907030504020204" pitchFamily="34" charset="0"/>
              </a:rPr>
              <a:t>Kebutuhan minimal peralatan 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r>
              <a:rPr lang="id-ID" sz="2600">
                <a:latin typeface="Times New Roman" panose="02020603050405020304" pitchFamily="18" charset="0"/>
                <a:cs typeface="Times New Roman" panose="02020603050405020304" pitchFamily="18" charset="0"/>
              </a:rPr>
              <a:t>User Datagram Protocol (UDP) merupakan salah satu protocol utama diatas IP, yang lebih sederhana dibandingkan dengan TCP. UDP digunakan untuk situasi yang tidak mementingkan mekanisme reliabilitas. UD digunakan pada VoIP pada pengiriman audio streaming yang berlangsung terus menerus dan lebih mementingkan kecepatan pengiriman data agar tiba di tujuan tanpa memperhatikan adanya paket yang hilang walaupun mencapai 50% dari jumlah paket yang dikirimkan.</a:t>
            </a:r>
          </a:p>
        </p:txBody>
      </p:sp>
    </p:spTree>
    <p:extLst>
      <p:ext uri="{BB962C8B-B14F-4D97-AF65-F5344CB8AC3E}">
        <p14:creationId xmlns:p14="http://schemas.microsoft.com/office/powerpoint/2010/main" val="152029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17626-35DF-4F52-A3B1-78DA6B0E8581}"/>
              </a:ext>
            </a:extLst>
          </p:cNvPr>
          <p:cNvSpPr>
            <a:spLocks noGrp="1"/>
          </p:cNvSpPr>
          <p:nvPr>
            <p:ph type="title"/>
          </p:nvPr>
        </p:nvSpPr>
        <p:spPr>
          <a:xfrm>
            <a:off x="1251283" y="1011862"/>
            <a:ext cx="10044201" cy="759586"/>
          </a:xfrm>
        </p:spPr>
        <p:txBody>
          <a:bodyPr>
            <a:normAutofit fontScale="90000"/>
          </a:bodyPr>
          <a:lstStyle/>
          <a:p>
            <a:r>
              <a:rPr lang="en-US" sz="4000">
                <a:latin typeface="Eras Bold ITC" panose="020B0907030504020204" pitchFamily="34" charset="0"/>
              </a:rPr>
              <a:t>Kebutuhan minimal peralatan Voip</a:t>
            </a:r>
            <a:endParaRPr lang="id-ID" sz="4000">
              <a:latin typeface="Eras Bold ITC" panose="020B0907030504020204" pitchFamily="34" charset="0"/>
            </a:endParaRPr>
          </a:p>
        </p:txBody>
      </p:sp>
      <p:sp>
        <p:nvSpPr>
          <p:cNvPr id="8" name="Content Placeholder 7">
            <a:extLst>
              <a:ext uri="{FF2B5EF4-FFF2-40B4-BE49-F238E27FC236}">
                <a16:creationId xmlns:a16="http://schemas.microsoft.com/office/drawing/2014/main" id="{5AFB0332-9154-4456-BA4D-F99BAF5BA1CA}"/>
              </a:ext>
            </a:extLst>
          </p:cNvPr>
          <p:cNvSpPr>
            <a:spLocks noGrp="1"/>
          </p:cNvSpPr>
          <p:nvPr>
            <p:ph idx="1"/>
          </p:nvPr>
        </p:nvSpPr>
        <p:spPr>
          <a:xfrm>
            <a:off x="433137" y="1871354"/>
            <a:ext cx="11333747" cy="4240688"/>
          </a:xfrm>
        </p:spPr>
        <p:txBody>
          <a:bodyPr>
            <a:noAutofit/>
          </a:bodyPr>
          <a:lstStyle/>
          <a:p>
            <a:r>
              <a:rPr lang="id-ID" sz="2600">
                <a:latin typeface="Times New Roman" panose="02020603050405020304" pitchFamily="18" charset="0"/>
                <a:cs typeface="Times New Roman" panose="02020603050405020304" pitchFamily="18" charset="0"/>
              </a:rPr>
              <a:t>Internet Protocol (IP) Internet Protocol didesain untuk interkoneksi sistem komunikasikomputer pada jaringan paket switched. SIP (Session Initiation Protocol).</a:t>
            </a:r>
            <a:endParaRPr lang="en-US" sz="2600">
              <a:latin typeface="Times New Roman" panose="02020603050405020304" pitchFamily="18" charset="0"/>
              <a:cs typeface="Times New Roman" panose="02020603050405020304" pitchFamily="18" charset="0"/>
            </a:endParaRPr>
          </a:p>
          <a:p>
            <a:r>
              <a:rPr lang="id-ID" sz="2600">
                <a:latin typeface="Times New Roman" panose="02020603050405020304" pitchFamily="18" charset="0"/>
                <a:cs typeface="Times New Roman" panose="02020603050405020304" pitchFamily="18" charset="0"/>
              </a:rPr>
              <a:t>SIP yaitu protokol yang digunakan untuk inisiasi, modifikasi dan terminasi sesi komunikasi VoIP.</a:t>
            </a:r>
          </a:p>
        </p:txBody>
      </p:sp>
    </p:spTree>
    <p:extLst>
      <p:ext uri="{BB962C8B-B14F-4D97-AF65-F5344CB8AC3E}">
        <p14:creationId xmlns:p14="http://schemas.microsoft.com/office/powerpoint/2010/main" val="1671257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Gallery">
  <a:themeElements>
    <a:clrScheme name="Gallery">
      <a:dk1>
        <a:sysClr val="windowText" lastClr="C0C0C0"/>
      </a:dk1>
      <a:lt1>
        <a:sysClr val="window" lastClr="171613"/>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TotalTime>
  <Words>724</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Eras Bold ITC</vt:lpstr>
      <vt:lpstr>Gill Sans MT</vt:lpstr>
      <vt:lpstr>Times New Roman</vt:lpstr>
      <vt:lpstr>Gallery</vt:lpstr>
      <vt:lpstr>voip</vt:lpstr>
      <vt:lpstr>Kd dan ki</vt:lpstr>
      <vt:lpstr>Tujuan pembelajaran</vt:lpstr>
      <vt:lpstr>voip</vt:lpstr>
      <vt:lpstr>Jaringan ip</vt:lpstr>
      <vt:lpstr>Kebutuhan minimal peralatan Voip</vt:lpstr>
      <vt:lpstr>Kebutuhan minimal peralatan Voip</vt:lpstr>
      <vt:lpstr>Kebutuhan minimal peralatan Voip</vt:lpstr>
      <vt:lpstr>Kebutuhan minimal peralatan Voip</vt:lpstr>
      <vt:lpstr>Cara kerja Voip</vt:lpstr>
      <vt:lpstr>prinsip kerja layanan Voip</vt:lpstr>
      <vt:lpstr>asterisk</vt:lpstr>
      <vt:lpstr>Aplikasi voip dan keamanannya</vt:lpstr>
      <vt:lpstr>Layanan kemanan voip</vt:lpstr>
      <vt:lpstr>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Protokoler server softswitch</dc:title>
  <dc:creator>Asnah</dc:creator>
  <cp:lastModifiedBy>Asnah</cp:lastModifiedBy>
  <cp:revision>7</cp:revision>
  <dcterms:created xsi:type="dcterms:W3CDTF">2019-08-26T05:33:03Z</dcterms:created>
  <dcterms:modified xsi:type="dcterms:W3CDTF">2019-08-26T06:48:49Z</dcterms:modified>
</cp:coreProperties>
</file>