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6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4" autoAdjust="0"/>
    <p:restoredTop sz="94660"/>
  </p:normalViewPr>
  <p:slideViewPr>
    <p:cSldViewPr snapToGrid="0">
      <p:cViewPr varScale="1">
        <p:scale>
          <a:sx n="40" d="100"/>
          <a:sy n="40" d="100"/>
        </p:scale>
        <p:origin x="72"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E1AFBC9-3FE6-40F4-9522-3510DC827649}" type="datetimeFigureOut">
              <a:rPr lang="id-ID" smtClean="0"/>
              <a:t>26/08/2019</a:t>
            </a:fld>
            <a:endParaRPr lang="id-ID"/>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id-ID"/>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105B3AA-A145-42F0-82FE-FB4DDD387BCC}" type="slidenum">
              <a:rPr lang="id-ID" smtClean="0"/>
              <a:t>‹#›</a:t>
            </a:fld>
            <a:endParaRPr lang="id-ID"/>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4675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1AFBC9-3FE6-40F4-9522-3510DC827649}" type="datetimeFigureOut">
              <a:rPr lang="id-ID" smtClean="0"/>
              <a:t>26/08/2019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105B3AA-A145-42F0-82FE-FB4DDD387BCC}" type="slidenum">
              <a:rPr lang="id-ID" smtClean="0"/>
              <a:t>‹#›</a:t>
            </a:fld>
            <a:endParaRPr lang="id-ID"/>
          </a:p>
        </p:txBody>
      </p:sp>
    </p:spTree>
    <p:extLst>
      <p:ext uri="{BB962C8B-B14F-4D97-AF65-F5344CB8AC3E}">
        <p14:creationId xmlns:p14="http://schemas.microsoft.com/office/powerpoint/2010/main" val="357604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1AFBC9-3FE6-40F4-9522-3510DC827649}" type="datetimeFigureOut">
              <a:rPr lang="id-ID" smtClean="0"/>
              <a:t>26/08/2019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105B3AA-A145-42F0-82FE-FB4DDD387BCC}" type="slidenum">
              <a:rPr lang="id-ID" smtClean="0"/>
              <a:t>‹#›</a:t>
            </a:fld>
            <a:endParaRPr lang="id-ID"/>
          </a:p>
        </p:txBody>
      </p:sp>
    </p:spTree>
    <p:extLst>
      <p:ext uri="{BB962C8B-B14F-4D97-AF65-F5344CB8AC3E}">
        <p14:creationId xmlns:p14="http://schemas.microsoft.com/office/powerpoint/2010/main" val="2714528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1AFBC9-3FE6-40F4-9522-3510DC827649}" type="datetimeFigureOut">
              <a:rPr lang="id-ID" smtClean="0"/>
              <a:t>26/08/2019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105B3AA-A145-42F0-82FE-FB4DDD387BCC}" type="slidenum">
              <a:rPr lang="id-ID" smtClean="0"/>
              <a:t>‹#›</a:t>
            </a:fld>
            <a:endParaRPr lang="id-ID"/>
          </a:p>
        </p:txBody>
      </p:sp>
    </p:spTree>
    <p:extLst>
      <p:ext uri="{BB962C8B-B14F-4D97-AF65-F5344CB8AC3E}">
        <p14:creationId xmlns:p14="http://schemas.microsoft.com/office/powerpoint/2010/main" val="1920136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E1AFBC9-3FE6-40F4-9522-3510DC827649}" type="datetimeFigureOut">
              <a:rPr lang="id-ID" smtClean="0"/>
              <a:t>26/08/2019</a:t>
            </a:fld>
            <a:endParaRPr lang="id-ID"/>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id-ID"/>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0105B3AA-A145-42F0-82FE-FB4DDD387BCC}" type="slidenum">
              <a:rPr lang="id-ID" smtClean="0"/>
              <a:t>‹#›</a:t>
            </a:fld>
            <a:endParaRPr lang="id-ID"/>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8855478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1AFBC9-3FE6-40F4-9522-3510DC827649}" type="datetimeFigureOut">
              <a:rPr lang="id-ID" smtClean="0"/>
              <a:t>26/08/2019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105B3AA-A145-42F0-82FE-FB4DDD387BCC}" type="slidenum">
              <a:rPr lang="id-ID" smtClean="0"/>
              <a:t>‹#›</a:t>
            </a:fld>
            <a:endParaRPr lang="id-ID"/>
          </a:p>
        </p:txBody>
      </p:sp>
    </p:spTree>
    <p:extLst>
      <p:ext uri="{BB962C8B-B14F-4D97-AF65-F5344CB8AC3E}">
        <p14:creationId xmlns:p14="http://schemas.microsoft.com/office/powerpoint/2010/main" val="404657752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1AFBC9-3FE6-40F4-9522-3510DC827649}" type="datetimeFigureOut">
              <a:rPr lang="id-ID" smtClean="0"/>
              <a:t>26/08/2019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0105B3AA-A145-42F0-82FE-FB4DDD387BCC}" type="slidenum">
              <a:rPr lang="id-ID" smtClean="0"/>
              <a:t>‹#›</a:t>
            </a:fld>
            <a:endParaRPr lang="id-ID"/>
          </a:p>
        </p:txBody>
      </p:sp>
    </p:spTree>
    <p:extLst>
      <p:ext uri="{BB962C8B-B14F-4D97-AF65-F5344CB8AC3E}">
        <p14:creationId xmlns:p14="http://schemas.microsoft.com/office/powerpoint/2010/main" val="345899422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1AFBC9-3FE6-40F4-9522-3510DC827649}" type="datetimeFigureOut">
              <a:rPr lang="id-ID" smtClean="0"/>
              <a:t>26/08/2019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0105B3AA-A145-42F0-82FE-FB4DDD387BCC}" type="slidenum">
              <a:rPr lang="id-ID" smtClean="0"/>
              <a:t>‹#›</a:t>
            </a:fld>
            <a:endParaRPr lang="id-ID"/>
          </a:p>
        </p:txBody>
      </p:sp>
    </p:spTree>
    <p:extLst>
      <p:ext uri="{BB962C8B-B14F-4D97-AF65-F5344CB8AC3E}">
        <p14:creationId xmlns:p14="http://schemas.microsoft.com/office/powerpoint/2010/main" val="1098553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1AFBC9-3FE6-40F4-9522-3510DC827649}" type="datetimeFigureOut">
              <a:rPr lang="id-ID" smtClean="0"/>
              <a:t>26/08/2019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0105B3AA-A145-42F0-82FE-FB4DDD387BCC}" type="slidenum">
              <a:rPr lang="id-ID" smtClean="0"/>
              <a:t>‹#›</a:t>
            </a:fld>
            <a:endParaRPr lang="id-ID"/>
          </a:p>
        </p:txBody>
      </p:sp>
    </p:spTree>
    <p:extLst>
      <p:ext uri="{BB962C8B-B14F-4D97-AF65-F5344CB8AC3E}">
        <p14:creationId xmlns:p14="http://schemas.microsoft.com/office/powerpoint/2010/main" val="171137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DE1AFBC9-3FE6-40F4-9522-3510DC827649}" type="datetimeFigureOut">
              <a:rPr lang="id-ID" smtClean="0"/>
              <a:t>26/08/2019</a:t>
            </a:fld>
            <a:endParaRPr lang="id-ID"/>
          </a:p>
        </p:txBody>
      </p:sp>
      <p:sp>
        <p:nvSpPr>
          <p:cNvPr id="6" name="Footer Placeholder 5"/>
          <p:cNvSpPr>
            <a:spLocks noGrp="1"/>
          </p:cNvSpPr>
          <p:nvPr>
            <p:ph type="ftr" sz="quarter" idx="11"/>
          </p:nvPr>
        </p:nvSpPr>
        <p:spPr>
          <a:xfrm>
            <a:off x="2103620" y="6375679"/>
            <a:ext cx="3482179" cy="345796"/>
          </a:xfrm>
        </p:spPr>
        <p:txBody>
          <a:bodyPr/>
          <a:lstStyle/>
          <a:p>
            <a:endParaRPr lang="id-ID"/>
          </a:p>
        </p:txBody>
      </p:sp>
      <p:sp>
        <p:nvSpPr>
          <p:cNvPr id="7" name="Slide Number Placeholder 6"/>
          <p:cNvSpPr>
            <a:spLocks noGrp="1"/>
          </p:cNvSpPr>
          <p:nvPr>
            <p:ph type="sldNum" sz="quarter" idx="12"/>
          </p:nvPr>
        </p:nvSpPr>
        <p:spPr>
          <a:xfrm>
            <a:off x="5691014" y="6375679"/>
            <a:ext cx="1232456" cy="345796"/>
          </a:xfrm>
        </p:spPr>
        <p:txBody>
          <a:bodyPr/>
          <a:lstStyle/>
          <a:p>
            <a:fld id="{0105B3AA-A145-42F0-82FE-FB4DDD387BCC}" type="slidenum">
              <a:rPr lang="id-ID" smtClean="0"/>
              <a:t>‹#›</a:t>
            </a:fld>
            <a:endParaRPr lang="id-ID"/>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1128834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DE1AFBC9-3FE6-40F4-9522-3510DC827649}" type="datetimeFigureOut">
              <a:rPr lang="id-ID" smtClean="0"/>
              <a:t>26/08/2019</a:t>
            </a:fld>
            <a:endParaRPr lang="id-ID"/>
          </a:p>
        </p:txBody>
      </p:sp>
      <p:sp>
        <p:nvSpPr>
          <p:cNvPr id="6" name="Footer Placeholder 5"/>
          <p:cNvSpPr>
            <a:spLocks noGrp="1"/>
          </p:cNvSpPr>
          <p:nvPr>
            <p:ph type="ftr" sz="quarter" idx="11"/>
          </p:nvPr>
        </p:nvSpPr>
        <p:spPr>
          <a:xfrm>
            <a:off x="2103621" y="6375679"/>
            <a:ext cx="3482178" cy="345796"/>
          </a:xfrm>
        </p:spPr>
        <p:txBody>
          <a:bodyPr/>
          <a:lstStyle/>
          <a:p>
            <a:endParaRPr lang="id-ID"/>
          </a:p>
        </p:txBody>
      </p:sp>
      <p:sp>
        <p:nvSpPr>
          <p:cNvPr id="7" name="Slide Number Placeholder 6"/>
          <p:cNvSpPr>
            <a:spLocks noGrp="1"/>
          </p:cNvSpPr>
          <p:nvPr>
            <p:ph type="sldNum" sz="quarter" idx="12"/>
          </p:nvPr>
        </p:nvSpPr>
        <p:spPr>
          <a:xfrm>
            <a:off x="5687568" y="6375679"/>
            <a:ext cx="1234440" cy="345796"/>
          </a:xfrm>
        </p:spPr>
        <p:txBody>
          <a:bodyPr/>
          <a:lstStyle/>
          <a:p>
            <a:fld id="{0105B3AA-A145-42F0-82FE-FB4DDD387BCC}" type="slidenum">
              <a:rPr lang="id-ID" smtClean="0"/>
              <a:t>‹#›</a:t>
            </a:fld>
            <a:endParaRPr lang="id-ID"/>
          </a:p>
        </p:txBody>
      </p:sp>
    </p:spTree>
    <p:extLst>
      <p:ext uri="{BB962C8B-B14F-4D97-AF65-F5344CB8AC3E}">
        <p14:creationId xmlns:p14="http://schemas.microsoft.com/office/powerpoint/2010/main" val="4183223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E1AFBC9-3FE6-40F4-9522-3510DC827649}" type="datetimeFigureOut">
              <a:rPr lang="id-ID" smtClean="0"/>
              <a:t>26/08/2019</a:t>
            </a:fld>
            <a:endParaRPr lang="id-ID"/>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id-ID"/>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105B3AA-A145-42F0-82FE-FB4DDD387BCC}" type="slidenum">
              <a:rPr lang="id-ID" smtClean="0"/>
              <a:t>‹#›</a:t>
            </a:fld>
            <a:endParaRPr lang="id-ID"/>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56587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4340B-1C07-4E2B-82F7-C70361F9D3AE}"/>
              </a:ext>
            </a:extLst>
          </p:cNvPr>
          <p:cNvSpPr>
            <a:spLocks noGrp="1"/>
          </p:cNvSpPr>
          <p:nvPr>
            <p:ph type="ctrTitle"/>
          </p:nvPr>
        </p:nvSpPr>
        <p:spPr/>
        <p:txBody>
          <a:bodyPr/>
          <a:lstStyle/>
          <a:p>
            <a:r>
              <a:rPr lang="en-US"/>
              <a:t>Server softswitch dan pbx</a:t>
            </a:r>
            <a:endParaRPr lang="id-ID"/>
          </a:p>
        </p:txBody>
      </p:sp>
      <p:sp>
        <p:nvSpPr>
          <p:cNvPr id="3" name="Subtitle 2">
            <a:extLst>
              <a:ext uri="{FF2B5EF4-FFF2-40B4-BE49-F238E27FC236}">
                <a16:creationId xmlns:a16="http://schemas.microsoft.com/office/drawing/2014/main" id="{5DD37443-6243-49E3-916C-7C9738706247}"/>
              </a:ext>
            </a:extLst>
          </p:cNvPr>
          <p:cNvSpPr>
            <a:spLocks noGrp="1"/>
          </p:cNvSpPr>
          <p:nvPr>
            <p:ph type="subTitle" idx="1"/>
          </p:nvPr>
        </p:nvSpPr>
        <p:spPr/>
        <p:txBody>
          <a:bodyPr/>
          <a:lstStyle/>
          <a:p>
            <a:r>
              <a:rPr lang="en-US"/>
              <a:t>Teknologi layanan jaringan</a:t>
            </a:r>
            <a:endParaRPr lang="id-ID"/>
          </a:p>
        </p:txBody>
      </p:sp>
    </p:spTree>
    <p:extLst>
      <p:ext uri="{BB962C8B-B14F-4D97-AF65-F5344CB8AC3E}">
        <p14:creationId xmlns:p14="http://schemas.microsoft.com/office/powerpoint/2010/main" val="33020834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AAB-FC0F-4B2C-B80E-F2F9AF6B2570}"/>
              </a:ext>
            </a:extLst>
          </p:cNvPr>
          <p:cNvSpPr>
            <a:spLocks noGrp="1"/>
          </p:cNvSpPr>
          <p:nvPr>
            <p:ph type="title"/>
          </p:nvPr>
        </p:nvSpPr>
        <p:spPr>
          <a:xfrm>
            <a:off x="1251678" y="382385"/>
            <a:ext cx="10178322" cy="892962"/>
          </a:xfrm>
        </p:spPr>
        <p:txBody>
          <a:bodyPr>
            <a:normAutofit/>
          </a:bodyPr>
          <a:lstStyle/>
          <a:p>
            <a:r>
              <a:rPr lang="en-US"/>
              <a:t>priorities</a:t>
            </a:r>
            <a:endParaRPr lang="id-ID"/>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588169"/>
            <a:ext cx="10178322" cy="4291424"/>
          </a:xfrm>
        </p:spPr>
        <p:txBody>
          <a:bodyPr>
            <a:normAutofit/>
          </a:bodyPr>
          <a:lstStyle/>
          <a:p>
            <a:pPr marL="0" indent="0">
              <a:buNone/>
            </a:pPr>
            <a:r>
              <a:rPr lang="en-US" sz="2800">
                <a:solidFill>
                  <a:schemeClr val="tx1"/>
                </a:solidFill>
                <a:latin typeface="Times New Roman" panose="02020603050405020304" pitchFamily="18" charset="0"/>
                <a:cs typeface="Times New Roman" panose="02020603050405020304" pitchFamily="18" charset="0"/>
              </a:rPr>
              <a:t>Setiap extension bisa punya multiple step atau priorities. Setiap priority diberi nomor urut, diawali dengan „1‟. Setiap priority menjalankan sebuah application atau action tertentu. </a:t>
            </a:r>
          </a:p>
          <a:p>
            <a:pPr marL="0" indent="0">
              <a:buNone/>
            </a:pPr>
            <a:r>
              <a:rPr lang="en-US" sz="2800">
                <a:solidFill>
                  <a:schemeClr val="tx1"/>
                </a:solidFill>
                <a:latin typeface="Times New Roman" panose="02020603050405020304" pitchFamily="18" charset="0"/>
                <a:cs typeface="Times New Roman" panose="02020603050405020304" pitchFamily="18" charset="0"/>
              </a:rPr>
              <a:t>Contoh :</a:t>
            </a:r>
          </a:p>
          <a:p>
            <a:pPr marL="0" indent="0">
              <a:buNone/>
            </a:pPr>
            <a:r>
              <a:rPr lang="en-US" sz="2800">
                <a:solidFill>
                  <a:schemeClr val="tx1"/>
                </a:solidFill>
                <a:latin typeface="Times New Roman" panose="02020603050405020304" pitchFamily="18" charset="0"/>
                <a:cs typeface="Times New Roman" panose="02020603050405020304" pitchFamily="18" charset="0"/>
              </a:rPr>
              <a:t>exten =&gt;123,1,Answer()</a:t>
            </a:r>
          </a:p>
          <a:p>
            <a:pPr marL="0" indent="0">
              <a:buNone/>
            </a:pPr>
            <a:r>
              <a:rPr lang="en-US" sz="2800">
                <a:solidFill>
                  <a:schemeClr val="tx1"/>
                </a:solidFill>
                <a:latin typeface="Times New Roman" panose="02020603050405020304" pitchFamily="18" charset="0"/>
                <a:cs typeface="Times New Roman" panose="02020603050405020304" pitchFamily="18" charset="0"/>
              </a:rPr>
              <a:t>exten =&gt;123,2,Hangup()</a:t>
            </a:r>
          </a:p>
        </p:txBody>
      </p:sp>
    </p:spTree>
    <p:extLst>
      <p:ext uri="{BB962C8B-B14F-4D97-AF65-F5344CB8AC3E}">
        <p14:creationId xmlns:p14="http://schemas.microsoft.com/office/powerpoint/2010/main" val="248238184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AAB-FC0F-4B2C-B80E-F2F9AF6B2570}"/>
              </a:ext>
            </a:extLst>
          </p:cNvPr>
          <p:cNvSpPr>
            <a:spLocks noGrp="1"/>
          </p:cNvSpPr>
          <p:nvPr>
            <p:ph type="title"/>
          </p:nvPr>
        </p:nvSpPr>
        <p:spPr>
          <a:xfrm>
            <a:off x="1251678" y="382385"/>
            <a:ext cx="10178322" cy="892962"/>
          </a:xfrm>
        </p:spPr>
        <p:txBody>
          <a:bodyPr>
            <a:normAutofit/>
          </a:bodyPr>
          <a:lstStyle/>
          <a:p>
            <a:r>
              <a:rPr lang="en-US"/>
              <a:t>Jenis Unnumbered priority</a:t>
            </a:r>
            <a:endParaRPr lang="id-ID"/>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588169"/>
            <a:ext cx="10178322" cy="4887446"/>
          </a:xfrm>
        </p:spPr>
        <p:txBody>
          <a:bodyPr>
            <a:normAutofit/>
          </a:bodyPr>
          <a:lstStyle/>
          <a:p>
            <a:r>
              <a:rPr lang="en-US" sz="2800">
                <a:solidFill>
                  <a:schemeClr val="tx1"/>
                </a:solidFill>
                <a:latin typeface="Times New Roman" panose="02020603050405020304" pitchFamily="18" charset="0"/>
                <a:cs typeface="Times New Roman" panose="02020603050405020304" pitchFamily="18" charset="0"/>
              </a:rPr>
              <a:t>N-&gt;next Priority.Diletakkan pada extension setelah priority 1, artinya tambahkan satu dari priority sebelumnya</a:t>
            </a:r>
          </a:p>
          <a:p>
            <a:r>
              <a:rPr lang="en-US" sz="2800">
                <a:solidFill>
                  <a:schemeClr val="tx1"/>
                </a:solidFill>
                <a:latin typeface="Times New Roman" panose="02020603050405020304" pitchFamily="18" charset="0"/>
                <a:cs typeface="Times New Roman" panose="02020603050405020304" pitchFamily="18" charset="0"/>
              </a:rPr>
              <a:t>S-&gt;start extension.Jika tidak ada nomor ekstensi yang masuk, maka extension ini yang dijalankan</a:t>
            </a:r>
          </a:p>
          <a:p>
            <a:r>
              <a:rPr lang="en-US" sz="2800">
                <a:solidFill>
                  <a:schemeClr val="tx1"/>
                </a:solidFill>
                <a:latin typeface="Times New Roman" panose="02020603050405020304" pitchFamily="18" charset="0"/>
                <a:cs typeface="Times New Roman" panose="02020603050405020304" pitchFamily="18" charset="0"/>
              </a:rPr>
              <a:t>t-&gt;timeout extension. Jika waktu memasukkan input oleh user terlalu lama, maka extension ini akan dijalankan</a:t>
            </a:r>
          </a:p>
          <a:p>
            <a:r>
              <a:rPr lang="en-US" sz="2800">
                <a:solidFill>
                  <a:schemeClr val="tx1"/>
                </a:solidFill>
                <a:latin typeface="Times New Roman" panose="02020603050405020304" pitchFamily="18" charset="0"/>
                <a:cs typeface="Times New Roman" panose="02020603050405020304" pitchFamily="18" charset="0"/>
              </a:rPr>
              <a:t>i-&gt;invalid extension. Jika user memasukkan nomor ekstensi yang tidak valid, maka extensions ini yang dijalankan</a:t>
            </a:r>
          </a:p>
        </p:txBody>
      </p:sp>
    </p:spTree>
    <p:extLst>
      <p:ext uri="{BB962C8B-B14F-4D97-AF65-F5344CB8AC3E}">
        <p14:creationId xmlns:p14="http://schemas.microsoft.com/office/powerpoint/2010/main" val="153567209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AAB-FC0F-4B2C-B80E-F2F9AF6B2570}"/>
              </a:ext>
            </a:extLst>
          </p:cNvPr>
          <p:cNvSpPr>
            <a:spLocks noGrp="1"/>
          </p:cNvSpPr>
          <p:nvPr>
            <p:ph type="title"/>
          </p:nvPr>
        </p:nvSpPr>
        <p:spPr>
          <a:xfrm>
            <a:off x="1251678" y="382385"/>
            <a:ext cx="10178322" cy="892962"/>
          </a:xfrm>
        </p:spPr>
        <p:txBody>
          <a:bodyPr>
            <a:normAutofit/>
          </a:bodyPr>
          <a:lstStyle/>
          <a:p>
            <a:r>
              <a:rPr lang="en-US"/>
              <a:t>applications</a:t>
            </a:r>
            <a:endParaRPr lang="id-ID"/>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588169"/>
            <a:ext cx="10178322" cy="4887446"/>
          </a:xfrm>
        </p:spPr>
        <p:txBody>
          <a:bodyPr>
            <a:normAutofit/>
          </a:bodyPr>
          <a:lstStyle/>
          <a:p>
            <a:r>
              <a:rPr lang="en-US" sz="2800">
                <a:solidFill>
                  <a:schemeClr val="tx1"/>
                </a:solidFill>
                <a:latin typeface="Times New Roman" panose="02020603050405020304" pitchFamily="18" charset="0"/>
                <a:cs typeface="Times New Roman" panose="02020603050405020304" pitchFamily="18" charset="0"/>
              </a:rPr>
              <a:t>Applications (atau kadang-kadang disebut juga sebagai actions) merupakan aksi yang dikerjakan oleh extension. Setiap aplikasi menampilkan aksi spesifik pada kanal yang tersedia, misal, memainkan suara, menerima input dtmf, men-dial kanal, meng-hangup panggilan dan sebagainya.</a:t>
            </a:r>
          </a:p>
          <a:p>
            <a:pPr marL="0" indent="0">
              <a:buNone/>
            </a:pPr>
            <a:r>
              <a:rPr lang="en-US" sz="2800">
                <a:solidFill>
                  <a:schemeClr val="tx1"/>
                </a:solidFill>
                <a:latin typeface="Times New Roman" panose="02020603050405020304" pitchFamily="18" charset="0"/>
                <a:cs typeface="Times New Roman" panose="02020603050405020304" pitchFamily="18" charset="0"/>
              </a:rPr>
              <a:t>Contoh :</a:t>
            </a:r>
          </a:p>
          <a:p>
            <a:pPr marL="0" indent="0">
              <a:buNone/>
            </a:pPr>
            <a:r>
              <a:rPr lang="en-US" sz="2800">
                <a:solidFill>
                  <a:schemeClr val="tx1"/>
                </a:solidFill>
                <a:latin typeface="Times New Roman" panose="02020603050405020304" pitchFamily="18" charset="0"/>
                <a:cs typeface="Times New Roman" panose="02020603050405020304" pitchFamily="18" charset="0"/>
              </a:rPr>
              <a:t>Dial(Zap/1,20)</a:t>
            </a:r>
          </a:p>
          <a:p>
            <a:pPr marL="0" indent="0">
              <a:buNone/>
            </a:pPr>
            <a:r>
              <a:rPr lang="en-US" sz="2800">
                <a:solidFill>
                  <a:schemeClr val="tx1"/>
                </a:solidFill>
                <a:latin typeface="Times New Roman" panose="02020603050405020304" pitchFamily="18" charset="0"/>
                <a:cs typeface="Times New Roman" panose="02020603050405020304" pitchFamily="18" charset="0"/>
              </a:rPr>
              <a:t>Goto(incoming,123,1)</a:t>
            </a:r>
          </a:p>
        </p:txBody>
      </p:sp>
    </p:spTree>
    <p:extLst>
      <p:ext uri="{BB962C8B-B14F-4D97-AF65-F5344CB8AC3E}">
        <p14:creationId xmlns:p14="http://schemas.microsoft.com/office/powerpoint/2010/main" val="57206008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AAB-FC0F-4B2C-B80E-F2F9AF6B2570}"/>
              </a:ext>
            </a:extLst>
          </p:cNvPr>
          <p:cNvSpPr>
            <a:spLocks noGrp="1"/>
          </p:cNvSpPr>
          <p:nvPr>
            <p:ph type="title"/>
          </p:nvPr>
        </p:nvSpPr>
        <p:spPr>
          <a:xfrm>
            <a:off x="1251678" y="382385"/>
            <a:ext cx="10178322" cy="892962"/>
          </a:xfrm>
        </p:spPr>
        <p:txBody>
          <a:bodyPr>
            <a:normAutofit/>
          </a:bodyPr>
          <a:lstStyle/>
          <a:p>
            <a:r>
              <a:rPr lang="en-US"/>
              <a:t>Aplikasi answer()</a:t>
            </a:r>
            <a:endParaRPr lang="id-ID"/>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588169"/>
            <a:ext cx="10178322" cy="4887446"/>
          </a:xfrm>
        </p:spPr>
        <p:txBody>
          <a:bodyPr>
            <a:normAutofit/>
          </a:bodyPr>
          <a:lstStyle/>
          <a:p>
            <a:r>
              <a:rPr lang="en-US" sz="2800">
                <a:solidFill>
                  <a:schemeClr val="tx1"/>
                </a:solidFill>
                <a:latin typeface="Times New Roman" panose="02020603050405020304" pitchFamily="18" charset="0"/>
                <a:cs typeface="Times New Roman" panose="02020603050405020304" pitchFamily="18" charset="0"/>
              </a:rPr>
              <a:t>Aplikasi ini digunakan untuk menjawab sebuah kanal yang sedang ring.</a:t>
            </a:r>
          </a:p>
          <a:p>
            <a:r>
              <a:rPr lang="en-US" sz="2800">
                <a:solidFill>
                  <a:schemeClr val="tx1"/>
                </a:solidFill>
                <a:latin typeface="Times New Roman" panose="02020603050405020304" pitchFamily="18" charset="0"/>
                <a:cs typeface="Times New Roman" panose="02020603050405020304" pitchFamily="18" charset="0"/>
              </a:rPr>
              <a:t>Juga bisa sebagai inisial setup untuk kanal yang menerima incoming call.</a:t>
            </a:r>
          </a:p>
          <a:p>
            <a:r>
              <a:rPr lang="en-US" sz="2800">
                <a:solidFill>
                  <a:schemeClr val="tx1"/>
                </a:solidFill>
                <a:latin typeface="Times New Roman" panose="02020603050405020304" pitchFamily="18" charset="0"/>
                <a:cs typeface="Times New Roman" panose="02020603050405020304" pitchFamily="18" charset="0"/>
              </a:rPr>
              <a:t>Answer tidak perlu ada argument </a:t>
            </a:r>
          </a:p>
        </p:txBody>
      </p:sp>
    </p:spTree>
    <p:extLst>
      <p:ext uri="{BB962C8B-B14F-4D97-AF65-F5344CB8AC3E}">
        <p14:creationId xmlns:p14="http://schemas.microsoft.com/office/powerpoint/2010/main" val="3507831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AAB-FC0F-4B2C-B80E-F2F9AF6B2570}"/>
              </a:ext>
            </a:extLst>
          </p:cNvPr>
          <p:cNvSpPr>
            <a:spLocks noGrp="1"/>
          </p:cNvSpPr>
          <p:nvPr>
            <p:ph type="title"/>
          </p:nvPr>
        </p:nvSpPr>
        <p:spPr>
          <a:xfrm>
            <a:off x="1251678" y="382385"/>
            <a:ext cx="10178322" cy="892962"/>
          </a:xfrm>
        </p:spPr>
        <p:txBody>
          <a:bodyPr>
            <a:normAutofit/>
          </a:bodyPr>
          <a:lstStyle/>
          <a:p>
            <a:r>
              <a:rPr lang="en-US"/>
              <a:t>Aplikasi playback()</a:t>
            </a:r>
            <a:endParaRPr lang="id-ID"/>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443789"/>
            <a:ext cx="10178322" cy="5031826"/>
          </a:xfrm>
        </p:spPr>
        <p:txBody>
          <a:bodyPr>
            <a:normAutofit lnSpcReduction="10000"/>
          </a:bodyPr>
          <a:lstStyle/>
          <a:p>
            <a:r>
              <a:rPr lang="en-US" sz="2800">
                <a:solidFill>
                  <a:schemeClr val="tx1"/>
                </a:solidFill>
                <a:latin typeface="Times New Roman" panose="02020603050405020304" pitchFamily="18" charset="0"/>
                <a:cs typeface="Times New Roman" panose="02020603050405020304" pitchFamily="18" charset="0"/>
              </a:rPr>
              <a:t>Aplikasi ini digunakan untuk memainkan suara yang sudah direkam sebelumnya, pada sebuah kanal.</a:t>
            </a:r>
          </a:p>
          <a:p>
            <a:r>
              <a:rPr lang="en-US" sz="2800">
                <a:solidFill>
                  <a:schemeClr val="tx1"/>
                </a:solidFill>
                <a:latin typeface="Times New Roman" panose="02020603050405020304" pitchFamily="18" charset="0"/>
                <a:cs typeface="Times New Roman" panose="02020603050405020304" pitchFamily="18" charset="0"/>
              </a:rPr>
              <a:t>Dengan Playback ini, input dari user diabaikan.</a:t>
            </a:r>
          </a:p>
          <a:p>
            <a:r>
              <a:rPr lang="en-US" sz="2800">
                <a:solidFill>
                  <a:schemeClr val="tx1"/>
                </a:solidFill>
                <a:latin typeface="Times New Roman" panose="02020603050405020304" pitchFamily="18" charset="0"/>
                <a:cs typeface="Times New Roman" panose="02020603050405020304" pitchFamily="18" charset="0"/>
              </a:rPr>
              <a:t>Playback diikuti dengan sebuah argumen,yang berupa nama file yang berisi rekaman suara, tanpa ekstensi</a:t>
            </a:r>
          </a:p>
          <a:p>
            <a:r>
              <a:rPr lang="en-US" sz="2800">
                <a:solidFill>
                  <a:schemeClr val="tx1"/>
                </a:solidFill>
                <a:latin typeface="Times New Roman" panose="02020603050405020304" pitchFamily="18" charset="0"/>
                <a:cs typeface="Times New Roman" panose="02020603050405020304" pitchFamily="18" charset="0"/>
              </a:rPr>
              <a:t>Suara yang sudah direkam, disimpan pada file dengan ekstensi .gsmatau.wav</a:t>
            </a:r>
          </a:p>
          <a:p>
            <a:pPr marL="0" indent="0">
              <a:buNone/>
            </a:pPr>
            <a:r>
              <a:rPr lang="en-US" sz="2800">
                <a:solidFill>
                  <a:schemeClr val="tx1"/>
                </a:solidFill>
                <a:latin typeface="Times New Roman" panose="02020603050405020304" pitchFamily="18" charset="0"/>
                <a:cs typeface="Times New Roman" panose="02020603050405020304" pitchFamily="18" charset="0"/>
              </a:rPr>
              <a:t>Contoh :</a:t>
            </a:r>
          </a:p>
          <a:p>
            <a:r>
              <a:rPr lang="en-US" sz="2800">
                <a:solidFill>
                  <a:schemeClr val="tx1"/>
                </a:solidFill>
                <a:latin typeface="Times New Roman" panose="02020603050405020304" pitchFamily="18" charset="0"/>
                <a:cs typeface="Times New Roman" panose="02020603050405020304" pitchFamily="18" charset="0"/>
              </a:rPr>
              <a:t>Playback(filename)</a:t>
            </a:r>
          </a:p>
          <a:p>
            <a:r>
              <a:rPr lang="en-US" sz="2800">
                <a:solidFill>
                  <a:schemeClr val="tx1"/>
                </a:solidFill>
                <a:latin typeface="Times New Roman" panose="02020603050405020304" pitchFamily="18" charset="0"/>
                <a:cs typeface="Times New Roman" panose="02020603050405020304" pitchFamily="18" charset="0"/>
              </a:rPr>
              <a:t>Playback(/home/john/sound/filename)</a:t>
            </a:r>
          </a:p>
        </p:txBody>
      </p:sp>
    </p:spTree>
    <p:extLst>
      <p:ext uri="{BB962C8B-B14F-4D97-AF65-F5344CB8AC3E}">
        <p14:creationId xmlns:p14="http://schemas.microsoft.com/office/powerpoint/2010/main" val="29927878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AAB-FC0F-4B2C-B80E-F2F9AF6B2570}"/>
              </a:ext>
            </a:extLst>
          </p:cNvPr>
          <p:cNvSpPr>
            <a:spLocks noGrp="1"/>
          </p:cNvSpPr>
          <p:nvPr>
            <p:ph type="title"/>
          </p:nvPr>
        </p:nvSpPr>
        <p:spPr>
          <a:xfrm>
            <a:off x="1251678" y="382385"/>
            <a:ext cx="10178322" cy="892962"/>
          </a:xfrm>
        </p:spPr>
        <p:txBody>
          <a:bodyPr>
            <a:normAutofit/>
          </a:bodyPr>
          <a:lstStyle/>
          <a:p>
            <a:r>
              <a:rPr lang="en-US"/>
              <a:t>Aplikasi hangup()</a:t>
            </a:r>
            <a:endParaRPr lang="id-ID"/>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443789"/>
            <a:ext cx="10178322" cy="5031826"/>
          </a:xfrm>
        </p:spPr>
        <p:txBody>
          <a:bodyPr>
            <a:normAutofit/>
          </a:bodyPr>
          <a:lstStyle/>
          <a:p>
            <a:r>
              <a:rPr lang="en-US" sz="2800">
                <a:solidFill>
                  <a:schemeClr val="tx1"/>
                </a:solidFill>
                <a:latin typeface="Times New Roman" panose="02020603050405020304" pitchFamily="18" charset="0"/>
                <a:cs typeface="Times New Roman" panose="02020603050405020304" pitchFamily="18" charset="0"/>
              </a:rPr>
              <a:t>Aplikasi ini digunakan untuk menutup kanal aktif</a:t>
            </a:r>
          </a:p>
          <a:p>
            <a:r>
              <a:rPr lang="en-US" sz="2800">
                <a:solidFill>
                  <a:schemeClr val="tx1"/>
                </a:solidFill>
                <a:latin typeface="Times New Roman" panose="02020603050405020304" pitchFamily="18" charset="0"/>
                <a:cs typeface="Times New Roman" panose="02020603050405020304" pitchFamily="18" charset="0"/>
              </a:rPr>
              <a:t>Aplikasi ini sebaiknya digunakan pada akhir context , untuk memastikan tidak ada lagi dial plan yang dijalankan</a:t>
            </a:r>
          </a:p>
        </p:txBody>
      </p:sp>
    </p:spTree>
    <p:extLst>
      <p:ext uri="{BB962C8B-B14F-4D97-AF65-F5344CB8AC3E}">
        <p14:creationId xmlns:p14="http://schemas.microsoft.com/office/powerpoint/2010/main" val="174118960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AAB-FC0F-4B2C-B80E-F2F9AF6B2570}"/>
              </a:ext>
            </a:extLst>
          </p:cNvPr>
          <p:cNvSpPr>
            <a:spLocks noGrp="1"/>
          </p:cNvSpPr>
          <p:nvPr>
            <p:ph type="title"/>
          </p:nvPr>
        </p:nvSpPr>
        <p:spPr>
          <a:xfrm>
            <a:off x="1251678" y="382385"/>
            <a:ext cx="10178322" cy="892962"/>
          </a:xfrm>
        </p:spPr>
        <p:txBody>
          <a:bodyPr>
            <a:normAutofit/>
          </a:bodyPr>
          <a:lstStyle/>
          <a:p>
            <a:r>
              <a:rPr lang="en-US"/>
              <a:t>Aplikasi hangup()</a:t>
            </a:r>
            <a:endParaRPr lang="id-ID"/>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443789"/>
            <a:ext cx="10178322" cy="5031826"/>
          </a:xfrm>
        </p:spPr>
        <p:txBody>
          <a:bodyPr>
            <a:normAutofit/>
          </a:bodyPr>
          <a:lstStyle/>
          <a:p>
            <a:r>
              <a:rPr lang="en-US" sz="2800">
                <a:solidFill>
                  <a:schemeClr val="tx1"/>
                </a:solidFill>
                <a:latin typeface="Times New Roman" panose="02020603050405020304" pitchFamily="18" charset="0"/>
                <a:cs typeface="Times New Roman" panose="02020603050405020304" pitchFamily="18" charset="0"/>
              </a:rPr>
              <a:t>Aplikasi ini digunakan untuk menutup kanal aktif</a:t>
            </a:r>
          </a:p>
          <a:p>
            <a:r>
              <a:rPr lang="en-US" sz="2800">
                <a:solidFill>
                  <a:schemeClr val="tx1"/>
                </a:solidFill>
                <a:latin typeface="Times New Roman" panose="02020603050405020304" pitchFamily="18" charset="0"/>
                <a:cs typeface="Times New Roman" panose="02020603050405020304" pitchFamily="18" charset="0"/>
              </a:rPr>
              <a:t>Aplikasi ini sebaiknya digunakan pada akhir context , untuk memastikan tidak ada lagi dial plan yang dijalankan</a:t>
            </a:r>
          </a:p>
          <a:p>
            <a:pPr marL="0" indent="0">
              <a:buNone/>
            </a:pPr>
            <a:endParaRPr lang="en-US" sz="2800">
              <a:solidFill>
                <a:schemeClr val="tx1"/>
              </a:solidFill>
              <a:latin typeface="Times New Roman" panose="02020603050405020304" pitchFamily="18" charset="0"/>
              <a:cs typeface="Times New Roman" panose="02020603050405020304" pitchFamily="18" charset="0"/>
            </a:endParaRPr>
          </a:p>
          <a:p>
            <a:pPr marL="0" indent="0">
              <a:buNone/>
            </a:pPr>
            <a:r>
              <a:rPr lang="en-US" sz="2800">
                <a:solidFill>
                  <a:schemeClr val="tx1"/>
                </a:solidFill>
                <a:latin typeface="Times New Roman" panose="02020603050405020304" pitchFamily="18" charset="0"/>
                <a:cs typeface="Times New Roman" panose="02020603050405020304" pitchFamily="18" charset="0"/>
              </a:rPr>
              <a:t>Alikasi Answer(), Playback(), Hangup() digunakan untuk Dial Plan Interaktif</a:t>
            </a:r>
          </a:p>
        </p:txBody>
      </p:sp>
    </p:spTree>
    <p:extLst>
      <p:ext uri="{BB962C8B-B14F-4D97-AF65-F5344CB8AC3E}">
        <p14:creationId xmlns:p14="http://schemas.microsoft.com/office/powerpoint/2010/main" val="244059067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AAB-FC0F-4B2C-B80E-F2F9AF6B2570}"/>
              </a:ext>
            </a:extLst>
          </p:cNvPr>
          <p:cNvSpPr>
            <a:spLocks noGrp="1"/>
          </p:cNvSpPr>
          <p:nvPr>
            <p:ph type="title"/>
          </p:nvPr>
        </p:nvSpPr>
        <p:spPr>
          <a:xfrm>
            <a:off x="1251678" y="382385"/>
            <a:ext cx="10178322" cy="892962"/>
          </a:xfrm>
        </p:spPr>
        <p:txBody>
          <a:bodyPr>
            <a:normAutofit/>
          </a:bodyPr>
          <a:lstStyle/>
          <a:p>
            <a:r>
              <a:rPr lang="en-US"/>
              <a:t>Aplikasi background()</a:t>
            </a:r>
            <a:endParaRPr lang="id-ID"/>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443789"/>
            <a:ext cx="10178322" cy="5031826"/>
          </a:xfrm>
        </p:spPr>
        <p:txBody>
          <a:bodyPr>
            <a:normAutofit/>
          </a:bodyPr>
          <a:lstStyle/>
          <a:p>
            <a:r>
              <a:rPr lang="en-US" sz="2800">
                <a:solidFill>
                  <a:schemeClr val="tx1"/>
                </a:solidFill>
                <a:latin typeface="Times New Roman" panose="02020603050405020304" pitchFamily="18" charset="0"/>
                <a:cs typeface="Times New Roman" panose="02020603050405020304" pitchFamily="18" charset="0"/>
              </a:rPr>
              <a:t>Aplikasi ini digunakan untuk memainkansuara yang sudah direkam </a:t>
            </a:r>
          </a:p>
          <a:p>
            <a:r>
              <a:rPr lang="en-US" sz="2800">
                <a:solidFill>
                  <a:schemeClr val="tx1"/>
                </a:solidFill>
                <a:latin typeface="Times New Roman" panose="02020603050405020304" pitchFamily="18" charset="0"/>
                <a:cs typeface="Times New Roman" panose="02020603050405020304" pitchFamily="18" charset="0"/>
              </a:rPr>
              <a:t>sebelumnya.</a:t>
            </a:r>
          </a:p>
          <a:p>
            <a:r>
              <a:rPr lang="en-US" sz="2800">
                <a:solidFill>
                  <a:schemeClr val="tx1"/>
                </a:solidFill>
                <a:latin typeface="Times New Roman" panose="02020603050405020304" pitchFamily="18" charset="0"/>
                <a:cs typeface="Times New Roman" panose="02020603050405020304" pitchFamily="18" charset="0"/>
              </a:rPr>
              <a:t>Bedanya dengan Playback, suara yangdimainkan oleh aplikasi Background ini dapat diinterupsi dengan penekanan keypad oleh user.</a:t>
            </a:r>
          </a:p>
          <a:p>
            <a:r>
              <a:rPr lang="en-US" sz="2800">
                <a:solidFill>
                  <a:schemeClr val="tx1"/>
                </a:solidFill>
                <a:latin typeface="Times New Roman" panose="02020603050405020304" pitchFamily="18" charset="0"/>
                <a:cs typeface="Times New Roman" panose="02020603050405020304" pitchFamily="18" charset="0"/>
              </a:rPr>
              <a:t>Jika user menekan keypad, Asterisk menghentikan play suara, selanjutnya mengirim kontrol dari call ke prioritas yang diinginkan.</a:t>
            </a:r>
          </a:p>
          <a:p>
            <a:r>
              <a:rPr lang="en-US" sz="2800">
                <a:solidFill>
                  <a:schemeClr val="tx1"/>
                </a:solidFill>
                <a:latin typeface="Times New Roman" panose="02020603050405020304" pitchFamily="18" charset="0"/>
                <a:cs typeface="Times New Roman" panose="02020603050405020304" pitchFamily="18" charset="0"/>
              </a:rPr>
              <a:t>Aplikasi Background banyak digunakan sebagai voice menu, pada sistim IVR</a:t>
            </a:r>
          </a:p>
        </p:txBody>
      </p:sp>
    </p:spTree>
    <p:extLst>
      <p:ext uri="{BB962C8B-B14F-4D97-AF65-F5344CB8AC3E}">
        <p14:creationId xmlns:p14="http://schemas.microsoft.com/office/powerpoint/2010/main" val="1636067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AAB-FC0F-4B2C-B80E-F2F9AF6B2570}"/>
              </a:ext>
            </a:extLst>
          </p:cNvPr>
          <p:cNvSpPr>
            <a:spLocks noGrp="1"/>
          </p:cNvSpPr>
          <p:nvPr>
            <p:ph type="title"/>
          </p:nvPr>
        </p:nvSpPr>
        <p:spPr>
          <a:xfrm>
            <a:off x="1251678" y="382385"/>
            <a:ext cx="10178322" cy="892962"/>
          </a:xfrm>
        </p:spPr>
        <p:txBody>
          <a:bodyPr>
            <a:normAutofit/>
          </a:bodyPr>
          <a:lstStyle/>
          <a:p>
            <a:r>
              <a:rPr lang="en-US"/>
              <a:t>Aplikasi wAITeXTENT()</a:t>
            </a:r>
            <a:endParaRPr lang="id-ID"/>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443789"/>
            <a:ext cx="10178322" cy="5031826"/>
          </a:xfrm>
        </p:spPr>
        <p:txBody>
          <a:bodyPr>
            <a:normAutofit lnSpcReduction="10000"/>
          </a:bodyPr>
          <a:lstStyle/>
          <a:p>
            <a:r>
              <a:rPr lang="en-US" sz="2800">
                <a:solidFill>
                  <a:schemeClr val="tx1"/>
                </a:solidFill>
                <a:latin typeface="Times New Roman" panose="02020603050405020304" pitchFamily="18" charset="0"/>
                <a:cs typeface="Times New Roman" panose="02020603050405020304" pitchFamily="18" charset="0"/>
              </a:rPr>
              <a:t>Aplikasi ini digunakan untuk menunggu pemanggil memasukkan digit DTMF.</a:t>
            </a:r>
          </a:p>
          <a:p>
            <a:r>
              <a:rPr lang="en-US" sz="2800">
                <a:solidFill>
                  <a:schemeClr val="tx1"/>
                </a:solidFill>
                <a:latin typeface="Times New Roman" panose="02020603050405020304" pitchFamily="18" charset="0"/>
                <a:cs typeface="Times New Roman" panose="02020603050405020304" pitchFamily="18" charset="0"/>
              </a:rPr>
              <a:t>WaitExten() mengikuti aksi Background, menunggu pemanggil menekan digit DTMF setelah voice menu dibunyikan</a:t>
            </a:r>
          </a:p>
          <a:p>
            <a:pPr marL="0" indent="0">
              <a:buNone/>
            </a:pPr>
            <a:r>
              <a:rPr lang="en-US" sz="2800">
                <a:solidFill>
                  <a:schemeClr val="tx1"/>
                </a:solidFill>
                <a:latin typeface="Times New Roman" panose="02020603050405020304" pitchFamily="18" charset="0"/>
                <a:cs typeface="Times New Roman" panose="02020603050405020304" pitchFamily="18" charset="0"/>
              </a:rPr>
              <a:t>Contoh:</a:t>
            </a:r>
          </a:p>
          <a:p>
            <a:r>
              <a:rPr lang="pt-BR" sz="2800">
                <a:solidFill>
                  <a:schemeClr val="tx1"/>
                </a:solidFill>
                <a:latin typeface="Times New Roman" panose="02020603050405020304" pitchFamily="18" charset="0"/>
                <a:cs typeface="Times New Roman" panose="02020603050405020304" pitchFamily="18" charset="0"/>
              </a:rPr>
              <a:t>exten =&gt;123,1,Answer()</a:t>
            </a:r>
          </a:p>
          <a:p>
            <a:r>
              <a:rPr lang="pt-BR" sz="2800">
                <a:solidFill>
                  <a:schemeClr val="tx1"/>
                </a:solidFill>
                <a:latin typeface="Times New Roman" panose="02020603050405020304" pitchFamily="18" charset="0"/>
                <a:cs typeface="Times New Roman" panose="02020603050405020304" pitchFamily="18" charset="0"/>
              </a:rPr>
              <a:t>exten =&gt;123,n, B a c k g r o u n d(main-menu)</a:t>
            </a:r>
          </a:p>
          <a:p>
            <a:r>
              <a:rPr lang="en-US" sz="2800">
                <a:solidFill>
                  <a:schemeClr val="tx1"/>
                </a:solidFill>
                <a:latin typeface="Times New Roman" panose="02020603050405020304" pitchFamily="18" charset="0"/>
                <a:cs typeface="Times New Roman" panose="02020603050405020304" pitchFamily="18" charset="0"/>
              </a:rPr>
              <a:t>exten =&gt;123,n, W a i t E x t e n()</a:t>
            </a:r>
          </a:p>
          <a:p>
            <a:r>
              <a:rPr lang="en-US" sz="2800">
                <a:solidFill>
                  <a:schemeClr val="tx1"/>
                </a:solidFill>
                <a:latin typeface="Times New Roman" panose="02020603050405020304" pitchFamily="18" charset="0"/>
                <a:cs typeface="Times New Roman" panose="02020603050405020304" pitchFamily="18" charset="0"/>
              </a:rPr>
              <a:t>exten =&gt;1,1,Playback(digit/1)</a:t>
            </a:r>
          </a:p>
          <a:p>
            <a:r>
              <a:rPr lang="en-US" sz="2800">
                <a:solidFill>
                  <a:schemeClr val="tx1"/>
                </a:solidFill>
                <a:latin typeface="Times New Roman" panose="02020603050405020304" pitchFamily="18" charset="0"/>
                <a:cs typeface="Times New Roman" panose="02020603050405020304" pitchFamily="18" charset="0"/>
              </a:rPr>
              <a:t>exten =&gt;2,1,Playback(digit/2)</a:t>
            </a:r>
          </a:p>
        </p:txBody>
      </p:sp>
    </p:spTree>
    <p:extLst>
      <p:ext uri="{BB962C8B-B14F-4D97-AF65-F5344CB8AC3E}">
        <p14:creationId xmlns:p14="http://schemas.microsoft.com/office/powerpoint/2010/main" val="368420337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AAB-FC0F-4B2C-B80E-F2F9AF6B2570}"/>
              </a:ext>
            </a:extLst>
          </p:cNvPr>
          <p:cNvSpPr>
            <a:spLocks noGrp="1"/>
          </p:cNvSpPr>
          <p:nvPr>
            <p:ph type="title"/>
          </p:nvPr>
        </p:nvSpPr>
        <p:spPr>
          <a:xfrm>
            <a:off x="1251678" y="382385"/>
            <a:ext cx="10178322" cy="892962"/>
          </a:xfrm>
        </p:spPr>
        <p:txBody>
          <a:bodyPr>
            <a:normAutofit/>
          </a:bodyPr>
          <a:lstStyle/>
          <a:p>
            <a:r>
              <a:rPr lang="en-US"/>
              <a:t>Aplikasi GOTO()</a:t>
            </a:r>
            <a:endParaRPr lang="id-ID"/>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443789"/>
            <a:ext cx="10178322" cy="5031826"/>
          </a:xfrm>
        </p:spPr>
        <p:txBody>
          <a:bodyPr>
            <a:normAutofit fontScale="85000" lnSpcReduction="20000"/>
          </a:bodyPr>
          <a:lstStyle/>
          <a:p>
            <a:r>
              <a:rPr lang="en-US" sz="2800">
                <a:solidFill>
                  <a:schemeClr val="tx1"/>
                </a:solidFill>
                <a:latin typeface="Times New Roman" panose="02020603050405020304" pitchFamily="18" charset="0"/>
                <a:cs typeface="Times New Roman" panose="02020603050405020304" pitchFamily="18" charset="0"/>
              </a:rPr>
              <a:t>Aplikasi ini digunakan untuk mengulang ke aksi yang ditunjukkan oleh atribut</a:t>
            </a:r>
          </a:p>
          <a:p>
            <a:r>
              <a:rPr lang="en-US" sz="2800">
                <a:solidFill>
                  <a:schemeClr val="tx1"/>
                </a:solidFill>
                <a:latin typeface="Times New Roman" panose="02020603050405020304" pitchFamily="18" charset="0"/>
                <a:cs typeface="Times New Roman" panose="02020603050405020304" pitchFamily="18" charset="0"/>
              </a:rPr>
              <a:t>Aksi yang ditunjuk tersebut merupakan bagian lain dari dial plan.</a:t>
            </a:r>
          </a:p>
          <a:p>
            <a:r>
              <a:rPr lang="en-US" sz="2800">
                <a:solidFill>
                  <a:schemeClr val="tx1"/>
                </a:solidFill>
                <a:latin typeface="Times New Roman" panose="02020603050405020304" pitchFamily="18" charset="0"/>
                <a:cs typeface="Times New Roman" panose="02020603050405020304" pitchFamily="18" charset="0"/>
              </a:rPr>
              <a:t>Argumen pada Goto terdiri dari context tujuan, extension dan priority</a:t>
            </a:r>
          </a:p>
          <a:p>
            <a:pPr marL="0" indent="0">
              <a:buNone/>
            </a:pPr>
            <a:r>
              <a:rPr lang="en-US" sz="2800">
                <a:solidFill>
                  <a:schemeClr val="tx1"/>
                </a:solidFill>
                <a:latin typeface="Times New Roman" panose="02020603050405020304" pitchFamily="18" charset="0"/>
                <a:cs typeface="Times New Roman" panose="02020603050405020304" pitchFamily="18" charset="0"/>
              </a:rPr>
              <a:t>Contoh :</a:t>
            </a:r>
          </a:p>
          <a:p>
            <a:r>
              <a:rPr lang="en-US" sz="2800">
                <a:solidFill>
                  <a:schemeClr val="tx1"/>
                </a:solidFill>
                <a:latin typeface="Times New Roman" panose="02020603050405020304" pitchFamily="18" charset="0"/>
                <a:cs typeface="Times New Roman" panose="02020603050405020304" pitchFamily="18" charset="0"/>
              </a:rPr>
              <a:t>[incoming]</a:t>
            </a:r>
          </a:p>
          <a:p>
            <a:r>
              <a:rPr lang="en-US" sz="2800">
                <a:solidFill>
                  <a:schemeClr val="tx1"/>
                </a:solidFill>
                <a:latin typeface="Times New Roman" panose="02020603050405020304" pitchFamily="18" charset="0"/>
                <a:cs typeface="Times New Roman" panose="02020603050405020304" pitchFamily="18" charset="0"/>
              </a:rPr>
              <a:t>exten =&gt;123,1,Answer()</a:t>
            </a:r>
          </a:p>
          <a:p>
            <a:r>
              <a:rPr lang="en-US" sz="2800">
                <a:solidFill>
                  <a:schemeClr val="tx1"/>
                </a:solidFill>
                <a:latin typeface="Times New Roman" panose="02020603050405020304" pitchFamily="18" charset="0"/>
                <a:cs typeface="Times New Roman" panose="02020603050405020304" pitchFamily="18" charset="0"/>
              </a:rPr>
              <a:t>exten =&gt;123,n,Background(mainmenu)</a:t>
            </a:r>
          </a:p>
          <a:p>
            <a:r>
              <a:rPr lang="en-US" sz="2800">
                <a:solidFill>
                  <a:schemeClr val="tx1"/>
                </a:solidFill>
                <a:latin typeface="Times New Roman" panose="02020603050405020304" pitchFamily="18" charset="0"/>
                <a:cs typeface="Times New Roman" panose="02020603050405020304" pitchFamily="18" charset="0"/>
              </a:rPr>
              <a:t>exten =&gt;123,n,WaitExten()</a:t>
            </a:r>
          </a:p>
          <a:p>
            <a:r>
              <a:rPr lang="en-US" sz="2800">
                <a:solidFill>
                  <a:schemeClr val="tx1"/>
                </a:solidFill>
                <a:latin typeface="Times New Roman" panose="02020603050405020304" pitchFamily="18" charset="0"/>
                <a:cs typeface="Times New Roman" panose="02020603050405020304" pitchFamily="18" charset="0"/>
              </a:rPr>
              <a:t>exten =&gt;1,1,Playback(digit/1)</a:t>
            </a:r>
          </a:p>
          <a:p>
            <a:r>
              <a:rPr lang="en-US" sz="2800">
                <a:solidFill>
                  <a:schemeClr val="tx1"/>
                </a:solidFill>
                <a:latin typeface="Times New Roman" panose="02020603050405020304" pitchFamily="18" charset="0"/>
                <a:cs typeface="Times New Roman" panose="02020603050405020304" pitchFamily="18" charset="0"/>
              </a:rPr>
              <a:t>exten =&gt;1,n,G o t o(incoming,123,1)</a:t>
            </a:r>
          </a:p>
          <a:p>
            <a:r>
              <a:rPr lang="en-US" sz="2800">
                <a:solidFill>
                  <a:schemeClr val="tx1"/>
                </a:solidFill>
                <a:latin typeface="Times New Roman" panose="02020603050405020304" pitchFamily="18" charset="0"/>
                <a:cs typeface="Times New Roman" panose="02020603050405020304" pitchFamily="18" charset="0"/>
              </a:rPr>
              <a:t>exten =&gt;2,1,Playback(digit/2)</a:t>
            </a:r>
          </a:p>
          <a:p>
            <a:r>
              <a:rPr lang="en-US" sz="2800">
                <a:solidFill>
                  <a:schemeClr val="tx1"/>
                </a:solidFill>
                <a:latin typeface="Times New Roman" panose="02020603050405020304" pitchFamily="18" charset="0"/>
                <a:cs typeface="Times New Roman" panose="02020603050405020304" pitchFamily="18" charset="0"/>
              </a:rPr>
              <a:t>exten =&gt;2,n,G o t o(incoming,123,1)</a:t>
            </a:r>
          </a:p>
        </p:txBody>
      </p:sp>
    </p:spTree>
    <p:extLst>
      <p:ext uri="{BB962C8B-B14F-4D97-AF65-F5344CB8AC3E}">
        <p14:creationId xmlns:p14="http://schemas.microsoft.com/office/powerpoint/2010/main" val="278392150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F5E91-1341-4427-93E7-DDE60D926D9E}"/>
              </a:ext>
            </a:extLst>
          </p:cNvPr>
          <p:cNvSpPr>
            <a:spLocks noGrp="1"/>
          </p:cNvSpPr>
          <p:nvPr>
            <p:ph type="title"/>
          </p:nvPr>
        </p:nvSpPr>
        <p:spPr>
          <a:xfrm>
            <a:off x="1251678" y="382385"/>
            <a:ext cx="10178322" cy="820773"/>
          </a:xfrm>
        </p:spPr>
        <p:txBody>
          <a:bodyPr/>
          <a:lstStyle/>
          <a:p>
            <a:r>
              <a:rPr lang="en-US"/>
              <a:t>Kd dan ki</a:t>
            </a:r>
            <a:endParaRPr lang="id-ID"/>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419727"/>
            <a:ext cx="10178322" cy="4459866"/>
          </a:xfrm>
        </p:spPr>
        <p:txBody>
          <a:bodyPr>
            <a:normAutofit/>
          </a:bodyPr>
          <a:lstStyle/>
          <a:p>
            <a:r>
              <a:rPr lang="id-ID" sz="2800">
                <a:solidFill>
                  <a:schemeClr val="tx1"/>
                </a:solidFill>
                <a:latin typeface="Times New Roman" panose="02020603050405020304" pitchFamily="18" charset="0"/>
                <a:cs typeface="Times New Roman" panose="02020603050405020304" pitchFamily="18" charset="0"/>
              </a:rPr>
              <a:t>Memahami bagan dan konsep kerja </a:t>
            </a:r>
            <a:r>
              <a:rPr lang="id-ID" sz="2800" i="1">
                <a:solidFill>
                  <a:schemeClr val="tx1"/>
                </a:solidFill>
                <a:latin typeface="Times New Roman" panose="02020603050405020304" pitchFamily="18" charset="0"/>
                <a:cs typeface="Times New Roman" panose="02020603050405020304" pitchFamily="18" charset="0"/>
              </a:rPr>
              <a:t>Server softswitch</a:t>
            </a:r>
            <a:r>
              <a:rPr lang="en-US" sz="2800">
                <a:solidFill>
                  <a:schemeClr val="tx1"/>
                </a:solidFill>
                <a:latin typeface="Times New Roman" panose="02020603050405020304" pitchFamily="18" charset="0"/>
                <a:cs typeface="Times New Roman" panose="02020603050405020304" pitchFamily="18" charset="0"/>
              </a:rPr>
              <a:t> </a:t>
            </a:r>
            <a:r>
              <a:rPr lang="id-ID" sz="2800">
                <a:solidFill>
                  <a:schemeClr val="tx1"/>
                </a:solidFill>
                <a:latin typeface="Times New Roman" panose="02020603050405020304" pitchFamily="18" charset="0"/>
                <a:cs typeface="Times New Roman" panose="02020603050405020304" pitchFamily="18" charset="0"/>
              </a:rPr>
              <a:t>berkaitan dengan PBX</a:t>
            </a:r>
            <a:endParaRPr lang="en-US" sz="2800">
              <a:solidFill>
                <a:schemeClr val="tx1"/>
              </a:solidFill>
              <a:latin typeface="Times New Roman" panose="02020603050405020304" pitchFamily="18" charset="0"/>
              <a:cs typeface="Times New Roman" panose="02020603050405020304" pitchFamily="18" charset="0"/>
            </a:endParaRPr>
          </a:p>
          <a:p>
            <a:pPr marL="890588"/>
            <a:r>
              <a:rPr lang="en-US" sz="2800">
                <a:solidFill>
                  <a:schemeClr val="tx1"/>
                </a:solidFill>
                <a:latin typeface="Times New Roman" panose="02020603050405020304" pitchFamily="18" charset="0"/>
                <a:cs typeface="Times New Roman" panose="02020603050405020304" pitchFamily="18" charset="0"/>
              </a:rPr>
              <a:t>Menjelaskan cara kerja </a:t>
            </a:r>
            <a:r>
              <a:rPr lang="id-ID" sz="2800" i="1">
                <a:solidFill>
                  <a:schemeClr val="tx1"/>
                </a:solidFill>
                <a:latin typeface="Times New Roman" panose="02020603050405020304" pitchFamily="18" charset="0"/>
                <a:cs typeface="Times New Roman" panose="02020603050405020304" pitchFamily="18" charset="0"/>
              </a:rPr>
              <a:t>Server softswitch</a:t>
            </a:r>
            <a:r>
              <a:rPr lang="en-US" sz="2800" i="1">
                <a:solidFill>
                  <a:schemeClr val="tx1"/>
                </a:solidFill>
                <a:latin typeface="Times New Roman" panose="02020603050405020304" pitchFamily="18" charset="0"/>
                <a:cs typeface="Times New Roman" panose="02020603050405020304" pitchFamily="18" charset="0"/>
              </a:rPr>
              <a:t> </a:t>
            </a:r>
            <a:r>
              <a:rPr lang="en-US" sz="2800">
                <a:solidFill>
                  <a:schemeClr val="tx1"/>
                </a:solidFill>
                <a:latin typeface="Times New Roman" panose="02020603050405020304" pitchFamily="18" charset="0"/>
                <a:cs typeface="Times New Roman" panose="02020603050405020304" pitchFamily="18" charset="0"/>
              </a:rPr>
              <a:t>dengan PBX</a:t>
            </a:r>
          </a:p>
          <a:p>
            <a:pPr marL="890588"/>
            <a:r>
              <a:rPr lang="en-US" sz="2800">
                <a:solidFill>
                  <a:schemeClr val="tx1"/>
                </a:solidFill>
                <a:latin typeface="Times New Roman" panose="02020603050405020304" pitchFamily="18" charset="0"/>
                <a:cs typeface="Times New Roman" panose="02020603050405020304" pitchFamily="18" charset="0"/>
              </a:rPr>
              <a:t>Menguraikan konsep kerja </a:t>
            </a:r>
            <a:r>
              <a:rPr lang="id-ID" sz="2800" i="1">
                <a:solidFill>
                  <a:schemeClr val="tx1"/>
                </a:solidFill>
                <a:latin typeface="Times New Roman" panose="02020603050405020304" pitchFamily="18" charset="0"/>
                <a:cs typeface="Times New Roman" panose="02020603050405020304" pitchFamily="18" charset="0"/>
              </a:rPr>
              <a:t>Server softswitch</a:t>
            </a:r>
            <a:r>
              <a:rPr lang="en-US" sz="2800" i="1">
                <a:solidFill>
                  <a:schemeClr val="tx1"/>
                </a:solidFill>
                <a:latin typeface="Times New Roman" panose="02020603050405020304" pitchFamily="18" charset="0"/>
                <a:cs typeface="Times New Roman" panose="02020603050405020304" pitchFamily="18" charset="0"/>
              </a:rPr>
              <a:t> </a:t>
            </a:r>
            <a:r>
              <a:rPr lang="en-US" sz="2800">
                <a:solidFill>
                  <a:schemeClr val="tx1"/>
                </a:solidFill>
                <a:latin typeface="Times New Roman" panose="02020603050405020304" pitchFamily="18" charset="0"/>
                <a:cs typeface="Times New Roman" panose="02020603050405020304" pitchFamily="18" charset="0"/>
              </a:rPr>
              <a:t>dengan PBX</a:t>
            </a:r>
            <a:endParaRPr lang="id-ID" sz="2800">
              <a:solidFill>
                <a:schemeClr val="tx1"/>
              </a:solidFill>
              <a:latin typeface="Times New Roman" panose="02020603050405020304" pitchFamily="18" charset="0"/>
              <a:cs typeface="Times New Roman" panose="02020603050405020304" pitchFamily="18" charset="0"/>
            </a:endParaRPr>
          </a:p>
          <a:p>
            <a:r>
              <a:rPr lang="id-ID" sz="2800">
                <a:solidFill>
                  <a:schemeClr val="tx1"/>
                </a:solidFill>
                <a:latin typeface="Times New Roman" panose="02020603050405020304" pitchFamily="18" charset="0"/>
                <a:cs typeface="Times New Roman" panose="02020603050405020304" pitchFamily="18" charset="0"/>
              </a:rPr>
              <a:t>Menyajikan bagan dan konsep kerja Server softswitchberkaitan dengan PBX</a:t>
            </a:r>
            <a:endParaRPr lang="en-US" sz="2800">
              <a:solidFill>
                <a:schemeClr val="tx1"/>
              </a:solidFill>
              <a:latin typeface="Times New Roman" panose="02020603050405020304" pitchFamily="18" charset="0"/>
              <a:cs typeface="Times New Roman" panose="02020603050405020304" pitchFamily="18" charset="0"/>
            </a:endParaRPr>
          </a:p>
          <a:p>
            <a:pPr marL="890588"/>
            <a:r>
              <a:rPr lang="en-US" sz="2800">
                <a:solidFill>
                  <a:schemeClr val="tx1"/>
                </a:solidFill>
                <a:latin typeface="Times New Roman" panose="02020603050405020304" pitchFamily="18" charset="0"/>
                <a:cs typeface="Times New Roman" panose="02020603050405020304" pitchFamily="18" charset="0"/>
              </a:rPr>
              <a:t>Mempresentasikan cara kerja </a:t>
            </a:r>
            <a:r>
              <a:rPr lang="id-ID" sz="2800" i="1">
                <a:solidFill>
                  <a:schemeClr val="tx1"/>
                </a:solidFill>
                <a:latin typeface="Times New Roman" panose="02020603050405020304" pitchFamily="18" charset="0"/>
                <a:cs typeface="Times New Roman" panose="02020603050405020304" pitchFamily="18" charset="0"/>
              </a:rPr>
              <a:t>Server softswitch</a:t>
            </a:r>
            <a:r>
              <a:rPr lang="en-US" sz="2800" i="1">
                <a:solidFill>
                  <a:schemeClr val="tx1"/>
                </a:solidFill>
                <a:latin typeface="Times New Roman" panose="02020603050405020304" pitchFamily="18" charset="0"/>
                <a:cs typeface="Times New Roman" panose="02020603050405020304" pitchFamily="18" charset="0"/>
              </a:rPr>
              <a:t> </a:t>
            </a:r>
            <a:r>
              <a:rPr lang="en-US" sz="2800">
                <a:solidFill>
                  <a:schemeClr val="tx1"/>
                </a:solidFill>
                <a:latin typeface="Times New Roman" panose="02020603050405020304" pitchFamily="18" charset="0"/>
                <a:cs typeface="Times New Roman" panose="02020603050405020304" pitchFamily="18" charset="0"/>
              </a:rPr>
              <a:t>dengan PBX</a:t>
            </a:r>
            <a:endParaRPr lang="id-ID"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49168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AAB-FC0F-4B2C-B80E-F2F9AF6B2570}"/>
              </a:ext>
            </a:extLst>
          </p:cNvPr>
          <p:cNvSpPr>
            <a:spLocks noGrp="1"/>
          </p:cNvSpPr>
          <p:nvPr>
            <p:ph type="title"/>
          </p:nvPr>
        </p:nvSpPr>
        <p:spPr>
          <a:xfrm>
            <a:off x="1251678" y="382385"/>
            <a:ext cx="10178322" cy="892962"/>
          </a:xfrm>
        </p:spPr>
        <p:txBody>
          <a:bodyPr>
            <a:normAutofit/>
          </a:bodyPr>
          <a:lstStyle/>
          <a:p>
            <a:r>
              <a:rPr lang="en-US"/>
              <a:t>Aplikasi DIAL()</a:t>
            </a:r>
            <a:endParaRPr lang="id-ID"/>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443789"/>
            <a:ext cx="10178322" cy="5031826"/>
          </a:xfrm>
        </p:spPr>
        <p:txBody>
          <a:bodyPr>
            <a:normAutofit lnSpcReduction="10000"/>
          </a:bodyPr>
          <a:lstStyle/>
          <a:p>
            <a:r>
              <a:rPr lang="en-US" sz="2800">
                <a:solidFill>
                  <a:schemeClr val="tx1"/>
                </a:solidFill>
                <a:latin typeface="Times New Roman" panose="02020603050405020304" pitchFamily="18" charset="0"/>
                <a:cs typeface="Times New Roman" panose="02020603050405020304" pitchFamily="18" charset="0"/>
              </a:rPr>
              <a:t>Aplikasi ini digunakan untuk men-dial nomor / kanal tujuan. Dial bisa terdiri dari 4 argumen : destination, timeout, option string, URL</a:t>
            </a:r>
          </a:p>
          <a:p>
            <a:r>
              <a:rPr lang="en-US" sz="2800">
                <a:solidFill>
                  <a:schemeClr val="tx1"/>
                </a:solidFill>
                <a:latin typeface="Times New Roman" panose="02020603050405020304" pitchFamily="18" charset="0"/>
                <a:cs typeface="Times New Roman" panose="02020603050405020304" pitchFamily="18" charset="0"/>
              </a:rPr>
              <a:t>Dial dengan argumen destination : Dial(teknologi/remote endpoint atau port)</a:t>
            </a:r>
          </a:p>
          <a:p>
            <a:pPr marL="0" indent="0">
              <a:buNone/>
            </a:pPr>
            <a:r>
              <a:rPr lang="en-US" sz="2800">
                <a:solidFill>
                  <a:schemeClr val="tx1"/>
                </a:solidFill>
                <a:latin typeface="Times New Roman" panose="02020603050405020304" pitchFamily="18" charset="0"/>
                <a:cs typeface="Times New Roman" panose="02020603050405020304" pitchFamily="18" charset="0"/>
              </a:rPr>
              <a:t>Contoh :</a:t>
            </a:r>
          </a:p>
          <a:p>
            <a:pPr marL="817563"/>
            <a:r>
              <a:rPr lang="en-US" sz="2800">
                <a:solidFill>
                  <a:schemeClr val="tx1"/>
                </a:solidFill>
                <a:latin typeface="Times New Roman" panose="02020603050405020304" pitchFamily="18" charset="0"/>
                <a:cs typeface="Times New Roman" panose="02020603050405020304" pitchFamily="18" charset="0"/>
              </a:rPr>
              <a:t>Dial(Zap/1)teknologi Zaptel untuk FXS modul yg terletak di port 1</a:t>
            </a:r>
          </a:p>
          <a:p>
            <a:pPr marL="817563"/>
            <a:r>
              <a:rPr lang="en-US" sz="2800">
                <a:solidFill>
                  <a:schemeClr val="tx1"/>
                </a:solidFill>
                <a:latin typeface="Times New Roman" panose="02020603050405020304" pitchFamily="18" charset="0"/>
                <a:cs typeface="Times New Roman" panose="02020603050405020304" pitchFamily="18" charset="0"/>
              </a:rPr>
              <a:t>Dial (SIP/10.252.11.4)-&gt;teknologi SIP ke nomor IP 10.252.11.4</a:t>
            </a:r>
          </a:p>
          <a:p>
            <a:pPr marL="817563"/>
            <a:r>
              <a:rPr lang="en-US" sz="2800">
                <a:solidFill>
                  <a:schemeClr val="tx1"/>
                </a:solidFill>
                <a:latin typeface="Times New Roman" panose="02020603050405020304" pitchFamily="18" charset="0"/>
                <a:cs typeface="Times New Roman" panose="02020603050405020304" pitchFamily="18" charset="0"/>
              </a:rPr>
              <a:t>Dial(SIP/guest@eepis.com) -&gt; Dial dengan teknologi SIP ke server eepis.com</a:t>
            </a:r>
          </a:p>
        </p:txBody>
      </p:sp>
    </p:spTree>
    <p:extLst>
      <p:ext uri="{BB962C8B-B14F-4D97-AF65-F5344CB8AC3E}">
        <p14:creationId xmlns:p14="http://schemas.microsoft.com/office/powerpoint/2010/main" val="200695263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AAB-FC0F-4B2C-B80E-F2F9AF6B2570}"/>
              </a:ext>
            </a:extLst>
          </p:cNvPr>
          <p:cNvSpPr>
            <a:spLocks noGrp="1"/>
          </p:cNvSpPr>
          <p:nvPr>
            <p:ph type="title"/>
          </p:nvPr>
        </p:nvSpPr>
        <p:spPr>
          <a:xfrm>
            <a:off x="1251678" y="382385"/>
            <a:ext cx="10178322" cy="892962"/>
          </a:xfrm>
        </p:spPr>
        <p:txBody>
          <a:bodyPr>
            <a:normAutofit/>
          </a:bodyPr>
          <a:lstStyle/>
          <a:p>
            <a:r>
              <a:rPr lang="en-US"/>
              <a:t>Aplikasi DIAL()</a:t>
            </a:r>
            <a:endParaRPr lang="id-ID"/>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443789"/>
            <a:ext cx="10178322" cy="5031826"/>
          </a:xfrm>
        </p:spPr>
        <p:txBody>
          <a:bodyPr>
            <a:normAutofit/>
          </a:bodyPr>
          <a:lstStyle/>
          <a:p>
            <a:r>
              <a:rPr lang="en-US" sz="2800">
                <a:solidFill>
                  <a:schemeClr val="tx1"/>
                </a:solidFill>
                <a:latin typeface="Times New Roman" panose="02020603050405020304" pitchFamily="18" charset="0"/>
                <a:cs typeface="Times New Roman" panose="02020603050405020304" pitchFamily="18" charset="0"/>
              </a:rPr>
              <a:t> Dial dengan argumen destination dan timeout: Dial(teknologi/remote endpoint atau port,timeout(dlm detik))</a:t>
            </a:r>
          </a:p>
          <a:p>
            <a:pPr marL="0" indent="0">
              <a:buNone/>
            </a:pPr>
            <a:r>
              <a:rPr lang="en-US" sz="2800">
                <a:solidFill>
                  <a:schemeClr val="tx1"/>
                </a:solidFill>
                <a:latin typeface="Times New Roman" panose="02020603050405020304" pitchFamily="18" charset="0"/>
                <a:cs typeface="Times New Roman" panose="02020603050405020304" pitchFamily="18" charset="0"/>
              </a:rPr>
              <a:t>Contoh : Dial(Zap/1,10)</a:t>
            </a:r>
          </a:p>
          <a:p>
            <a:r>
              <a:rPr lang="en-US" sz="2800">
                <a:solidFill>
                  <a:schemeClr val="tx1"/>
                </a:solidFill>
                <a:latin typeface="Times New Roman" panose="02020603050405020304" pitchFamily="18" charset="0"/>
                <a:cs typeface="Times New Roman" panose="02020603050405020304" pitchFamily="18" charset="0"/>
              </a:rPr>
              <a:t>Dial dengan argumen destination, timeout dan option string:</a:t>
            </a:r>
          </a:p>
          <a:p>
            <a:pPr marL="0" indent="0">
              <a:buNone/>
            </a:pPr>
            <a:r>
              <a:rPr lang="en-US" sz="2800">
                <a:solidFill>
                  <a:schemeClr val="tx1"/>
                </a:solidFill>
                <a:latin typeface="Times New Roman" panose="02020603050405020304" pitchFamily="18" charset="0"/>
                <a:cs typeface="Times New Roman" panose="02020603050405020304" pitchFamily="18" charset="0"/>
              </a:rPr>
              <a:t>Contoh : Dial(Zap/1,10,m)-&gt;pemanggil mendengar musiksebagai pengganti ring tone (music on hold sebelumnya dikonfigurasi dulu)</a:t>
            </a:r>
          </a:p>
        </p:txBody>
      </p:sp>
    </p:spTree>
    <p:extLst>
      <p:ext uri="{BB962C8B-B14F-4D97-AF65-F5344CB8AC3E}">
        <p14:creationId xmlns:p14="http://schemas.microsoft.com/office/powerpoint/2010/main" val="37302135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AAB-FC0F-4B2C-B80E-F2F9AF6B2570}"/>
              </a:ext>
            </a:extLst>
          </p:cNvPr>
          <p:cNvSpPr>
            <a:spLocks noGrp="1"/>
          </p:cNvSpPr>
          <p:nvPr>
            <p:ph type="title"/>
          </p:nvPr>
        </p:nvSpPr>
        <p:spPr>
          <a:xfrm>
            <a:off x="1251678" y="382385"/>
            <a:ext cx="10178322" cy="892962"/>
          </a:xfrm>
        </p:spPr>
        <p:txBody>
          <a:bodyPr>
            <a:normAutofit/>
          </a:bodyPr>
          <a:lstStyle/>
          <a:p>
            <a:r>
              <a:rPr lang="en-US"/>
              <a:t>PATTERN MATCING</a:t>
            </a:r>
            <a:endParaRPr lang="id-ID"/>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443789"/>
            <a:ext cx="10178322" cy="5031826"/>
          </a:xfrm>
        </p:spPr>
        <p:txBody>
          <a:bodyPr>
            <a:normAutofit/>
          </a:bodyPr>
          <a:lstStyle/>
          <a:p>
            <a:r>
              <a:rPr lang="en-US" sz="2800">
                <a:solidFill>
                  <a:schemeClr val="tx1"/>
                </a:solidFill>
                <a:latin typeface="Times New Roman" panose="02020603050405020304" pitchFamily="18" charset="0"/>
                <a:cs typeface="Times New Roman" panose="02020603050405020304" pitchFamily="18" charset="0"/>
              </a:rPr>
              <a:t>Pola ini digunakan untuk memudahan disainer konfigurasi untuk mendisain dial plan yang sama, yang berlaku untuk banyak nomor ekstensi.</a:t>
            </a:r>
          </a:p>
          <a:p>
            <a:r>
              <a:rPr lang="en-US" sz="2800">
                <a:solidFill>
                  <a:schemeClr val="tx1"/>
                </a:solidFill>
                <a:latin typeface="Times New Roman" panose="02020603050405020304" pitchFamily="18" charset="0"/>
                <a:cs typeface="Times New Roman" panose="02020603050405020304" pitchFamily="18" charset="0"/>
              </a:rPr>
              <a:t>juga bisa digunakan untuk membuat dial plan ke sumber luar (outside resource). (Pada teknologi PABX analog, pola ini disebut sebagai pemberiankode akses)</a:t>
            </a:r>
          </a:p>
        </p:txBody>
      </p:sp>
    </p:spTree>
    <p:extLst>
      <p:ext uri="{BB962C8B-B14F-4D97-AF65-F5344CB8AC3E}">
        <p14:creationId xmlns:p14="http://schemas.microsoft.com/office/powerpoint/2010/main" val="224239034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AAB-FC0F-4B2C-B80E-F2F9AF6B2570}"/>
              </a:ext>
            </a:extLst>
          </p:cNvPr>
          <p:cNvSpPr>
            <a:spLocks noGrp="1"/>
          </p:cNvSpPr>
          <p:nvPr>
            <p:ph type="title"/>
          </p:nvPr>
        </p:nvSpPr>
        <p:spPr>
          <a:xfrm>
            <a:off x="1251678" y="382385"/>
            <a:ext cx="10178322" cy="892962"/>
          </a:xfrm>
        </p:spPr>
        <p:txBody>
          <a:bodyPr>
            <a:normAutofit/>
          </a:bodyPr>
          <a:lstStyle/>
          <a:p>
            <a:r>
              <a:rPr lang="en-US"/>
              <a:t>SINTAX PATTERN MATCING</a:t>
            </a:r>
            <a:endParaRPr lang="id-ID"/>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443789"/>
            <a:ext cx="10178322" cy="5031826"/>
          </a:xfrm>
        </p:spPr>
        <p:txBody>
          <a:bodyPr>
            <a:normAutofit/>
          </a:bodyPr>
          <a:lstStyle/>
          <a:p>
            <a:r>
              <a:rPr lang="en-US" sz="2800">
                <a:solidFill>
                  <a:schemeClr val="tx1"/>
                </a:solidFill>
                <a:latin typeface="Times New Roman" panose="02020603050405020304" pitchFamily="18" charset="0"/>
                <a:cs typeface="Times New Roman" panose="02020603050405020304" pitchFamily="18" charset="0"/>
              </a:rPr>
              <a:t>Dimulai dengan tandaunderscore(_)</a:t>
            </a:r>
          </a:p>
          <a:p>
            <a:r>
              <a:rPr lang="en-US" sz="2800">
                <a:solidFill>
                  <a:schemeClr val="tx1"/>
                </a:solidFill>
                <a:latin typeface="Times New Roman" panose="02020603050405020304" pitchFamily="18" charset="0"/>
                <a:cs typeface="Times New Roman" panose="02020603050405020304" pitchFamily="18" charset="0"/>
              </a:rPr>
              <a:t>Tanda tersebut menjelaskan kepada Asterisk bahwa akan dilakukan matching pada pattern tertentu.</a:t>
            </a:r>
          </a:p>
          <a:p>
            <a:r>
              <a:rPr lang="en-US" sz="2800">
                <a:solidFill>
                  <a:schemeClr val="tx1"/>
                </a:solidFill>
                <a:latin typeface="Times New Roman" panose="02020603050405020304" pitchFamily="18" charset="0"/>
                <a:cs typeface="Times New Roman" panose="02020603050405020304" pitchFamily="18" charset="0"/>
              </a:rPr>
              <a:t>Tanda (_) untuk membedakan dengan nama extension biasa tunggal</a:t>
            </a:r>
          </a:p>
          <a:p>
            <a:pPr marL="0" indent="0">
              <a:buNone/>
            </a:pPr>
            <a:r>
              <a:rPr lang="en-US" sz="2800">
                <a:solidFill>
                  <a:schemeClr val="tx1"/>
                </a:solidFill>
                <a:latin typeface="Times New Roman" panose="02020603050405020304" pitchFamily="18" charset="0"/>
                <a:cs typeface="Times New Roman" panose="02020603050405020304" pitchFamily="18" charset="0"/>
              </a:rPr>
              <a:t>beberapa karakter di belakang tanda (_) :</a:t>
            </a:r>
          </a:p>
          <a:p>
            <a:r>
              <a:rPr lang="en-US" sz="2800">
                <a:solidFill>
                  <a:schemeClr val="tx1"/>
                </a:solidFill>
                <a:latin typeface="Times New Roman" panose="02020603050405020304" pitchFamily="18" charset="0"/>
                <a:cs typeface="Times New Roman" panose="02020603050405020304" pitchFamily="18" charset="0"/>
              </a:rPr>
              <a:t>X-&gt;match dengan sembarang digit tunggal antara 0-9 </a:t>
            </a:r>
          </a:p>
          <a:p>
            <a:r>
              <a:rPr lang="en-US" sz="2800">
                <a:solidFill>
                  <a:schemeClr val="tx1"/>
                </a:solidFill>
                <a:latin typeface="Times New Roman" panose="02020603050405020304" pitchFamily="18" charset="0"/>
                <a:cs typeface="Times New Roman" panose="02020603050405020304" pitchFamily="18" charset="0"/>
              </a:rPr>
              <a:t>Z-&gt;match dengan sembarang digit tunggal antara 1-9</a:t>
            </a:r>
          </a:p>
          <a:p>
            <a:r>
              <a:rPr lang="en-US" sz="2800">
                <a:solidFill>
                  <a:schemeClr val="tx1"/>
                </a:solidFill>
                <a:latin typeface="Times New Roman" panose="02020603050405020304" pitchFamily="18" charset="0"/>
                <a:cs typeface="Times New Roman" panose="02020603050405020304" pitchFamily="18" charset="0"/>
              </a:rPr>
              <a:t>N-&gt;match dengan sembarang digit tunggal antara 2-9</a:t>
            </a:r>
          </a:p>
        </p:txBody>
      </p:sp>
    </p:spTree>
    <p:extLst>
      <p:ext uri="{BB962C8B-B14F-4D97-AF65-F5344CB8AC3E}">
        <p14:creationId xmlns:p14="http://schemas.microsoft.com/office/powerpoint/2010/main" val="6727205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AAB-FC0F-4B2C-B80E-F2F9AF6B2570}"/>
              </a:ext>
            </a:extLst>
          </p:cNvPr>
          <p:cNvSpPr>
            <a:spLocks noGrp="1"/>
          </p:cNvSpPr>
          <p:nvPr>
            <p:ph type="title"/>
          </p:nvPr>
        </p:nvSpPr>
        <p:spPr>
          <a:xfrm>
            <a:off x="1251678" y="382385"/>
            <a:ext cx="10178322" cy="892962"/>
          </a:xfrm>
        </p:spPr>
        <p:txBody>
          <a:bodyPr>
            <a:normAutofit/>
          </a:bodyPr>
          <a:lstStyle/>
          <a:p>
            <a:r>
              <a:rPr lang="en-US"/>
              <a:t>SINTAX PATTERN MATCING</a:t>
            </a:r>
            <a:endParaRPr lang="id-ID"/>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443789"/>
            <a:ext cx="10178322" cy="5031826"/>
          </a:xfrm>
        </p:spPr>
        <p:txBody>
          <a:bodyPr>
            <a:normAutofit/>
          </a:bodyPr>
          <a:lstStyle/>
          <a:p>
            <a:r>
              <a:rPr lang="en-US" sz="2800">
                <a:solidFill>
                  <a:schemeClr val="tx1"/>
                </a:solidFill>
                <a:latin typeface="Times New Roman" panose="02020603050405020304" pitchFamily="18" charset="0"/>
                <a:cs typeface="Times New Roman" panose="02020603050405020304" pitchFamily="18" charset="0"/>
              </a:rPr>
              <a:t>Contoh :</a:t>
            </a:r>
          </a:p>
          <a:p>
            <a:r>
              <a:rPr lang="en-US" sz="2800">
                <a:solidFill>
                  <a:schemeClr val="tx1"/>
                </a:solidFill>
                <a:latin typeface="Times New Roman" panose="02020603050405020304" pitchFamily="18" charset="0"/>
                <a:cs typeface="Times New Roman" panose="02020603050405020304" pitchFamily="18" charset="0"/>
              </a:rPr>
              <a:t>exten =&gt;_NXX,1,Playback(thankyou)-&gt;match untuk sembarang ekstensi 3 digit antara 200 – 999</a:t>
            </a:r>
          </a:p>
          <a:p>
            <a:r>
              <a:rPr lang="en-US" sz="2800">
                <a:solidFill>
                  <a:schemeClr val="tx1"/>
                </a:solidFill>
                <a:latin typeface="Times New Roman" panose="02020603050405020304" pitchFamily="18" charset="0"/>
                <a:cs typeface="Times New Roman" panose="02020603050405020304" pitchFamily="18" charset="0"/>
              </a:rPr>
              <a:t>exten =&gt;_4XXX,1,Backgorund(mainmenu)-&gt;match untuk sembarang ekstensi dari 4000 s/d 4999</a:t>
            </a:r>
          </a:p>
          <a:p>
            <a:r>
              <a:rPr lang="en-US" sz="2800">
                <a:solidFill>
                  <a:schemeClr val="tx1"/>
                </a:solidFill>
                <a:latin typeface="Times New Roman" panose="02020603050405020304" pitchFamily="18" charset="0"/>
                <a:cs typeface="Times New Roman" panose="02020603050405020304" pitchFamily="18" charset="0"/>
              </a:rPr>
              <a:t>exten =&gt;_9XX,1,Dial(Zap/g1/${EXTEN:1})-&gt;Aplikasi akan men-dial grup 1 dari teknologi Zaptel setelah digit ke-1 (dari kanan) yang ditekan, yaitu setelah angka ‘9’</a:t>
            </a:r>
          </a:p>
        </p:txBody>
      </p:sp>
    </p:spTree>
    <p:extLst>
      <p:ext uri="{BB962C8B-B14F-4D97-AF65-F5344CB8AC3E}">
        <p14:creationId xmlns:p14="http://schemas.microsoft.com/office/powerpoint/2010/main" val="204394887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AAB-FC0F-4B2C-B80E-F2F9AF6B2570}"/>
              </a:ext>
            </a:extLst>
          </p:cNvPr>
          <p:cNvSpPr>
            <a:spLocks noGrp="1"/>
          </p:cNvSpPr>
          <p:nvPr>
            <p:ph type="title"/>
          </p:nvPr>
        </p:nvSpPr>
        <p:spPr>
          <a:xfrm>
            <a:off x="1251678" y="382385"/>
            <a:ext cx="10178322" cy="892962"/>
          </a:xfrm>
        </p:spPr>
        <p:txBody>
          <a:bodyPr>
            <a:normAutofit/>
          </a:bodyPr>
          <a:lstStyle/>
          <a:p>
            <a:r>
              <a:rPr lang="en-US"/>
              <a:t>ASTERISK DENGAN INTERFACE PSTN</a:t>
            </a:r>
            <a:endParaRPr lang="id-ID"/>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443789"/>
            <a:ext cx="10178322" cy="5031826"/>
          </a:xfrm>
        </p:spPr>
        <p:txBody>
          <a:bodyPr>
            <a:normAutofit/>
          </a:bodyPr>
          <a:lstStyle/>
          <a:p>
            <a:pPr marL="0" indent="0">
              <a:buNone/>
            </a:pPr>
            <a:r>
              <a:rPr lang="en-US" sz="2800">
                <a:solidFill>
                  <a:schemeClr val="tx1"/>
                </a:solidFill>
                <a:latin typeface="Times New Roman" panose="02020603050405020304" pitchFamily="18" charset="0"/>
                <a:cs typeface="Times New Roman" panose="02020603050405020304" pitchFamily="18" charset="0"/>
              </a:rPr>
              <a:t>Ada 3 jenis jalur telepon :</a:t>
            </a:r>
          </a:p>
          <a:p>
            <a:r>
              <a:rPr lang="en-US" sz="2800">
                <a:solidFill>
                  <a:schemeClr val="tx1"/>
                </a:solidFill>
                <a:latin typeface="Times New Roman" panose="02020603050405020304" pitchFamily="18" charset="0"/>
                <a:cs typeface="Times New Roman" panose="02020603050405020304" pitchFamily="18" charset="0"/>
              </a:rPr>
              <a:t>Analog, Jalur telepon yang tersedia di rumah, berupa jalur tembaga</a:t>
            </a:r>
          </a:p>
          <a:p>
            <a:r>
              <a:rPr lang="en-US" sz="2800">
                <a:solidFill>
                  <a:schemeClr val="tx1"/>
                </a:solidFill>
                <a:latin typeface="Times New Roman" panose="02020603050405020304" pitchFamily="18" charset="0"/>
                <a:cs typeface="Times New Roman" panose="02020603050405020304" pitchFamily="18" charset="0"/>
              </a:rPr>
              <a:t>Digital :Biasanya dikirim dari sebuah multiplexer fiber. Konektor end usernya berupa RJ45. Di beberapa negara, koneksi untuk E1 menggunakan dua buah konektor koaksial BNC</a:t>
            </a:r>
          </a:p>
          <a:p>
            <a:r>
              <a:rPr lang="en-US" sz="2800">
                <a:solidFill>
                  <a:schemeClr val="tx1"/>
                </a:solidFill>
                <a:latin typeface="Times New Roman" panose="02020603050405020304" pitchFamily="18" charset="0"/>
                <a:cs typeface="Times New Roman" panose="02020603050405020304" pitchFamily="18" charset="0"/>
              </a:rPr>
              <a:t>SIP :Jalur telepon yang dibentuk berupa koneksi data dengan pensinyalan VoIP, yaitu SIP. Panggilan telepon dikirim langsung melalui port Ethernet, tidak menggunakan card telepon (murni berbasis IP) Jika ingin dikoneksikan dengan jalur PSTN, harus menambah card dan modul tertentu.</a:t>
            </a:r>
          </a:p>
        </p:txBody>
      </p:sp>
    </p:spTree>
    <p:extLst>
      <p:ext uri="{BB962C8B-B14F-4D97-AF65-F5344CB8AC3E}">
        <p14:creationId xmlns:p14="http://schemas.microsoft.com/office/powerpoint/2010/main" val="32610899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AAB-FC0F-4B2C-B80E-F2F9AF6B2570}"/>
              </a:ext>
            </a:extLst>
          </p:cNvPr>
          <p:cNvSpPr>
            <a:spLocks noGrp="1"/>
          </p:cNvSpPr>
          <p:nvPr>
            <p:ph type="title"/>
          </p:nvPr>
        </p:nvSpPr>
        <p:spPr>
          <a:xfrm>
            <a:off x="1251678" y="382385"/>
            <a:ext cx="10178322" cy="892962"/>
          </a:xfrm>
        </p:spPr>
        <p:txBody>
          <a:bodyPr>
            <a:normAutofit/>
          </a:bodyPr>
          <a:lstStyle/>
          <a:p>
            <a:r>
              <a:rPr lang="en-US"/>
              <a:t>FOREIGN EXCHANGE (FX) INTERFACE</a:t>
            </a:r>
            <a:endParaRPr lang="id-ID"/>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443789"/>
            <a:ext cx="10178322" cy="5031826"/>
          </a:xfrm>
        </p:spPr>
        <p:txBody>
          <a:bodyPr>
            <a:normAutofit/>
          </a:bodyPr>
          <a:lstStyle/>
          <a:p>
            <a:r>
              <a:rPr lang="en-US" sz="2800">
                <a:solidFill>
                  <a:schemeClr val="tx1"/>
                </a:solidFill>
                <a:latin typeface="Times New Roman" panose="02020603050405020304" pitchFamily="18" charset="0"/>
                <a:cs typeface="Times New Roman" panose="02020603050405020304" pitchFamily="18" charset="0"/>
              </a:rPr>
              <a:t>FX interfaces adalah analog.</a:t>
            </a:r>
          </a:p>
          <a:p>
            <a:r>
              <a:rPr lang="en-US" sz="2800">
                <a:solidFill>
                  <a:schemeClr val="tx1"/>
                </a:solidFill>
                <a:latin typeface="Times New Roman" panose="02020603050405020304" pitchFamily="18" charset="0"/>
                <a:cs typeface="Times New Roman" panose="02020603050405020304" pitchFamily="18" charset="0"/>
              </a:rPr>
              <a:t>Kata “Foreign eXchange” dimaksudkan untuk pengaksesan trunk Asterisk ke Central Office (CO) atau ke terminal PSTN</a:t>
            </a:r>
          </a:p>
          <a:p>
            <a:pPr marL="0" indent="0">
              <a:buNone/>
            </a:pPr>
            <a:r>
              <a:rPr lang="en-US" sz="2800">
                <a:solidFill>
                  <a:schemeClr val="tx1"/>
                </a:solidFill>
                <a:latin typeface="Times New Roman" panose="02020603050405020304" pitchFamily="18" charset="0"/>
                <a:cs typeface="Times New Roman" panose="02020603050405020304" pitchFamily="18" charset="0"/>
              </a:rPr>
              <a:t>Modul FXO (Foreign Exchange Office): interface untuk mengkoneksikan Asterisk server dengan jalur telepon yang berasal dari PSTN. Tidak membangkitkan dial tone, hanya menerima dari sentral PSTN atau PABX.</a:t>
            </a:r>
          </a:p>
          <a:p>
            <a:pPr marL="0" indent="0">
              <a:buNone/>
            </a:pPr>
            <a:r>
              <a:rPr lang="en-US" sz="2800">
                <a:solidFill>
                  <a:schemeClr val="tx1"/>
                </a:solidFill>
                <a:latin typeface="Times New Roman" panose="02020603050405020304" pitchFamily="18" charset="0"/>
                <a:cs typeface="Times New Roman" panose="02020603050405020304" pitchFamily="18" charset="0"/>
              </a:rPr>
              <a:t>Modul FXS (Foreign Exchange Station): interface untuk terminal analog (handset, fax) yang menyediakan dial tone.</a:t>
            </a:r>
          </a:p>
        </p:txBody>
      </p:sp>
    </p:spTree>
    <p:extLst>
      <p:ext uri="{BB962C8B-B14F-4D97-AF65-F5344CB8AC3E}">
        <p14:creationId xmlns:p14="http://schemas.microsoft.com/office/powerpoint/2010/main" val="149447578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AAB-FC0F-4B2C-B80E-F2F9AF6B2570}"/>
              </a:ext>
            </a:extLst>
          </p:cNvPr>
          <p:cNvSpPr>
            <a:spLocks noGrp="1"/>
          </p:cNvSpPr>
          <p:nvPr>
            <p:ph type="title"/>
          </p:nvPr>
        </p:nvSpPr>
        <p:spPr>
          <a:xfrm>
            <a:off x="1251678" y="382385"/>
            <a:ext cx="10178322" cy="892962"/>
          </a:xfrm>
        </p:spPr>
        <p:txBody>
          <a:bodyPr>
            <a:noAutofit/>
          </a:bodyPr>
          <a:lstStyle/>
          <a:p>
            <a:r>
              <a:rPr lang="en-US" sz="4000"/>
              <a:t>KONEKSI ASTERISK DENGAN KANAL ANALOG</a:t>
            </a:r>
            <a:endParaRPr lang="id-ID" sz="4000"/>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443789"/>
            <a:ext cx="10178322" cy="5031826"/>
          </a:xfrm>
        </p:spPr>
        <p:txBody>
          <a:bodyPr>
            <a:normAutofit/>
          </a:bodyPr>
          <a:lstStyle/>
          <a:p>
            <a:pPr marL="0" indent="0">
              <a:buNone/>
            </a:pPr>
            <a:r>
              <a:rPr lang="en-US" sz="2800" b="1">
                <a:solidFill>
                  <a:schemeClr val="tx1"/>
                </a:solidFill>
                <a:latin typeface="Times New Roman" panose="02020603050405020304" pitchFamily="18" charset="0"/>
                <a:cs typeface="Times New Roman" panose="02020603050405020304" pitchFamily="18" charset="0"/>
              </a:rPr>
              <a:t>Pemasangan TDM400 board (Wildcard)</a:t>
            </a:r>
          </a:p>
          <a:p>
            <a:r>
              <a:rPr lang="en-US" sz="2800">
                <a:solidFill>
                  <a:schemeClr val="tx1"/>
                </a:solidFill>
                <a:latin typeface="Times New Roman" panose="02020603050405020304" pitchFamily="18" charset="0"/>
                <a:cs typeface="Times New Roman" panose="02020603050405020304" pitchFamily="18" charset="0"/>
              </a:rPr>
              <a:t>Sebelum wildcard dipasang di slot PC Server, modul FXO dan FXS harus dipasang dulu di atasnya (lihat gambar sebelumnya).</a:t>
            </a:r>
          </a:p>
          <a:p>
            <a:r>
              <a:rPr lang="en-US" sz="2800">
                <a:solidFill>
                  <a:schemeClr val="tx1"/>
                </a:solidFill>
                <a:latin typeface="Times New Roman" panose="02020603050405020304" pitchFamily="18" charset="0"/>
                <a:cs typeface="Times New Roman" panose="02020603050405020304" pitchFamily="18" charset="0"/>
              </a:rPr>
              <a:t>Modul FXS memerlukan tegangan supply tambahan sebagai pembangkit ring, karena itu sambungkan card dengan tegangan 12 V (dari connector PC yang tersisa, biasanya untuk harddisk)</a:t>
            </a:r>
          </a:p>
        </p:txBody>
      </p:sp>
    </p:spTree>
    <p:extLst>
      <p:ext uri="{BB962C8B-B14F-4D97-AF65-F5344CB8AC3E}">
        <p14:creationId xmlns:p14="http://schemas.microsoft.com/office/powerpoint/2010/main" val="144319581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AAB-FC0F-4B2C-B80E-F2F9AF6B2570}"/>
              </a:ext>
            </a:extLst>
          </p:cNvPr>
          <p:cNvSpPr>
            <a:spLocks noGrp="1"/>
          </p:cNvSpPr>
          <p:nvPr>
            <p:ph type="title"/>
          </p:nvPr>
        </p:nvSpPr>
        <p:spPr>
          <a:xfrm>
            <a:off x="1251678" y="382385"/>
            <a:ext cx="10178322" cy="892962"/>
          </a:xfrm>
        </p:spPr>
        <p:txBody>
          <a:bodyPr>
            <a:noAutofit/>
          </a:bodyPr>
          <a:lstStyle/>
          <a:p>
            <a:r>
              <a:rPr lang="en-US" sz="4000"/>
              <a:t>KONEKSI ASTERISK DENGAN KANAL ANALOG</a:t>
            </a:r>
            <a:endParaRPr lang="id-ID" sz="4000"/>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443789"/>
            <a:ext cx="10178322" cy="5031826"/>
          </a:xfrm>
        </p:spPr>
        <p:txBody>
          <a:bodyPr>
            <a:normAutofit fontScale="92500" lnSpcReduction="20000"/>
          </a:bodyPr>
          <a:lstStyle/>
          <a:p>
            <a:pPr marL="0" indent="0">
              <a:buNone/>
            </a:pPr>
            <a:r>
              <a:rPr lang="en-US" sz="2800" b="1">
                <a:solidFill>
                  <a:schemeClr val="tx1"/>
                </a:solidFill>
                <a:latin typeface="Times New Roman" panose="02020603050405020304" pitchFamily="18" charset="0"/>
                <a:cs typeface="Times New Roman" panose="02020603050405020304" pitchFamily="18" charset="0"/>
              </a:rPr>
              <a:t>Konfigurasi File zaptel.conf</a:t>
            </a:r>
          </a:p>
          <a:p>
            <a:r>
              <a:rPr lang="en-US" sz="2800">
                <a:solidFill>
                  <a:schemeClr val="tx1"/>
                </a:solidFill>
                <a:latin typeface="Times New Roman" panose="02020603050405020304" pitchFamily="18" charset="0"/>
                <a:cs typeface="Times New Roman" panose="02020603050405020304" pitchFamily="18" charset="0"/>
              </a:rPr>
              <a:t>Untuk mengkonfigurasi file ini, pastikan file zaptel.conf sudah ada di dalam direktori/etc. Jika belum, lakukan instalasi dengan apt-get install zaptel.</a:t>
            </a:r>
          </a:p>
          <a:p>
            <a:r>
              <a:rPr lang="en-US" sz="2800">
                <a:solidFill>
                  <a:schemeClr val="tx1"/>
                </a:solidFill>
                <a:latin typeface="Times New Roman" panose="02020603050405020304" pitchFamily="18" charset="0"/>
                <a:cs typeface="Times New Roman" panose="02020603050405020304" pitchFamily="18" charset="0"/>
              </a:rPr>
              <a:t>Edit file zaptel.conf dengan syntax sbb:</a:t>
            </a:r>
          </a:p>
          <a:p>
            <a:pPr marL="625475"/>
            <a:r>
              <a:rPr lang="en-US" sz="2800">
                <a:solidFill>
                  <a:schemeClr val="tx1"/>
                </a:solidFill>
                <a:latin typeface="Times New Roman" panose="02020603050405020304" pitchFamily="18" charset="0"/>
                <a:cs typeface="Times New Roman" panose="02020603050405020304" pitchFamily="18" charset="0"/>
              </a:rPr>
              <a:t>fxsks=1# FXO port, modul merah di posisi 1.</a:t>
            </a:r>
          </a:p>
          <a:p>
            <a:pPr marL="625475"/>
            <a:r>
              <a:rPr lang="en-US" sz="2800">
                <a:solidFill>
                  <a:schemeClr val="tx1"/>
                </a:solidFill>
                <a:latin typeface="Times New Roman" panose="02020603050405020304" pitchFamily="18" charset="0"/>
                <a:cs typeface="Times New Roman" panose="02020603050405020304" pitchFamily="18" charset="0"/>
              </a:rPr>
              <a:t>fxoks=2# FXS port, modul hijau di posisi 2.</a:t>
            </a:r>
          </a:p>
          <a:p>
            <a:pPr marL="625475"/>
            <a:r>
              <a:rPr lang="en-US" sz="2800">
                <a:solidFill>
                  <a:schemeClr val="tx1"/>
                </a:solidFill>
                <a:latin typeface="Times New Roman" panose="02020603050405020304" pitchFamily="18" charset="0"/>
                <a:cs typeface="Times New Roman" panose="02020603050405020304" pitchFamily="18" charset="0"/>
              </a:rPr>
              <a:t>defaultzone=us</a:t>
            </a:r>
          </a:p>
          <a:p>
            <a:pPr marL="625475"/>
            <a:r>
              <a:rPr lang="en-US" sz="2800">
                <a:solidFill>
                  <a:schemeClr val="tx1"/>
                </a:solidFill>
                <a:latin typeface="Times New Roman" panose="02020603050405020304" pitchFamily="18" charset="0"/>
                <a:cs typeface="Times New Roman" panose="02020603050405020304" pitchFamily="18" charset="0"/>
              </a:rPr>
              <a:t>loadzone=us</a:t>
            </a:r>
          </a:p>
          <a:p>
            <a:pPr marL="0" indent="0">
              <a:buNone/>
            </a:pPr>
            <a:r>
              <a:rPr lang="en-US" sz="2800">
                <a:solidFill>
                  <a:schemeClr val="tx1"/>
                </a:solidFill>
                <a:latin typeface="Times New Roman" panose="02020603050405020304" pitchFamily="18" charset="0"/>
                <a:cs typeface="Times New Roman" panose="02020603050405020304" pitchFamily="18" charset="0"/>
              </a:rPr>
              <a:t>Pensinyalan Analog merupakan kebalikan dari posisi modulnya. FXO modul diberi pensinyalan FXS, sedangkan FXS modul diberi pensinyalan FXO</a:t>
            </a:r>
          </a:p>
        </p:txBody>
      </p:sp>
    </p:spTree>
    <p:extLst>
      <p:ext uri="{BB962C8B-B14F-4D97-AF65-F5344CB8AC3E}">
        <p14:creationId xmlns:p14="http://schemas.microsoft.com/office/powerpoint/2010/main" val="191124545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AAB-FC0F-4B2C-B80E-F2F9AF6B2570}"/>
              </a:ext>
            </a:extLst>
          </p:cNvPr>
          <p:cNvSpPr>
            <a:spLocks noGrp="1"/>
          </p:cNvSpPr>
          <p:nvPr>
            <p:ph type="title"/>
          </p:nvPr>
        </p:nvSpPr>
        <p:spPr>
          <a:xfrm>
            <a:off x="1251678" y="382385"/>
            <a:ext cx="10178322" cy="892962"/>
          </a:xfrm>
        </p:spPr>
        <p:txBody>
          <a:bodyPr>
            <a:noAutofit/>
          </a:bodyPr>
          <a:lstStyle/>
          <a:p>
            <a:r>
              <a:rPr lang="en-US" sz="4000"/>
              <a:t>KONEKSI ASTERISK DENGAN KANAL ANALOG</a:t>
            </a:r>
            <a:endParaRPr lang="id-ID" sz="4000"/>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443789"/>
            <a:ext cx="10178322" cy="5031826"/>
          </a:xfrm>
        </p:spPr>
        <p:txBody>
          <a:bodyPr>
            <a:normAutofit/>
          </a:bodyPr>
          <a:lstStyle/>
          <a:p>
            <a:pPr marL="0" indent="0">
              <a:buNone/>
            </a:pPr>
            <a:r>
              <a:rPr lang="en-US" sz="2800" b="1">
                <a:solidFill>
                  <a:schemeClr val="tx1"/>
                </a:solidFill>
                <a:latin typeface="Times New Roman" panose="02020603050405020304" pitchFamily="18" charset="0"/>
                <a:cs typeface="Times New Roman" panose="02020603050405020304" pitchFamily="18" charset="0"/>
              </a:rPr>
              <a:t>Load Interface Driver</a:t>
            </a:r>
          </a:p>
          <a:p>
            <a:pPr marL="0" indent="0">
              <a:buNone/>
            </a:pPr>
            <a:r>
              <a:rPr lang="en-US" sz="2800">
                <a:solidFill>
                  <a:schemeClr val="tx1"/>
                </a:solidFill>
                <a:latin typeface="Times New Roman" panose="02020603050405020304" pitchFamily="18" charset="0"/>
                <a:cs typeface="Times New Roman" panose="02020603050405020304" pitchFamily="18" charset="0"/>
              </a:rPr>
              <a:t>Beberapa kernel driver card yang bisa dipasang di Asterisk</a:t>
            </a:r>
          </a:p>
          <a:p>
            <a:pPr marL="0" indent="0">
              <a:buNone/>
            </a:pPr>
            <a:endParaRPr lang="en-US" sz="2800">
              <a:solidFill>
                <a:schemeClr val="tx1"/>
              </a:solidFill>
              <a:latin typeface="Times New Roman" panose="02020603050405020304" pitchFamily="18" charset="0"/>
              <a:cs typeface="Times New Roman" panose="02020603050405020304" pitchFamily="18" charset="0"/>
            </a:endParaRPr>
          </a:p>
          <a:p>
            <a:pPr marL="0" indent="0">
              <a:buNone/>
            </a:pPr>
            <a:endParaRPr lang="en-US" sz="2800">
              <a:solidFill>
                <a:schemeClr val="tx1"/>
              </a:solidFill>
              <a:latin typeface="Times New Roman" panose="02020603050405020304" pitchFamily="18" charset="0"/>
              <a:cs typeface="Times New Roman" panose="02020603050405020304" pitchFamily="18" charset="0"/>
            </a:endParaRPr>
          </a:p>
          <a:p>
            <a:pPr marL="0" indent="0">
              <a:buNone/>
            </a:pPr>
            <a:endParaRPr lang="en-US" sz="2800">
              <a:solidFill>
                <a:schemeClr val="tx1"/>
              </a:solidFill>
              <a:latin typeface="Times New Roman" panose="02020603050405020304" pitchFamily="18" charset="0"/>
              <a:cs typeface="Times New Roman" panose="02020603050405020304" pitchFamily="18" charset="0"/>
            </a:endParaRPr>
          </a:p>
          <a:p>
            <a:pPr marL="0" indent="0">
              <a:buNone/>
            </a:pPr>
            <a:endParaRPr lang="en-US" sz="2800">
              <a:solidFill>
                <a:schemeClr val="tx1"/>
              </a:solidFill>
              <a:latin typeface="Times New Roman" panose="02020603050405020304" pitchFamily="18" charset="0"/>
              <a:cs typeface="Times New Roman" panose="02020603050405020304" pitchFamily="18" charset="0"/>
            </a:endParaRPr>
          </a:p>
          <a:p>
            <a:pPr marL="0" indent="0">
              <a:buNone/>
            </a:pPr>
            <a:r>
              <a:rPr lang="en-US" sz="2800">
                <a:solidFill>
                  <a:schemeClr val="tx1"/>
                </a:solidFill>
                <a:latin typeface="Times New Roman" panose="02020603050405020304" pitchFamily="18" charset="0"/>
                <a:cs typeface="Times New Roman" panose="02020603050405020304" pitchFamily="18" charset="0"/>
              </a:rPr>
              <a:t>Cara load, ketik sbb :</a:t>
            </a:r>
          </a:p>
          <a:p>
            <a:pPr marL="0" indent="0">
              <a:buNone/>
            </a:pPr>
            <a:r>
              <a:rPr lang="en-US" sz="2800">
                <a:solidFill>
                  <a:schemeClr val="tx1"/>
                </a:solidFill>
                <a:latin typeface="Times New Roman" panose="02020603050405020304" pitchFamily="18" charset="0"/>
                <a:cs typeface="Times New Roman" panose="02020603050405020304" pitchFamily="18" charset="0"/>
              </a:rPr>
              <a:t>modprobe zaptel</a:t>
            </a:r>
          </a:p>
          <a:p>
            <a:pPr marL="0" indent="0">
              <a:buNone/>
            </a:pPr>
            <a:r>
              <a:rPr lang="en-US" sz="2800">
                <a:solidFill>
                  <a:schemeClr val="tx1"/>
                </a:solidFill>
                <a:latin typeface="Times New Roman" panose="02020603050405020304" pitchFamily="18" charset="0"/>
                <a:cs typeface="Times New Roman" panose="02020603050405020304" pitchFamily="18" charset="0"/>
              </a:rPr>
              <a:t>modprobe wctdm</a:t>
            </a:r>
          </a:p>
        </p:txBody>
      </p:sp>
      <p:pic>
        <p:nvPicPr>
          <p:cNvPr id="4" name="Picture 3">
            <a:extLst>
              <a:ext uri="{FF2B5EF4-FFF2-40B4-BE49-F238E27FC236}">
                <a16:creationId xmlns:a16="http://schemas.microsoft.com/office/drawing/2014/main" id="{C31F5795-6E7E-42D5-A106-4F60B68CAD58}"/>
              </a:ext>
            </a:extLst>
          </p:cNvPr>
          <p:cNvPicPr>
            <a:picLocks noChangeAspect="1"/>
          </p:cNvPicPr>
          <p:nvPr/>
        </p:nvPicPr>
        <p:blipFill>
          <a:blip r:embed="rId2"/>
          <a:stretch>
            <a:fillRect/>
          </a:stretch>
        </p:blipFill>
        <p:spPr>
          <a:xfrm>
            <a:off x="3936000" y="2625892"/>
            <a:ext cx="4320000" cy="1985362"/>
          </a:xfrm>
          <a:prstGeom prst="rect">
            <a:avLst/>
          </a:prstGeom>
        </p:spPr>
      </p:pic>
    </p:spTree>
    <p:extLst>
      <p:ext uri="{BB962C8B-B14F-4D97-AF65-F5344CB8AC3E}">
        <p14:creationId xmlns:p14="http://schemas.microsoft.com/office/powerpoint/2010/main" val="301210904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F5E91-1341-4427-93E7-DDE60D926D9E}"/>
              </a:ext>
            </a:extLst>
          </p:cNvPr>
          <p:cNvSpPr>
            <a:spLocks noGrp="1"/>
          </p:cNvSpPr>
          <p:nvPr>
            <p:ph type="title"/>
          </p:nvPr>
        </p:nvSpPr>
        <p:spPr>
          <a:xfrm>
            <a:off x="1251678" y="382385"/>
            <a:ext cx="10178322" cy="820773"/>
          </a:xfrm>
        </p:spPr>
        <p:txBody>
          <a:bodyPr/>
          <a:lstStyle/>
          <a:p>
            <a:r>
              <a:rPr lang="en-US"/>
              <a:t>Tujuan pembelajaran</a:t>
            </a:r>
            <a:endParaRPr lang="id-ID"/>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419727"/>
            <a:ext cx="10178322" cy="4459866"/>
          </a:xfrm>
        </p:spPr>
        <p:txBody>
          <a:bodyPr>
            <a:normAutofit/>
          </a:bodyPr>
          <a:lstStyle/>
          <a:p>
            <a:pPr marL="0" indent="0">
              <a:buNone/>
            </a:pPr>
            <a:endParaRPr lang="id-ID"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032150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AAB-FC0F-4B2C-B80E-F2F9AF6B2570}"/>
              </a:ext>
            </a:extLst>
          </p:cNvPr>
          <p:cNvSpPr>
            <a:spLocks noGrp="1"/>
          </p:cNvSpPr>
          <p:nvPr>
            <p:ph type="title"/>
          </p:nvPr>
        </p:nvSpPr>
        <p:spPr>
          <a:xfrm>
            <a:off x="1251678" y="382385"/>
            <a:ext cx="10178322" cy="892962"/>
          </a:xfrm>
        </p:spPr>
        <p:txBody>
          <a:bodyPr>
            <a:noAutofit/>
          </a:bodyPr>
          <a:lstStyle/>
          <a:p>
            <a:r>
              <a:rPr lang="en-US" sz="4000"/>
              <a:t>KONEKSI ASTERISK DENGAN KANAL ANALOG</a:t>
            </a:r>
            <a:endParaRPr lang="id-ID" sz="4000"/>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443789"/>
            <a:ext cx="10178322" cy="5031826"/>
          </a:xfrm>
        </p:spPr>
        <p:txBody>
          <a:bodyPr>
            <a:normAutofit/>
          </a:bodyPr>
          <a:lstStyle/>
          <a:p>
            <a:pPr marL="0" indent="0">
              <a:buNone/>
            </a:pPr>
            <a:r>
              <a:rPr lang="en-US" sz="2800" b="1">
                <a:solidFill>
                  <a:schemeClr val="tx1"/>
                </a:solidFill>
                <a:latin typeface="Times New Roman" panose="02020603050405020304" pitchFamily="18" charset="0"/>
                <a:cs typeface="Times New Roman" panose="02020603050405020304" pitchFamily="18" charset="0"/>
              </a:rPr>
              <a:t>Menggunakan Utility Zttest</a:t>
            </a:r>
          </a:p>
          <a:p>
            <a:pPr marL="0" indent="0">
              <a:buNone/>
            </a:pPr>
            <a:r>
              <a:rPr lang="en-US" sz="2800">
                <a:solidFill>
                  <a:schemeClr val="tx1"/>
                </a:solidFill>
                <a:latin typeface="Times New Roman" panose="02020603050405020304" pitchFamily="18" charset="0"/>
                <a:cs typeface="Times New Roman" panose="02020603050405020304" pitchFamily="18" charset="0"/>
              </a:rPr>
              <a:t>Utility ini digunakan untuk mengecek apakah zaptel board yang kita pasang, conflict dengan card lain? Jika ya, nilai yang ditampilkan adalah di bawah 99.987 %. Ketik : #cat /proc/interrupts</a:t>
            </a:r>
          </a:p>
          <a:p>
            <a:pPr marL="0" indent="0">
              <a:buNone/>
            </a:pPr>
            <a:r>
              <a:rPr lang="en-US" sz="2800" b="1">
                <a:solidFill>
                  <a:schemeClr val="tx1"/>
                </a:solidFill>
                <a:latin typeface="Times New Roman" panose="02020603050405020304" pitchFamily="18" charset="0"/>
                <a:cs typeface="Times New Roman" panose="02020603050405020304" pitchFamily="18" charset="0"/>
              </a:rPr>
              <a:t>Menggunakan utility zttcfg untuk mengkonfigurasi driver</a:t>
            </a:r>
          </a:p>
          <a:p>
            <a:pPr marL="0" indent="0">
              <a:buNone/>
            </a:pPr>
            <a:r>
              <a:rPr lang="en-US" sz="2800">
                <a:solidFill>
                  <a:schemeClr val="tx1"/>
                </a:solidFill>
                <a:latin typeface="Times New Roman" panose="02020603050405020304" pitchFamily="18" charset="0"/>
                <a:cs typeface="Times New Roman" panose="02020603050405020304" pitchFamily="18" charset="0"/>
              </a:rPr>
              <a:t>Zaptel memiliki sifat yang tidak umum dalam me-load driver. Pertama, konfigurasilah dulu zaptel.conf, setelah itu aplikasikan konfigurasi tersebut ke driver zaptel dengan command ztcfg. Ketik : # ztcfg –vvvatau–vvvvvuntuk verbose.</a:t>
            </a:r>
          </a:p>
        </p:txBody>
      </p:sp>
    </p:spTree>
    <p:extLst>
      <p:ext uri="{BB962C8B-B14F-4D97-AF65-F5344CB8AC3E}">
        <p14:creationId xmlns:p14="http://schemas.microsoft.com/office/powerpoint/2010/main" val="95427453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AAB-FC0F-4B2C-B80E-F2F9AF6B2570}"/>
              </a:ext>
            </a:extLst>
          </p:cNvPr>
          <p:cNvSpPr>
            <a:spLocks noGrp="1"/>
          </p:cNvSpPr>
          <p:nvPr>
            <p:ph type="title"/>
          </p:nvPr>
        </p:nvSpPr>
        <p:spPr>
          <a:xfrm>
            <a:off x="1251678" y="382385"/>
            <a:ext cx="10178322" cy="892962"/>
          </a:xfrm>
        </p:spPr>
        <p:txBody>
          <a:bodyPr>
            <a:noAutofit/>
          </a:bodyPr>
          <a:lstStyle/>
          <a:p>
            <a:r>
              <a:rPr lang="en-US" sz="4000"/>
              <a:t>KONEKSI ASTERISK DENGAN KANAL ANALOG</a:t>
            </a:r>
            <a:endParaRPr lang="id-ID" sz="4000"/>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443789"/>
            <a:ext cx="10178322" cy="5031826"/>
          </a:xfrm>
        </p:spPr>
        <p:txBody>
          <a:bodyPr>
            <a:normAutofit/>
          </a:bodyPr>
          <a:lstStyle/>
          <a:p>
            <a:pPr marL="0" indent="0">
              <a:buNone/>
            </a:pPr>
            <a:r>
              <a:rPr lang="en-US" sz="2800" b="1">
                <a:solidFill>
                  <a:schemeClr val="tx1"/>
                </a:solidFill>
                <a:latin typeface="Times New Roman" panose="02020603050405020304" pitchFamily="18" charset="0"/>
                <a:cs typeface="Times New Roman" panose="02020603050405020304" pitchFamily="18" charset="0"/>
              </a:rPr>
              <a:t>Mengkonfigurasi file Zapata.conf</a:t>
            </a:r>
          </a:p>
          <a:p>
            <a:r>
              <a:rPr lang="en-US" sz="2800">
                <a:solidFill>
                  <a:schemeClr val="tx1"/>
                </a:solidFill>
                <a:latin typeface="Times New Roman" panose="02020603050405020304" pitchFamily="18" charset="0"/>
                <a:cs typeface="Times New Roman" panose="02020603050405020304" pitchFamily="18" charset="0"/>
              </a:rPr>
              <a:t>Dengan zaptel.conf, kita baru mengkonfigurasi card, belum mengkonfigurasi kanal.</a:t>
            </a:r>
          </a:p>
          <a:p>
            <a:r>
              <a:rPr lang="en-US" sz="2800">
                <a:solidFill>
                  <a:schemeClr val="tx1"/>
                </a:solidFill>
                <a:latin typeface="Times New Roman" panose="02020603050405020304" pitchFamily="18" charset="0"/>
                <a:cs typeface="Times New Roman" panose="02020603050405020304" pitchFamily="18" charset="0"/>
              </a:rPr>
              <a:t>Ingat, setiap kanal Asterisk harus dikonfigurasi sesuai dengan jenis kanalnya.</a:t>
            </a:r>
          </a:p>
          <a:p>
            <a:r>
              <a:rPr lang="en-US" sz="2800">
                <a:solidFill>
                  <a:schemeClr val="tx1"/>
                </a:solidFill>
                <a:latin typeface="Times New Roman" panose="02020603050405020304" pitchFamily="18" charset="0"/>
                <a:cs typeface="Times New Roman" panose="02020603050405020304" pitchFamily="18" charset="0"/>
              </a:rPr>
              <a:t>TDM card merupakan kanal TDM, dikonfigurasi dengan zapata.conf.</a:t>
            </a:r>
          </a:p>
        </p:txBody>
      </p:sp>
    </p:spTree>
    <p:extLst>
      <p:ext uri="{BB962C8B-B14F-4D97-AF65-F5344CB8AC3E}">
        <p14:creationId xmlns:p14="http://schemas.microsoft.com/office/powerpoint/2010/main" val="396484640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AAB-FC0F-4B2C-B80E-F2F9AF6B2570}"/>
              </a:ext>
            </a:extLst>
          </p:cNvPr>
          <p:cNvSpPr>
            <a:spLocks noGrp="1"/>
          </p:cNvSpPr>
          <p:nvPr>
            <p:ph type="title"/>
          </p:nvPr>
        </p:nvSpPr>
        <p:spPr>
          <a:xfrm>
            <a:off x="1251678" y="382385"/>
            <a:ext cx="10178322" cy="892962"/>
          </a:xfrm>
        </p:spPr>
        <p:txBody>
          <a:bodyPr>
            <a:noAutofit/>
          </a:bodyPr>
          <a:lstStyle/>
          <a:p>
            <a:r>
              <a:rPr lang="en-US" sz="4000"/>
              <a:t>KONEKSI ASTERISK DENGAN KANAL ANALOG</a:t>
            </a:r>
            <a:endParaRPr lang="id-ID" sz="4000"/>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443789"/>
            <a:ext cx="10178322" cy="5031826"/>
          </a:xfrm>
        </p:spPr>
        <p:txBody>
          <a:bodyPr>
            <a:normAutofit fontScale="92500" lnSpcReduction="20000"/>
          </a:bodyPr>
          <a:lstStyle/>
          <a:p>
            <a:pPr marL="0" indent="0">
              <a:buNone/>
            </a:pPr>
            <a:r>
              <a:rPr lang="en-US" sz="2800" b="1">
                <a:solidFill>
                  <a:schemeClr val="tx1"/>
                </a:solidFill>
                <a:latin typeface="Times New Roman" panose="02020603050405020304" pitchFamily="18" charset="0"/>
                <a:cs typeface="Times New Roman" panose="02020603050405020304" pitchFamily="18" charset="0"/>
              </a:rPr>
              <a:t>Mengkonfigurasi file Zapata.conf</a:t>
            </a:r>
          </a:p>
          <a:p>
            <a:r>
              <a:rPr lang="en-US" sz="2800">
                <a:solidFill>
                  <a:schemeClr val="tx1"/>
                </a:solidFill>
                <a:latin typeface="Times New Roman" panose="02020603050405020304" pitchFamily="18" charset="0"/>
                <a:cs typeface="Times New Roman" panose="02020603050405020304" pitchFamily="18" charset="0"/>
              </a:rPr>
              <a:t>File zapata.conf ini terletak di direktori/etc/asterisk Edit zapata.conf dengan syntax berikut:</a:t>
            </a:r>
          </a:p>
          <a:p>
            <a:pPr marL="722313"/>
            <a:r>
              <a:rPr lang="en-US" sz="2800">
                <a:solidFill>
                  <a:schemeClr val="tx1"/>
                </a:solidFill>
                <a:latin typeface="Times New Roman" panose="02020603050405020304" pitchFamily="18" charset="0"/>
                <a:cs typeface="Times New Roman" panose="02020603050405020304" pitchFamily="18" charset="0"/>
              </a:rPr>
              <a:t>signalling=fxs_ks;FXS signaling for FXO interfaces</a:t>
            </a:r>
          </a:p>
          <a:p>
            <a:pPr marL="722313"/>
            <a:r>
              <a:rPr lang="en-US" sz="2800">
                <a:solidFill>
                  <a:schemeClr val="tx1"/>
                </a:solidFill>
                <a:latin typeface="Times New Roman" panose="02020603050405020304" pitchFamily="18" charset="0"/>
                <a:cs typeface="Times New Roman" panose="02020603050405020304" pitchFamily="18" charset="0"/>
              </a:rPr>
              <a:t>group=1;channel group</a:t>
            </a:r>
          </a:p>
          <a:p>
            <a:pPr marL="722313"/>
            <a:r>
              <a:rPr lang="en-US" sz="2800">
                <a:solidFill>
                  <a:schemeClr val="tx1"/>
                </a:solidFill>
                <a:latin typeface="Times New Roman" panose="02020603050405020304" pitchFamily="18" charset="0"/>
                <a:cs typeface="Times New Roman" panose="02020603050405020304" pitchFamily="18" charset="0"/>
              </a:rPr>
              <a:t>context=incoming;context</a:t>
            </a:r>
          </a:p>
          <a:p>
            <a:pPr marL="722313"/>
            <a:r>
              <a:rPr lang="en-US" sz="2800">
                <a:solidFill>
                  <a:schemeClr val="tx1"/>
                </a:solidFill>
                <a:latin typeface="Times New Roman" panose="02020603050405020304" pitchFamily="18" charset="0"/>
                <a:cs typeface="Times New Roman" panose="02020603050405020304" pitchFamily="18" charset="0"/>
              </a:rPr>
              <a:t>channel =&gt; 1;channel number</a:t>
            </a:r>
          </a:p>
          <a:p>
            <a:pPr marL="722313"/>
            <a:r>
              <a:rPr lang="en-US" sz="2800">
                <a:solidFill>
                  <a:schemeClr val="tx1"/>
                </a:solidFill>
                <a:latin typeface="Times New Roman" panose="02020603050405020304" pitchFamily="18" charset="0"/>
                <a:cs typeface="Times New Roman" panose="02020603050405020304" pitchFamily="18" charset="0"/>
              </a:rPr>
              <a:t>signalling=fxo_ks;FXO signaling for FXS interfaces</a:t>
            </a:r>
          </a:p>
          <a:p>
            <a:pPr marL="722313"/>
            <a:r>
              <a:rPr lang="en-US" sz="2800">
                <a:solidFill>
                  <a:schemeClr val="tx1"/>
                </a:solidFill>
                <a:latin typeface="Times New Roman" panose="02020603050405020304" pitchFamily="18" charset="0"/>
                <a:cs typeface="Times New Roman" panose="02020603050405020304" pitchFamily="18" charset="0"/>
              </a:rPr>
              <a:t>group=2;channel group</a:t>
            </a:r>
          </a:p>
          <a:p>
            <a:pPr marL="722313"/>
            <a:r>
              <a:rPr lang="en-US" sz="2800">
                <a:solidFill>
                  <a:schemeClr val="tx1"/>
                </a:solidFill>
                <a:latin typeface="Times New Roman" panose="02020603050405020304" pitchFamily="18" charset="0"/>
                <a:cs typeface="Times New Roman" panose="02020603050405020304" pitchFamily="18" charset="0"/>
              </a:rPr>
              <a:t>context=extensions;context</a:t>
            </a:r>
          </a:p>
          <a:p>
            <a:pPr marL="722313"/>
            <a:r>
              <a:rPr lang="en-US" sz="2800">
                <a:solidFill>
                  <a:schemeClr val="tx1"/>
                </a:solidFill>
                <a:latin typeface="Times New Roman" panose="02020603050405020304" pitchFamily="18" charset="0"/>
                <a:cs typeface="Times New Roman" panose="02020603050405020304" pitchFamily="18" charset="0"/>
              </a:rPr>
              <a:t>channel=&gt; 2;channel number</a:t>
            </a:r>
          </a:p>
        </p:txBody>
      </p:sp>
    </p:spTree>
    <p:extLst>
      <p:ext uri="{BB962C8B-B14F-4D97-AF65-F5344CB8AC3E}">
        <p14:creationId xmlns:p14="http://schemas.microsoft.com/office/powerpoint/2010/main" val="135534445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AAB-FC0F-4B2C-B80E-F2F9AF6B2570}"/>
              </a:ext>
            </a:extLst>
          </p:cNvPr>
          <p:cNvSpPr>
            <a:spLocks noGrp="1"/>
          </p:cNvSpPr>
          <p:nvPr>
            <p:ph type="title"/>
          </p:nvPr>
        </p:nvSpPr>
        <p:spPr>
          <a:xfrm>
            <a:off x="1251678" y="382385"/>
            <a:ext cx="10178322" cy="892962"/>
          </a:xfrm>
        </p:spPr>
        <p:txBody>
          <a:bodyPr>
            <a:noAutofit/>
          </a:bodyPr>
          <a:lstStyle/>
          <a:p>
            <a:r>
              <a:rPr lang="en-US" sz="4000"/>
              <a:t>KONEKSI ASTERISK DENGAN KANAL ANALOG</a:t>
            </a:r>
            <a:endParaRPr lang="id-ID" sz="4000"/>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443789"/>
            <a:ext cx="10178322" cy="5031826"/>
          </a:xfrm>
        </p:spPr>
        <p:txBody>
          <a:bodyPr>
            <a:normAutofit/>
          </a:bodyPr>
          <a:lstStyle/>
          <a:p>
            <a:pPr marL="0" indent="0">
              <a:buNone/>
            </a:pPr>
            <a:r>
              <a:rPr lang="en-US" sz="2800" b="1">
                <a:solidFill>
                  <a:schemeClr val="tx1"/>
                </a:solidFill>
                <a:latin typeface="Times New Roman" panose="02020603050405020304" pitchFamily="18" charset="0"/>
                <a:cs typeface="Times New Roman" panose="02020603050405020304" pitchFamily="18" charset="0"/>
              </a:rPr>
              <a:t>Load Asterisk</a:t>
            </a:r>
          </a:p>
          <a:p>
            <a:pPr marL="0" indent="0">
              <a:buNone/>
            </a:pPr>
            <a:r>
              <a:rPr lang="en-US" sz="2800">
                <a:solidFill>
                  <a:schemeClr val="tx1"/>
                </a:solidFill>
                <a:latin typeface="Times New Roman" panose="02020603050405020304" pitchFamily="18" charset="0"/>
                <a:cs typeface="Times New Roman" panose="02020603050405020304" pitchFamily="18" charset="0"/>
              </a:rPr>
              <a:t>Ketik :</a:t>
            </a:r>
          </a:p>
          <a:p>
            <a:r>
              <a:rPr lang="en-US" sz="2800">
                <a:solidFill>
                  <a:schemeClr val="tx1"/>
                </a:solidFill>
                <a:latin typeface="Times New Roman" panose="02020603050405020304" pitchFamily="18" charset="0"/>
                <a:cs typeface="Times New Roman" panose="02020603050405020304" pitchFamily="18" charset="0"/>
              </a:rPr>
              <a:t># /etc/init.d/asterisk restart</a:t>
            </a:r>
          </a:p>
          <a:p>
            <a:r>
              <a:rPr lang="en-US" sz="2800">
                <a:solidFill>
                  <a:schemeClr val="tx1"/>
                </a:solidFill>
                <a:latin typeface="Times New Roman" panose="02020603050405020304" pitchFamily="18" charset="0"/>
                <a:cs typeface="Times New Roman" panose="02020603050405020304" pitchFamily="18" charset="0"/>
              </a:rPr>
              <a:t># asterisk –r</a:t>
            </a:r>
          </a:p>
          <a:p>
            <a:pPr marL="0" indent="0">
              <a:buNone/>
            </a:pPr>
            <a:r>
              <a:rPr lang="en-US" sz="2800">
                <a:solidFill>
                  <a:schemeClr val="tx1"/>
                </a:solidFill>
                <a:latin typeface="Times New Roman" panose="02020603050405020304" pitchFamily="18" charset="0"/>
                <a:cs typeface="Times New Roman" panose="02020603050405020304" pitchFamily="18" charset="0"/>
              </a:rPr>
              <a:t>Yang perlu diperhatikan :</a:t>
            </a:r>
          </a:p>
          <a:p>
            <a:r>
              <a:rPr lang="en-US" sz="2800">
                <a:solidFill>
                  <a:schemeClr val="tx1"/>
                </a:solidFill>
                <a:latin typeface="Times New Roman" panose="02020603050405020304" pitchFamily="18" charset="0"/>
                <a:cs typeface="Times New Roman" panose="02020603050405020304" pitchFamily="18" charset="0"/>
              </a:rPr>
              <a:t>Konfigurasi penomoran untuk kanal SIP</a:t>
            </a:r>
          </a:p>
          <a:p>
            <a:r>
              <a:rPr lang="en-US" sz="2800">
                <a:solidFill>
                  <a:schemeClr val="tx1"/>
                </a:solidFill>
                <a:latin typeface="Times New Roman" panose="02020603050405020304" pitchFamily="18" charset="0"/>
                <a:cs typeface="Times New Roman" panose="02020603050405020304" pitchFamily="18" charset="0"/>
              </a:rPr>
              <a:t>Konfigurasi penomoran untuk kanal TDM</a:t>
            </a:r>
          </a:p>
          <a:p>
            <a:r>
              <a:rPr lang="en-US" sz="2800">
                <a:solidFill>
                  <a:schemeClr val="tx1"/>
                </a:solidFill>
                <a:latin typeface="Times New Roman" panose="02020603050405020304" pitchFamily="18" charset="0"/>
                <a:cs typeface="Times New Roman" panose="02020603050405020304" pitchFamily="18" charset="0"/>
              </a:rPr>
              <a:t>Sistim penomoran Jalur Analog</a:t>
            </a:r>
          </a:p>
          <a:p>
            <a:r>
              <a:rPr lang="en-US" sz="2800">
                <a:solidFill>
                  <a:schemeClr val="tx1"/>
                </a:solidFill>
                <a:latin typeface="Times New Roman" panose="02020603050405020304" pitchFamily="18" charset="0"/>
                <a:cs typeface="Times New Roman" panose="02020603050405020304" pitchFamily="18" charset="0"/>
              </a:rPr>
              <a:t>Dial plan untuk kanal SIP dan kanal TDM</a:t>
            </a:r>
          </a:p>
        </p:txBody>
      </p:sp>
    </p:spTree>
    <p:extLst>
      <p:ext uri="{BB962C8B-B14F-4D97-AF65-F5344CB8AC3E}">
        <p14:creationId xmlns:p14="http://schemas.microsoft.com/office/powerpoint/2010/main" val="280806744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AAB-FC0F-4B2C-B80E-F2F9AF6B2570}"/>
              </a:ext>
            </a:extLst>
          </p:cNvPr>
          <p:cNvSpPr>
            <a:spLocks noGrp="1"/>
          </p:cNvSpPr>
          <p:nvPr>
            <p:ph type="title"/>
          </p:nvPr>
        </p:nvSpPr>
        <p:spPr>
          <a:xfrm>
            <a:off x="1251678" y="382385"/>
            <a:ext cx="10178322" cy="892962"/>
          </a:xfrm>
        </p:spPr>
        <p:txBody>
          <a:bodyPr>
            <a:normAutofit/>
          </a:bodyPr>
          <a:lstStyle/>
          <a:p>
            <a:r>
              <a:rPr lang="en-US"/>
              <a:t>soal</a:t>
            </a:r>
            <a:endParaRPr lang="id-ID"/>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588169"/>
            <a:ext cx="10178322" cy="4887446"/>
          </a:xfrm>
        </p:spPr>
        <p:txBody>
          <a:bodyPr>
            <a:normAutofit lnSpcReduction="10000"/>
          </a:bodyPr>
          <a:lstStyle/>
          <a:p>
            <a:pPr marL="514350" indent="-514350">
              <a:buFont typeface="+mj-lt"/>
              <a:buAutoNum type="arabicPeriod"/>
            </a:pPr>
            <a:r>
              <a:rPr lang="en-US" sz="2800">
                <a:solidFill>
                  <a:schemeClr val="tx1"/>
                </a:solidFill>
                <a:latin typeface="Times New Roman" panose="02020603050405020304" pitchFamily="18" charset="0"/>
                <a:cs typeface="Times New Roman" panose="02020603050405020304" pitchFamily="18" charset="0"/>
              </a:rPr>
              <a:t>Jelaskan yang dimaksud dengan:</a:t>
            </a:r>
          </a:p>
          <a:p>
            <a:pPr marL="1155700" indent="-514350">
              <a:buFont typeface="+mj-lt"/>
              <a:buAutoNum type="alphaLcPeriod"/>
            </a:pPr>
            <a:r>
              <a:rPr lang="en-US" sz="2800">
                <a:solidFill>
                  <a:schemeClr val="tx1"/>
                </a:solidFill>
                <a:latin typeface="Times New Roman" panose="02020603050405020304" pitchFamily="18" charset="0"/>
                <a:cs typeface="Times New Roman" panose="02020603050405020304" pitchFamily="18" charset="0"/>
              </a:rPr>
              <a:t>Contexts</a:t>
            </a:r>
          </a:p>
          <a:p>
            <a:pPr marL="1155700" indent="-514350">
              <a:buFont typeface="+mj-lt"/>
              <a:buAutoNum type="alphaLcPeriod"/>
            </a:pPr>
            <a:r>
              <a:rPr lang="en-US" sz="2800">
                <a:solidFill>
                  <a:schemeClr val="tx1"/>
                </a:solidFill>
                <a:latin typeface="Times New Roman" panose="02020603050405020304" pitchFamily="18" charset="0"/>
                <a:cs typeface="Times New Roman" panose="02020603050405020304" pitchFamily="18" charset="0"/>
              </a:rPr>
              <a:t>Extensions</a:t>
            </a:r>
          </a:p>
          <a:p>
            <a:pPr marL="1155700" indent="-514350">
              <a:buFont typeface="+mj-lt"/>
              <a:buAutoNum type="alphaLcPeriod"/>
            </a:pPr>
            <a:r>
              <a:rPr lang="en-US" sz="2800">
                <a:solidFill>
                  <a:schemeClr val="tx1"/>
                </a:solidFill>
                <a:latin typeface="Times New Roman" panose="02020603050405020304" pitchFamily="18" charset="0"/>
                <a:cs typeface="Times New Roman" panose="02020603050405020304" pitchFamily="18" charset="0"/>
              </a:rPr>
              <a:t>Priorities</a:t>
            </a:r>
          </a:p>
          <a:p>
            <a:pPr marL="1155700" indent="-514350">
              <a:buFont typeface="+mj-lt"/>
              <a:buAutoNum type="alphaLcPeriod"/>
            </a:pPr>
            <a:r>
              <a:rPr lang="en-US" sz="2800">
                <a:solidFill>
                  <a:schemeClr val="tx1"/>
                </a:solidFill>
                <a:latin typeface="Times New Roman" panose="02020603050405020304" pitchFamily="18" charset="0"/>
                <a:cs typeface="Times New Roman" panose="02020603050405020304" pitchFamily="18" charset="0"/>
              </a:rPr>
              <a:t>Applications</a:t>
            </a:r>
          </a:p>
          <a:p>
            <a:pPr marL="514350" indent="-514350">
              <a:buFont typeface="+mj-lt"/>
              <a:buAutoNum type="arabicPeriod" startAt="2"/>
            </a:pPr>
            <a:r>
              <a:rPr lang="en-US" sz="2800">
                <a:solidFill>
                  <a:schemeClr val="tx1"/>
                </a:solidFill>
                <a:latin typeface="Times New Roman" panose="02020603050405020304" pitchFamily="18" charset="0"/>
                <a:cs typeface="Times New Roman" panose="02020603050405020304" pitchFamily="18" charset="0"/>
              </a:rPr>
              <a:t>Bagaimana cara mengkonfigurasi dial plan?</a:t>
            </a:r>
          </a:p>
          <a:p>
            <a:pPr marL="514350" indent="-514350">
              <a:buFont typeface="+mj-lt"/>
              <a:buAutoNum type="arabicPeriod" startAt="2"/>
            </a:pPr>
            <a:r>
              <a:rPr lang="en-US" sz="2800">
                <a:solidFill>
                  <a:schemeClr val="tx1"/>
                </a:solidFill>
                <a:latin typeface="Times New Roman" panose="02020603050405020304" pitchFamily="18" charset="0"/>
                <a:cs typeface="Times New Roman" panose="02020603050405020304" pitchFamily="18" charset="0"/>
              </a:rPr>
              <a:t>Apa arti extension pada aplikasi telepon?</a:t>
            </a:r>
          </a:p>
          <a:p>
            <a:pPr marL="514350" indent="-514350">
              <a:buFont typeface="+mj-lt"/>
              <a:buAutoNum type="arabicPeriod" startAt="2"/>
            </a:pPr>
            <a:r>
              <a:rPr lang="en-US" sz="2800">
                <a:solidFill>
                  <a:schemeClr val="tx1"/>
                </a:solidFill>
                <a:latin typeface="Times New Roman" panose="02020603050405020304" pitchFamily="18" charset="0"/>
                <a:cs typeface="Times New Roman" panose="02020603050405020304" pitchFamily="18" charset="0"/>
              </a:rPr>
              <a:t>Jelaskan beberapa langkah untuk mengkoneksikan Asterisk server dengan kanal analog!</a:t>
            </a:r>
          </a:p>
        </p:txBody>
      </p:sp>
    </p:spTree>
    <p:extLst>
      <p:ext uri="{BB962C8B-B14F-4D97-AF65-F5344CB8AC3E}">
        <p14:creationId xmlns:p14="http://schemas.microsoft.com/office/powerpoint/2010/main" val="345056767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F5E91-1341-4427-93E7-DDE60D926D9E}"/>
              </a:ext>
            </a:extLst>
          </p:cNvPr>
          <p:cNvSpPr>
            <a:spLocks noGrp="1"/>
          </p:cNvSpPr>
          <p:nvPr>
            <p:ph type="title"/>
          </p:nvPr>
        </p:nvSpPr>
        <p:spPr>
          <a:xfrm>
            <a:off x="1251678" y="382385"/>
            <a:ext cx="10178322" cy="820773"/>
          </a:xfrm>
        </p:spPr>
        <p:txBody>
          <a:bodyPr/>
          <a:lstStyle/>
          <a:p>
            <a:r>
              <a:rPr lang="en-US"/>
              <a:t>Dial plan</a:t>
            </a:r>
            <a:endParaRPr lang="id-ID"/>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419727"/>
            <a:ext cx="10178322" cy="4459866"/>
          </a:xfrm>
        </p:spPr>
        <p:txBody>
          <a:bodyPr>
            <a:normAutofit/>
          </a:bodyPr>
          <a:lstStyle/>
          <a:p>
            <a:pPr marL="0" indent="0">
              <a:buNone/>
            </a:pPr>
            <a:r>
              <a:rPr lang="id-ID" sz="2800">
                <a:solidFill>
                  <a:schemeClr val="tx1"/>
                </a:solidFill>
                <a:latin typeface="Times New Roman" panose="02020603050405020304" pitchFamily="18" charset="0"/>
                <a:cs typeface="Times New Roman" panose="02020603050405020304" pitchFamily="18" charset="0"/>
              </a:rPr>
              <a:t>Dial Plan dibuat pada file konfigurasi yang bernama extensions.conf. File ini berlokasi di: /etc/asterisk. Dial Plan terdiri dari 4 konsep :</a:t>
            </a:r>
            <a:endParaRPr lang="en-US" sz="280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id-ID" sz="2800">
                <a:solidFill>
                  <a:schemeClr val="tx1"/>
                </a:solidFill>
                <a:latin typeface="Times New Roman" panose="02020603050405020304" pitchFamily="18" charset="0"/>
                <a:cs typeface="Times New Roman" panose="02020603050405020304" pitchFamily="18" charset="0"/>
              </a:rPr>
              <a:t>Contexts</a:t>
            </a:r>
            <a:endParaRPr lang="en-US" sz="280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id-ID" sz="2800">
                <a:solidFill>
                  <a:schemeClr val="tx1"/>
                </a:solidFill>
                <a:latin typeface="Times New Roman" panose="02020603050405020304" pitchFamily="18" charset="0"/>
                <a:cs typeface="Times New Roman" panose="02020603050405020304" pitchFamily="18" charset="0"/>
              </a:rPr>
              <a:t>Extensions</a:t>
            </a:r>
            <a:endParaRPr lang="en-US" sz="280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id-ID" sz="2800">
                <a:solidFill>
                  <a:schemeClr val="tx1"/>
                </a:solidFill>
                <a:latin typeface="Times New Roman" panose="02020603050405020304" pitchFamily="18" charset="0"/>
                <a:cs typeface="Times New Roman" panose="02020603050405020304" pitchFamily="18" charset="0"/>
              </a:rPr>
              <a:t>Priorities</a:t>
            </a:r>
            <a:endParaRPr lang="en-US" sz="280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id-ID" sz="2800">
                <a:solidFill>
                  <a:schemeClr val="tx1"/>
                </a:solidFill>
                <a:latin typeface="Times New Roman" panose="02020603050405020304" pitchFamily="18" charset="0"/>
                <a:cs typeface="Times New Roman" panose="02020603050405020304" pitchFamily="18" charset="0"/>
              </a:rPr>
              <a:t>Applications</a:t>
            </a:r>
          </a:p>
        </p:txBody>
      </p:sp>
    </p:spTree>
    <p:extLst>
      <p:ext uri="{BB962C8B-B14F-4D97-AF65-F5344CB8AC3E}">
        <p14:creationId xmlns:p14="http://schemas.microsoft.com/office/powerpoint/2010/main" val="266400662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F5E91-1341-4427-93E7-DDE60D926D9E}"/>
              </a:ext>
            </a:extLst>
          </p:cNvPr>
          <p:cNvSpPr>
            <a:spLocks noGrp="1"/>
          </p:cNvSpPr>
          <p:nvPr>
            <p:ph type="title"/>
          </p:nvPr>
        </p:nvSpPr>
        <p:spPr>
          <a:xfrm>
            <a:off x="1251678" y="382385"/>
            <a:ext cx="10178322" cy="820773"/>
          </a:xfrm>
        </p:spPr>
        <p:txBody>
          <a:bodyPr/>
          <a:lstStyle/>
          <a:p>
            <a:r>
              <a:rPr lang="en-US"/>
              <a:t>context</a:t>
            </a:r>
            <a:endParaRPr lang="id-ID"/>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419727"/>
            <a:ext cx="10178322" cy="5055888"/>
          </a:xfrm>
        </p:spPr>
        <p:txBody>
          <a:bodyPr>
            <a:normAutofit fontScale="92500"/>
          </a:bodyPr>
          <a:lstStyle/>
          <a:p>
            <a:pPr marL="0" indent="0">
              <a:buNone/>
            </a:pPr>
            <a:r>
              <a:rPr lang="en-US" sz="2800">
                <a:solidFill>
                  <a:schemeClr val="tx1"/>
                </a:solidFill>
                <a:latin typeface="Times New Roman" panose="02020603050405020304" pitchFamily="18" charset="0"/>
                <a:cs typeface="Times New Roman" panose="02020603050405020304" pitchFamily="18" charset="0"/>
              </a:rPr>
              <a:t>Context adalah kumpulan dari beberapa instruksi extensions pada dial plan, yang mempunyai beragam kegunaan.</a:t>
            </a:r>
          </a:p>
          <a:p>
            <a:pPr marL="0" indent="0">
              <a:buNone/>
            </a:pPr>
            <a:r>
              <a:rPr lang="id-ID" sz="2800">
                <a:solidFill>
                  <a:schemeClr val="tx1"/>
                </a:solidFill>
                <a:latin typeface="Times New Roman" panose="02020603050405020304" pitchFamily="18" charset="0"/>
                <a:cs typeface="Times New Roman" panose="02020603050405020304" pitchFamily="18" charset="0"/>
              </a:rPr>
              <a:t>Context adalah nama dari grup ekstensi, dimana ekstensi yang telah didefiniskan pada satu context akan terisolasi dari ekstensi yang berada pada context yang lain. Contexts dibuat dengan cara menuliskan nama didalam kurung ([ ]). Nama dari context boleh terdiri dari huruf A sampai Z , serta angka antara 0 sampai 9.</a:t>
            </a:r>
            <a:r>
              <a:rPr lang="en-US" sz="2800">
                <a:solidFill>
                  <a:schemeClr val="tx1"/>
                </a:solidFill>
                <a:latin typeface="Times New Roman" panose="02020603050405020304" pitchFamily="18" charset="0"/>
                <a:cs typeface="Times New Roman" panose="02020603050405020304" pitchFamily="18" charset="0"/>
              </a:rPr>
              <a:t> </a:t>
            </a:r>
          </a:p>
          <a:p>
            <a:pPr marL="0" indent="0">
              <a:buNone/>
            </a:pPr>
            <a:r>
              <a:rPr lang="id-ID" sz="2800">
                <a:solidFill>
                  <a:schemeClr val="tx1"/>
                </a:solidFill>
                <a:latin typeface="Times New Roman" panose="02020603050405020304" pitchFamily="18" charset="0"/>
                <a:cs typeface="Times New Roman" panose="02020603050405020304" pitchFamily="18" charset="0"/>
              </a:rPr>
              <a:t>Contoh : Dua buah perusahaan menggunakan bersama sebuah Asterisk Server. User yang menekan angka „0‟ pada perusahaan A, akan terhubung ke resepsionis perusahaan A tersebut. User yang menekan angka „0‟ pada perusahaan B, akan terhubung ke resepsionis perusahaan B tersebut.</a:t>
            </a:r>
          </a:p>
        </p:txBody>
      </p:sp>
    </p:spTree>
    <p:extLst>
      <p:ext uri="{BB962C8B-B14F-4D97-AF65-F5344CB8AC3E}">
        <p14:creationId xmlns:p14="http://schemas.microsoft.com/office/powerpoint/2010/main" val="374564155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F5E91-1341-4427-93E7-DDE60D926D9E}"/>
              </a:ext>
            </a:extLst>
          </p:cNvPr>
          <p:cNvSpPr>
            <a:spLocks noGrp="1"/>
          </p:cNvSpPr>
          <p:nvPr>
            <p:ph type="title"/>
          </p:nvPr>
        </p:nvSpPr>
        <p:spPr>
          <a:xfrm>
            <a:off x="1251678" y="382385"/>
            <a:ext cx="10178322" cy="820773"/>
          </a:xfrm>
        </p:spPr>
        <p:txBody>
          <a:bodyPr/>
          <a:lstStyle/>
          <a:p>
            <a:r>
              <a:rPr lang="en-US"/>
              <a:t>context</a:t>
            </a:r>
            <a:endParaRPr lang="id-ID"/>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419727"/>
            <a:ext cx="10178322" cy="4459866"/>
          </a:xfrm>
        </p:spPr>
        <p:txBody>
          <a:bodyPr>
            <a:normAutofit/>
          </a:bodyPr>
          <a:lstStyle/>
          <a:p>
            <a:pPr marL="0" indent="0">
              <a:buNone/>
            </a:pPr>
            <a:r>
              <a:rPr lang="id-ID" sz="2800">
                <a:solidFill>
                  <a:schemeClr val="tx1"/>
                </a:solidFill>
                <a:latin typeface="Times New Roman" panose="02020603050405020304" pitchFamily="18" charset="0"/>
                <a:cs typeface="Times New Roman" panose="02020603050405020304" pitchFamily="18" charset="0"/>
              </a:rPr>
              <a:t>Context ditulis dengan huruf besar/kecil A-Z, atau angka 0-9 di dalam tanda kurung siku. Contoh :</a:t>
            </a:r>
          </a:p>
          <a:p>
            <a:r>
              <a:rPr lang="id-ID" sz="2800">
                <a:solidFill>
                  <a:schemeClr val="tx1"/>
                </a:solidFill>
                <a:latin typeface="Times New Roman" panose="02020603050405020304" pitchFamily="18" charset="0"/>
                <a:cs typeface="Times New Roman" panose="02020603050405020304" pitchFamily="18" charset="0"/>
              </a:rPr>
              <a:t>[101]</a:t>
            </a:r>
            <a:endParaRPr lang="en-US" sz="2800">
              <a:solidFill>
                <a:schemeClr val="tx1"/>
              </a:solidFill>
              <a:latin typeface="Times New Roman" panose="02020603050405020304" pitchFamily="18" charset="0"/>
              <a:cs typeface="Times New Roman" panose="02020603050405020304" pitchFamily="18" charset="0"/>
            </a:endParaRPr>
          </a:p>
          <a:p>
            <a:r>
              <a:rPr lang="id-ID" sz="2800">
                <a:solidFill>
                  <a:schemeClr val="tx1"/>
                </a:solidFill>
                <a:latin typeface="Times New Roman" panose="02020603050405020304" pitchFamily="18" charset="0"/>
                <a:cs typeface="Times New Roman" panose="02020603050405020304" pitchFamily="18" charset="0"/>
              </a:rPr>
              <a:t>[incoming]</a:t>
            </a:r>
            <a:endParaRPr lang="en-US" sz="2800">
              <a:solidFill>
                <a:schemeClr val="tx1"/>
              </a:solidFill>
              <a:latin typeface="Times New Roman" panose="02020603050405020304" pitchFamily="18" charset="0"/>
              <a:cs typeface="Times New Roman" panose="02020603050405020304" pitchFamily="18" charset="0"/>
            </a:endParaRPr>
          </a:p>
          <a:p>
            <a:r>
              <a:rPr lang="id-ID" sz="2800">
                <a:solidFill>
                  <a:schemeClr val="tx1"/>
                </a:solidFill>
                <a:latin typeface="Times New Roman" panose="02020603050405020304" pitchFamily="18" charset="0"/>
                <a:cs typeface="Times New Roman" panose="02020603050405020304" pitchFamily="18" charset="0"/>
              </a:rPr>
              <a:t>[joni] </a:t>
            </a:r>
          </a:p>
          <a:p>
            <a:pPr marL="0" indent="0">
              <a:buNone/>
            </a:pPr>
            <a:r>
              <a:rPr lang="id-ID" sz="2800">
                <a:solidFill>
                  <a:schemeClr val="tx1"/>
                </a:solidFill>
                <a:latin typeface="Times New Roman" panose="02020603050405020304" pitchFamily="18" charset="0"/>
                <a:cs typeface="Times New Roman" panose="02020603050405020304" pitchFamily="18" charset="0"/>
              </a:rPr>
              <a:t>Semua instruksi yang terletak di bawah sebuah context didefinisikan sebagai bagian dari context tersebut, sampai didapatkan context berikutnya</a:t>
            </a:r>
          </a:p>
        </p:txBody>
      </p:sp>
    </p:spTree>
    <p:extLst>
      <p:ext uri="{BB962C8B-B14F-4D97-AF65-F5344CB8AC3E}">
        <p14:creationId xmlns:p14="http://schemas.microsoft.com/office/powerpoint/2010/main" val="203065720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336882"/>
            <a:ext cx="10178322" cy="6160171"/>
          </a:xfrm>
        </p:spPr>
        <p:txBody>
          <a:bodyPr>
            <a:normAutofit/>
          </a:bodyPr>
          <a:lstStyle/>
          <a:p>
            <a:pPr marL="0" indent="0">
              <a:buNone/>
            </a:pPr>
            <a:r>
              <a:rPr lang="en-US" sz="2800">
                <a:solidFill>
                  <a:schemeClr val="tx1"/>
                </a:solidFill>
                <a:latin typeface="Times New Roman" panose="02020603050405020304" pitchFamily="18" charset="0"/>
                <a:cs typeface="Times New Roman" panose="02020603050405020304" pitchFamily="18" charset="0"/>
              </a:rPr>
              <a:t>Contoh:</a:t>
            </a:r>
          </a:p>
          <a:p>
            <a:pPr marL="0" indent="0">
              <a:buNone/>
            </a:pPr>
            <a:r>
              <a:rPr lang="id-ID" sz="2800">
                <a:solidFill>
                  <a:schemeClr val="tx1"/>
                </a:solidFill>
                <a:latin typeface="Times New Roman" panose="02020603050405020304" pitchFamily="18" charset="0"/>
                <a:cs typeface="Times New Roman" panose="02020603050405020304" pitchFamily="18" charset="0"/>
              </a:rPr>
              <a:t>[lab01]</a:t>
            </a:r>
          </a:p>
          <a:p>
            <a:pPr marL="0" indent="0">
              <a:buNone/>
            </a:pPr>
            <a:r>
              <a:rPr lang="id-ID" sz="2800">
                <a:solidFill>
                  <a:schemeClr val="tx1"/>
                </a:solidFill>
                <a:latin typeface="Times New Roman" panose="02020603050405020304" pitchFamily="18" charset="0"/>
                <a:cs typeface="Times New Roman" panose="02020603050405020304" pitchFamily="18" charset="0"/>
              </a:rPr>
              <a:t>exten =&gt; 103,1,Answer()</a:t>
            </a:r>
          </a:p>
          <a:p>
            <a:pPr marL="0" indent="0">
              <a:buNone/>
            </a:pPr>
            <a:r>
              <a:rPr lang="id-ID" sz="2800">
                <a:solidFill>
                  <a:schemeClr val="tx1"/>
                </a:solidFill>
                <a:latin typeface="Times New Roman" panose="02020603050405020304" pitchFamily="18" charset="0"/>
                <a:cs typeface="Times New Roman" panose="02020603050405020304" pitchFamily="18" charset="0"/>
              </a:rPr>
              <a:t>exten =&gt; 103,n,PlayBack(selamatdatang)</a:t>
            </a:r>
          </a:p>
          <a:p>
            <a:pPr marL="0" indent="0">
              <a:buNone/>
            </a:pPr>
            <a:r>
              <a:rPr lang="id-ID" sz="2800">
                <a:solidFill>
                  <a:schemeClr val="tx1"/>
                </a:solidFill>
                <a:latin typeface="Times New Roman" panose="02020603050405020304" pitchFamily="18" charset="0"/>
                <a:cs typeface="Times New Roman" panose="02020603050405020304" pitchFamily="18" charset="0"/>
              </a:rPr>
              <a:t>exten =&gt; 103,n,Background(Masukkan_no_eks)</a:t>
            </a:r>
          </a:p>
          <a:p>
            <a:pPr marL="0" indent="0">
              <a:buNone/>
            </a:pPr>
            <a:r>
              <a:rPr lang="id-ID" sz="2800">
                <a:solidFill>
                  <a:schemeClr val="tx1"/>
                </a:solidFill>
                <a:latin typeface="Times New Roman" panose="02020603050405020304" pitchFamily="18" charset="0"/>
                <a:cs typeface="Times New Roman" panose="02020603050405020304" pitchFamily="18" charset="0"/>
              </a:rPr>
              <a:t>exten =&gt; 103,n,WaitExten()</a:t>
            </a:r>
          </a:p>
          <a:p>
            <a:pPr marL="0" indent="0">
              <a:buNone/>
            </a:pPr>
            <a:r>
              <a:rPr lang="id-ID" sz="2800">
                <a:solidFill>
                  <a:schemeClr val="tx1"/>
                </a:solidFill>
                <a:latin typeface="Times New Roman" panose="02020603050405020304" pitchFamily="18" charset="0"/>
                <a:cs typeface="Times New Roman" panose="02020603050405020304" pitchFamily="18" charset="0"/>
              </a:rPr>
              <a:t>[lab02]</a:t>
            </a:r>
          </a:p>
          <a:p>
            <a:pPr marL="0" indent="0">
              <a:buNone/>
            </a:pPr>
            <a:r>
              <a:rPr lang="id-ID" sz="2800">
                <a:solidFill>
                  <a:schemeClr val="tx1"/>
                </a:solidFill>
                <a:latin typeface="Times New Roman" panose="02020603050405020304" pitchFamily="18" charset="0"/>
                <a:cs typeface="Times New Roman" panose="02020603050405020304" pitchFamily="18" charset="0"/>
              </a:rPr>
              <a:t>exten =&gt; 101,1,Dial(SIP/101,20)</a:t>
            </a:r>
          </a:p>
          <a:p>
            <a:pPr marL="0" indent="0">
              <a:buNone/>
            </a:pPr>
            <a:r>
              <a:rPr lang="id-ID" sz="2800">
                <a:solidFill>
                  <a:schemeClr val="tx1"/>
                </a:solidFill>
                <a:latin typeface="Times New Roman" panose="02020603050405020304" pitchFamily="18" charset="0"/>
                <a:cs typeface="Times New Roman" panose="02020603050405020304" pitchFamily="18" charset="0"/>
              </a:rPr>
              <a:t>exten =&gt; 101,2,Hangup</a:t>
            </a:r>
          </a:p>
          <a:p>
            <a:pPr marL="0" indent="0">
              <a:buNone/>
            </a:pPr>
            <a:r>
              <a:rPr lang="id-ID" sz="2800">
                <a:solidFill>
                  <a:schemeClr val="tx1"/>
                </a:solidFill>
                <a:latin typeface="Times New Roman" panose="02020603050405020304" pitchFamily="18" charset="0"/>
                <a:cs typeface="Times New Roman" panose="02020603050405020304" pitchFamily="18" charset="0"/>
              </a:rPr>
              <a:t>exten =&gt; 102,1,Dial(SIP/102,20)</a:t>
            </a:r>
          </a:p>
          <a:p>
            <a:pPr marL="0" indent="0">
              <a:buNone/>
            </a:pPr>
            <a:r>
              <a:rPr lang="id-ID" sz="2800">
                <a:solidFill>
                  <a:schemeClr val="tx1"/>
                </a:solidFill>
                <a:latin typeface="Times New Roman" panose="02020603050405020304" pitchFamily="18" charset="0"/>
                <a:cs typeface="Times New Roman" panose="02020603050405020304" pitchFamily="18" charset="0"/>
              </a:rPr>
              <a:t>exten =&gt; 102,2,Hangup</a:t>
            </a:r>
          </a:p>
        </p:txBody>
      </p:sp>
    </p:spTree>
    <p:extLst>
      <p:ext uri="{BB962C8B-B14F-4D97-AF65-F5344CB8AC3E}">
        <p14:creationId xmlns:p14="http://schemas.microsoft.com/office/powerpoint/2010/main" val="253583977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336882"/>
            <a:ext cx="10178322" cy="6160171"/>
          </a:xfrm>
        </p:spPr>
        <p:txBody>
          <a:bodyPr>
            <a:normAutofit/>
          </a:bodyPr>
          <a:lstStyle/>
          <a:p>
            <a:pPr marL="0" indent="0">
              <a:buNone/>
            </a:pPr>
            <a:r>
              <a:rPr lang="en-US" sz="2800">
                <a:solidFill>
                  <a:schemeClr val="tx1"/>
                </a:solidFill>
                <a:latin typeface="Times New Roman" panose="02020603050405020304" pitchFamily="18" charset="0"/>
                <a:cs typeface="Times New Roman" panose="02020603050405020304" pitchFamily="18" charset="0"/>
              </a:rPr>
              <a:t>Jika pada aplikasi telepon, extension berarti sebuah identifier bernomor yang menunjukkan sebuah jalur yang bisa dipanggil/memanggil, pada sistim Asterisk, pemahaman extensions mempunyai arti yang lebih luas, yaitu mendefinisikan langkahlangkah (di mana setiap langkah memiliki aplikasi) yang akan dikerjakan oleh Asterisk. </a:t>
            </a:r>
          </a:p>
          <a:p>
            <a:pPr marL="0" indent="0">
              <a:buNone/>
            </a:pPr>
            <a:r>
              <a:rPr lang="en-US" sz="2800">
                <a:solidFill>
                  <a:schemeClr val="tx1"/>
                </a:solidFill>
                <a:latin typeface="Times New Roman" panose="02020603050405020304" pitchFamily="18" charset="0"/>
                <a:cs typeface="Times New Roman" panose="02020603050405020304" pitchFamily="18" charset="0"/>
              </a:rPr>
              <a:t>Sebuah extension bisa menunjuk pada sebuah handset, sebuah antrian, sekumpulan handset atau voicemail</a:t>
            </a:r>
            <a:endParaRPr lang="id-ID"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727114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AAB-FC0F-4B2C-B80E-F2F9AF6B2570}"/>
              </a:ext>
            </a:extLst>
          </p:cNvPr>
          <p:cNvSpPr>
            <a:spLocks noGrp="1"/>
          </p:cNvSpPr>
          <p:nvPr>
            <p:ph type="title"/>
          </p:nvPr>
        </p:nvSpPr>
        <p:spPr>
          <a:xfrm>
            <a:off x="1251678" y="382385"/>
            <a:ext cx="10178322" cy="892962"/>
          </a:xfrm>
        </p:spPr>
        <p:txBody>
          <a:bodyPr>
            <a:normAutofit/>
          </a:bodyPr>
          <a:lstStyle/>
          <a:p>
            <a:r>
              <a:rPr lang="en-US"/>
              <a:t>Komposisi extension</a:t>
            </a:r>
            <a:endParaRPr lang="id-ID"/>
          </a:p>
        </p:txBody>
      </p:sp>
      <p:sp>
        <p:nvSpPr>
          <p:cNvPr id="3" name="Content Placeholder 2">
            <a:extLst>
              <a:ext uri="{FF2B5EF4-FFF2-40B4-BE49-F238E27FC236}">
                <a16:creationId xmlns:a16="http://schemas.microsoft.com/office/drawing/2014/main" id="{9BE77D37-33BB-4CFE-84DC-3C2B4FC32329}"/>
              </a:ext>
            </a:extLst>
          </p:cNvPr>
          <p:cNvSpPr>
            <a:spLocks noGrp="1"/>
          </p:cNvSpPr>
          <p:nvPr>
            <p:ph idx="1"/>
          </p:nvPr>
        </p:nvSpPr>
        <p:spPr>
          <a:xfrm>
            <a:off x="1251678" y="1588169"/>
            <a:ext cx="10178322" cy="4291424"/>
          </a:xfrm>
        </p:spPr>
        <p:txBody>
          <a:bodyPr>
            <a:normAutofit/>
          </a:bodyPr>
          <a:lstStyle/>
          <a:p>
            <a:r>
              <a:rPr lang="en-US" sz="2800">
                <a:solidFill>
                  <a:schemeClr val="tx1"/>
                </a:solidFill>
                <a:latin typeface="Times New Roman" panose="02020603050405020304" pitchFamily="18" charset="0"/>
                <a:cs typeface="Times New Roman" panose="02020603050405020304" pitchFamily="18" charset="0"/>
              </a:rPr>
              <a:t>Nama (atau nomor) ekstensi</a:t>
            </a:r>
          </a:p>
          <a:p>
            <a:r>
              <a:rPr lang="en-US" sz="2800">
                <a:solidFill>
                  <a:schemeClr val="tx1"/>
                </a:solidFill>
                <a:latin typeface="Times New Roman" panose="02020603050405020304" pitchFamily="18" charset="0"/>
                <a:cs typeface="Times New Roman" panose="02020603050405020304" pitchFamily="18" charset="0"/>
              </a:rPr>
              <a:t>Priority (setiap ekstensi bisa terdiri lebih dari satu priority/langkah)</a:t>
            </a:r>
          </a:p>
          <a:p>
            <a:r>
              <a:rPr lang="en-US" sz="2800">
                <a:solidFill>
                  <a:schemeClr val="tx1"/>
                </a:solidFill>
                <a:latin typeface="Times New Roman" panose="02020603050405020304" pitchFamily="18" charset="0"/>
                <a:cs typeface="Times New Roman" panose="02020603050405020304" pitchFamily="18" charset="0"/>
              </a:rPr>
              <a:t>Aplikasi (atau command) yang menampilkan aksi (action) dari call</a:t>
            </a:r>
          </a:p>
          <a:p>
            <a:pPr marL="0" indent="0">
              <a:buNone/>
            </a:pPr>
            <a:endParaRPr lang="en-US" sz="2800">
              <a:solidFill>
                <a:schemeClr val="tx1"/>
              </a:solidFill>
              <a:latin typeface="Times New Roman" panose="02020603050405020304" pitchFamily="18" charset="0"/>
              <a:cs typeface="Times New Roman" panose="02020603050405020304" pitchFamily="18" charset="0"/>
            </a:endParaRPr>
          </a:p>
          <a:p>
            <a:pPr marL="0" indent="0">
              <a:buNone/>
            </a:pPr>
            <a:r>
              <a:rPr lang="en-US" sz="2800">
                <a:solidFill>
                  <a:schemeClr val="tx1"/>
                </a:solidFill>
                <a:latin typeface="Times New Roman" panose="02020603050405020304" pitchFamily="18" charset="0"/>
                <a:cs typeface="Times New Roman" panose="02020603050405020304" pitchFamily="18" charset="0"/>
              </a:rPr>
              <a:t>Cara penulisan extension : exten =&gt; name, priority,application()</a:t>
            </a:r>
          </a:p>
          <a:p>
            <a:pPr marL="0" indent="0">
              <a:buNone/>
            </a:pPr>
            <a:r>
              <a:rPr lang="en-US" sz="2800">
                <a:solidFill>
                  <a:schemeClr val="tx1"/>
                </a:solidFill>
                <a:latin typeface="Times New Roman" panose="02020603050405020304" pitchFamily="18" charset="0"/>
                <a:cs typeface="Times New Roman" panose="02020603050405020304" pitchFamily="18" charset="0"/>
              </a:rPr>
              <a:t>Contoh : exten =&gt;123,1,Answer()</a:t>
            </a:r>
          </a:p>
          <a:p>
            <a:pPr marL="0" indent="0">
              <a:buNone/>
            </a:pPr>
            <a:endParaRPr lang="en-US"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60242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Badge">
  <a:themeElements>
    <a:clrScheme name="Badge">
      <a:dk1>
        <a:sysClr val="windowText" lastClr="C0C0C0"/>
      </a:dk1>
      <a:lt1>
        <a:sysClr val="window" lastClr="171613"/>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Badge</Template>
  <TotalTime>68</TotalTime>
  <Words>2103</Words>
  <Application>Microsoft Office PowerPoint</Application>
  <PresentationFormat>Widescreen</PresentationFormat>
  <Paragraphs>209</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Gill Sans MT</vt:lpstr>
      <vt:lpstr>Impact</vt:lpstr>
      <vt:lpstr>Times New Roman</vt:lpstr>
      <vt:lpstr>Wingdings</vt:lpstr>
      <vt:lpstr>Badge</vt:lpstr>
      <vt:lpstr>Server softswitch dan pbx</vt:lpstr>
      <vt:lpstr>Kd dan ki</vt:lpstr>
      <vt:lpstr>Tujuan pembelajaran</vt:lpstr>
      <vt:lpstr>Dial plan</vt:lpstr>
      <vt:lpstr>context</vt:lpstr>
      <vt:lpstr>context</vt:lpstr>
      <vt:lpstr>PowerPoint Presentation</vt:lpstr>
      <vt:lpstr>PowerPoint Presentation</vt:lpstr>
      <vt:lpstr>Komposisi extension</vt:lpstr>
      <vt:lpstr>priorities</vt:lpstr>
      <vt:lpstr>Jenis Unnumbered priority</vt:lpstr>
      <vt:lpstr>applications</vt:lpstr>
      <vt:lpstr>Aplikasi answer()</vt:lpstr>
      <vt:lpstr>Aplikasi playback()</vt:lpstr>
      <vt:lpstr>Aplikasi hangup()</vt:lpstr>
      <vt:lpstr>Aplikasi hangup()</vt:lpstr>
      <vt:lpstr>Aplikasi background()</vt:lpstr>
      <vt:lpstr>Aplikasi wAITeXTENT()</vt:lpstr>
      <vt:lpstr>Aplikasi GOTO()</vt:lpstr>
      <vt:lpstr>Aplikasi DIAL()</vt:lpstr>
      <vt:lpstr>Aplikasi DIAL()</vt:lpstr>
      <vt:lpstr>PATTERN MATCING</vt:lpstr>
      <vt:lpstr>SINTAX PATTERN MATCING</vt:lpstr>
      <vt:lpstr>SINTAX PATTERN MATCING</vt:lpstr>
      <vt:lpstr>ASTERISK DENGAN INTERFACE PSTN</vt:lpstr>
      <vt:lpstr>FOREIGN EXCHANGE (FX) INTERFACE</vt:lpstr>
      <vt:lpstr>KONEKSI ASTERISK DENGAN KANAL ANALOG</vt:lpstr>
      <vt:lpstr>KONEKSI ASTERISK DENGAN KANAL ANALOG</vt:lpstr>
      <vt:lpstr>KONEKSI ASTERISK DENGAN KANAL ANALOG</vt:lpstr>
      <vt:lpstr>KONEKSI ASTERISK DENGAN KANAL ANALOG</vt:lpstr>
      <vt:lpstr>KONEKSI ASTERISK DENGAN KANAL ANALOG</vt:lpstr>
      <vt:lpstr>KONEKSI ASTERISK DENGAN KANAL ANALOG</vt:lpstr>
      <vt:lpstr>KONEKSI ASTERISK DENGAN KANAL ANALOG</vt:lpstr>
      <vt:lpstr>soal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 softswitch dan pbx</dc:title>
  <dc:creator>Asnah</dc:creator>
  <cp:lastModifiedBy>Asnah</cp:lastModifiedBy>
  <cp:revision>11</cp:revision>
  <dcterms:created xsi:type="dcterms:W3CDTF">2019-08-26T07:08:20Z</dcterms:created>
  <dcterms:modified xsi:type="dcterms:W3CDTF">2019-08-26T08:17:20Z</dcterms:modified>
</cp:coreProperties>
</file>