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8" r:id="rId18"/>
    <p:sldId id="272" r:id="rId19"/>
    <p:sldId id="273" r:id="rId20"/>
    <p:sldId id="274" r:id="rId21"/>
    <p:sldId id="276" r:id="rId22"/>
    <p:sldId id="277"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B24981B-79B1-4311-BCB0-5349FA658FA0}"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E6D8D-541D-4A32-B6CD-DFF48E1085B9}" type="slidenum">
              <a:rPr lang="en-IN" smtClean="0"/>
              <a:t>‹#›</a:t>
            </a:fld>
            <a:endParaRPr lang="en-IN"/>
          </a:p>
        </p:txBody>
      </p:sp>
    </p:spTree>
    <p:extLst>
      <p:ext uri="{BB962C8B-B14F-4D97-AF65-F5344CB8AC3E}">
        <p14:creationId xmlns:p14="http://schemas.microsoft.com/office/powerpoint/2010/main" val="302785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B24981B-79B1-4311-BCB0-5349FA658FA0}"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E6D8D-541D-4A32-B6CD-DFF48E1085B9}" type="slidenum">
              <a:rPr lang="en-IN" smtClean="0"/>
              <a:t>‹#›</a:t>
            </a:fld>
            <a:endParaRPr lang="en-IN"/>
          </a:p>
        </p:txBody>
      </p:sp>
    </p:spTree>
    <p:extLst>
      <p:ext uri="{BB962C8B-B14F-4D97-AF65-F5344CB8AC3E}">
        <p14:creationId xmlns:p14="http://schemas.microsoft.com/office/powerpoint/2010/main" val="248114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B24981B-79B1-4311-BCB0-5349FA658FA0}"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E6D8D-541D-4A32-B6CD-DFF48E1085B9}" type="slidenum">
              <a:rPr lang="en-IN" smtClean="0"/>
              <a:t>‹#›</a:t>
            </a:fld>
            <a:endParaRPr lang="en-IN"/>
          </a:p>
        </p:txBody>
      </p:sp>
    </p:spTree>
    <p:extLst>
      <p:ext uri="{BB962C8B-B14F-4D97-AF65-F5344CB8AC3E}">
        <p14:creationId xmlns:p14="http://schemas.microsoft.com/office/powerpoint/2010/main" val="3622808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B24981B-79B1-4311-BCB0-5349FA658FA0}"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E6D8D-541D-4A32-B6CD-DFF48E1085B9}" type="slidenum">
              <a:rPr lang="en-IN" smtClean="0"/>
              <a:t>‹#›</a:t>
            </a:fld>
            <a:endParaRPr lang="en-IN"/>
          </a:p>
        </p:txBody>
      </p:sp>
    </p:spTree>
    <p:extLst>
      <p:ext uri="{BB962C8B-B14F-4D97-AF65-F5344CB8AC3E}">
        <p14:creationId xmlns:p14="http://schemas.microsoft.com/office/powerpoint/2010/main" val="276873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24981B-79B1-4311-BCB0-5349FA658FA0}"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E6D8D-541D-4A32-B6CD-DFF48E1085B9}" type="slidenum">
              <a:rPr lang="en-IN" smtClean="0"/>
              <a:t>‹#›</a:t>
            </a:fld>
            <a:endParaRPr lang="en-IN"/>
          </a:p>
        </p:txBody>
      </p:sp>
    </p:spTree>
    <p:extLst>
      <p:ext uri="{BB962C8B-B14F-4D97-AF65-F5344CB8AC3E}">
        <p14:creationId xmlns:p14="http://schemas.microsoft.com/office/powerpoint/2010/main" val="347303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B24981B-79B1-4311-BCB0-5349FA658FA0}"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E6D8D-541D-4A32-B6CD-DFF48E1085B9}" type="slidenum">
              <a:rPr lang="en-IN" smtClean="0"/>
              <a:t>‹#›</a:t>
            </a:fld>
            <a:endParaRPr lang="en-IN"/>
          </a:p>
        </p:txBody>
      </p:sp>
    </p:spTree>
    <p:extLst>
      <p:ext uri="{BB962C8B-B14F-4D97-AF65-F5344CB8AC3E}">
        <p14:creationId xmlns:p14="http://schemas.microsoft.com/office/powerpoint/2010/main" val="213624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B24981B-79B1-4311-BCB0-5349FA658FA0}" type="datetimeFigureOut">
              <a:rPr lang="en-IN" smtClean="0"/>
              <a:t>06-04-2022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EE6D8D-541D-4A32-B6CD-DFF48E1085B9}" type="slidenum">
              <a:rPr lang="en-IN" smtClean="0"/>
              <a:t>‹#›</a:t>
            </a:fld>
            <a:endParaRPr lang="en-IN"/>
          </a:p>
        </p:txBody>
      </p:sp>
    </p:spTree>
    <p:extLst>
      <p:ext uri="{BB962C8B-B14F-4D97-AF65-F5344CB8AC3E}">
        <p14:creationId xmlns:p14="http://schemas.microsoft.com/office/powerpoint/2010/main" val="336581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B24981B-79B1-4311-BCB0-5349FA658FA0}" type="datetimeFigureOut">
              <a:rPr lang="en-IN" smtClean="0"/>
              <a:t>06-04-2022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EE6D8D-541D-4A32-B6CD-DFF48E1085B9}" type="slidenum">
              <a:rPr lang="en-IN" smtClean="0"/>
              <a:t>‹#›</a:t>
            </a:fld>
            <a:endParaRPr lang="en-IN"/>
          </a:p>
        </p:txBody>
      </p:sp>
    </p:spTree>
    <p:extLst>
      <p:ext uri="{BB962C8B-B14F-4D97-AF65-F5344CB8AC3E}">
        <p14:creationId xmlns:p14="http://schemas.microsoft.com/office/powerpoint/2010/main" val="1307060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4981B-79B1-4311-BCB0-5349FA658FA0}" type="datetimeFigureOut">
              <a:rPr lang="en-IN" smtClean="0"/>
              <a:t>06-04-2022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EE6D8D-541D-4A32-B6CD-DFF48E1085B9}" type="slidenum">
              <a:rPr lang="en-IN" smtClean="0"/>
              <a:t>‹#›</a:t>
            </a:fld>
            <a:endParaRPr lang="en-IN"/>
          </a:p>
        </p:txBody>
      </p:sp>
    </p:spTree>
    <p:extLst>
      <p:ext uri="{BB962C8B-B14F-4D97-AF65-F5344CB8AC3E}">
        <p14:creationId xmlns:p14="http://schemas.microsoft.com/office/powerpoint/2010/main" val="20980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24981B-79B1-4311-BCB0-5349FA658FA0}"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E6D8D-541D-4A32-B6CD-DFF48E1085B9}" type="slidenum">
              <a:rPr lang="en-IN" smtClean="0"/>
              <a:t>‹#›</a:t>
            </a:fld>
            <a:endParaRPr lang="en-IN"/>
          </a:p>
        </p:txBody>
      </p:sp>
    </p:spTree>
    <p:extLst>
      <p:ext uri="{BB962C8B-B14F-4D97-AF65-F5344CB8AC3E}">
        <p14:creationId xmlns:p14="http://schemas.microsoft.com/office/powerpoint/2010/main" val="30883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24981B-79B1-4311-BCB0-5349FA658FA0}"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E6D8D-541D-4A32-B6CD-DFF48E1085B9}" type="slidenum">
              <a:rPr lang="en-IN" smtClean="0"/>
              <a:t>‹#›</a:t>
            </a:fld>
            <a:endParaRPr lang="en-IN"/>
          </a:p>
        </p:txBody>
      </p:sp>
    </p:spTree>
    <p:extLst>
      <p:ext uri="{BB962C8B-B14F-4D97-AF65-F5344CB8AC3E}">
        <p14:creationId xmlns:p14="http://schemas.microsoft.com/office/powerpoint/2010/main" val="200053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4981B-79B1-4311-BCB0-5349FA658FA0}" type="datetimeFigureOut">
              <a:rPr lang="en-IN" smtClean="0"/>
              <a:t>06-04-2022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E6D8D-541D-4A32-B6CD-DFF48E1085B9}" type="slidenum">
              <a:rPr lang="en-IN" smtClean="0"/>
              <a:t>‹#›</a:t>
            </a:fld>
            <a:endParaRPr lang="en-IN"/>
          </a:p>
        </p:txBody>
      </p:sp>
    </p:spTree>
    <p:extLst>
      <p:ext uri="{BB962C8B-B14F-4D97-AF65-F5344CB8AC3E}">
        <p14:creationId xmlns:p14="http://schemas.microsoft.com/office/powerpoint/2010/main" val="223549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4511" y="1954924"/>
            <a:ext cx="9144000" cy="1229218"/>
          </a:xfrm>
        </p:spPr>
        <p:txBody>
          <a:bodyPr/>
          <a:lstStyle/>
          <a:p>
            <a:r>
              <a:rPr lang="en-US" dirty="0"/>
              <a:t>Debugging in Eclipse</a:t>
            </a:r>
            <a:endParaRPr lang="en-IN" dirty="0"/>
          </a:p>
        </p:txBody>
      </p:sp>
      <p:sp>
        <p:nvSpPr>
          <p:cNvPr id="4" name="TextBox 3"/>
          <p:cNvSpPr txBox="1"/>
          <p:nvPr/>
        </p:nvSpPr>
        <p:spPr>
          <a:xfrm>
            <a:off x="10321159" y="5055476"/>
            <a:ext cx="1566041" cy="1200329"/>
          </a:xfrm>
          <a:prstGeom prst="rect">
            <a:avLst/>
          </a:prstGeom>
          <a:noFill/>
        </p:spPr>
        <p:txBody>
          <a:bodyPr wrap="square" rtlCol="0">
            <a:spAutoFit/>
          </a:bodyPr>
          <a:lstStyle/>
          <a:p>
            <a:r>
              <a:rPr lang="en-US" dirty="0"/>
              <a:t>By</a:t>
            </a:r>
          </a:p>
          <a:p>
            <a:endParaRPr lang="en-US" dirty="0"/>
          </a:p>
          <a:p>
            <a:r>
              <a:rPr lang="en-US" dirty="0" err="1"/>
              <a:t>Suryaprabha</a:t>
            </a:r>
            <a:r>
              <a:rPr lang="en-US" dirty="0"/>
              <a:t> K</a:t>
            </a:r>
          </a:p>
          <a:p>
            <a:r>
              <a:rPr lang="en-US" dirty="0"/>
              <a:t>BFS TEAM</a:t>
            </a:r>
          </a:p>
        </p:txBody>
      </p:sp>
    </p:spTree>
    <p:extLst>
      <p:ext uri="{BB962C8B-B14F-4D97-AF65-F5344CB8AC3E}">
        <p14:creationId xmlns:p14="http://schemas.microsoft.com/office/powerpoint/2010/main" val="5047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F44C4D-2ACB-44F6-A9B4-D8C46F2B071D}"/>
              </a:ext>
            </a:extLst>
          </p:cNvPr>
          <p:cNvSpPr txBox="1"/>
          <p:nvPr/>
        </p:nvSpPr>
        <p:spPr>
          <a:xfrm>
            <a:off x="422030" y="658835"/>
            <a:ext cx="8431824" cy="3265638"/>
          </a:xfrm>
          <a:prstGeom prst="rect">
            <a:avLst/>
          </a:prstGeom>
          <a:noFill/>
        </p:spPr>
        <p:txBody>
          <a:bodyPr wrap="square">
            <a:spAutoFit/>
          </a:bodyPr>
          <a:lstStyle/>
          <a:p>
            <a:pPr marL="285750" marR="0" lvl="0" indent="-285750">
              <a:lnSpc>
                <a:spcPct val="150000"/>
              </a:lnSpc>
              <a:spcBef>
                <a:spcPts val="0"/>
              </a:spcBef>
              <a:spcAft>
                <a:spcPts val="0"/>
              </a:spcAft>
              <a:buFont typeface="Wingdings" panose="05000000000000000000" pitchFamily="2" charset="2"/>
              <a:buChar char="§"/>
            </a:pPr>
            <a:r>
              <a:rPr lang="en-IN" dirty="0">
                <a:effectLst/>
                <a:latin typeface="Calibri" panose="020F0502020204030204" pitchFamily="34" charset="0"/>
                <a:ea typeface="Calibri" panose="020F0502020204030204" pitchFamily="34" charset="0"/>
                <a:cs typeface="Latha" panose="020B0604020202020204" pitchFamily="34" charset="0"/>
              </a:rPr>
              <a:t>In this view, the variables can be viewed and </a:t>
            </a:r>
            <a:r>
              <a:rPr lang="en-IN" dirty="0">
                <a:solidFill>
                  <a:schemeClr val="accent6"/>
                </a:solidFill>
                <a:effectLst/>
                <a:latin typeface="Calibri" panose="020F0502020204030204" pitchFamily="34" charset="0"/>
                <a:ea typeface="Calibri" panose="020F0502020204030204" pitchFamily="34" charset="0"/>
                <a:cs typeface="Latha" panose="020B0604020202020204" pitchFamily="34" charset="0"/>
              </a:rPr>
              <a:t>how their state is changing during execution can be known</a:t>
            </a:r>
            <a:r>
              <a:rPr lang="en-IN" dirty="0">
                <a:effectLst/>
                <a:latin typeface="Calibri" panose="020F0502020204030204" pitchFamily="34" charset="0"/>
                <a:ea typeface="Calibri" panose="020F0502020204030204" pitchFamily="34" charset="0"/>
                <a:cs typeface="Latha" panose="020B0604020202020204" pitchFamily="34" charset="0"/>
              </a:rPr>
              <a:t>.</a:t>
            </a:r>
          </a:p>
          <a:p>
            <a:pPr marL="285750" marR="0" lvl="0" indent="-285750">
              <a:lnSpc>
                <a:spcPct val="150000"/>
              </a:lnSpc>
              <a:spcBef>
                <a:spcPts val="0"/>
              </a:spcBef>
              <a:spcAft>
                <a:spcPts val="800"/>
              </a:spcAft>
              <a:buFont typeface="Wingdings" panose="05000000000000000000" pitchFamily="2" charset="2"/>
              <a:buChar char="§"/>
            </a:pPr>
            <a:r>
              <a:rPr lang="en-IN" dirty="0">
                <a:effectLst/>
                <a:latin typeface="Calibri" panose="020F0502020204030204" pitchFamily="34" charset="0"/>
                <a:ea typeface="Calibri" panose="020F0502020204030204" pitchFamily="34" charset="0"/>
                <a:cs typeface="Latha" panose="020B0604020202020204" pitchFamily="34" charset="0"/>
              </a:rPr>
              <a:t>By </a:t>
            </a:r>
            <a:r>
              <a:rPr lang="en-IN" dirty="0">
                <a:solidFill>
                  <a:srgbClr val="00B0F0"/>
                </a:solidFill>
                <a:effectLst/>
                <a:latin typeface="Calibri" panose="020F0502020204030204" pitchFamily="34" charset="0"/>
                <a:ea typeface="Calibri" panose="020F0502020204030204" pitchFamily="34" charset="0"/>
                <a:cs typeface="Latha" panose="020B0604020202020204" pitchFamily="34" charset="0"/>
              </a:rPr>
              <a:t>right-clicking</a:t>
            </a:r>
            <a:r>
              <a:rPr lang="en-IN" dirty="0">
                <a:effectLst/>
                <a:latin typeface="Calibri" panose="020F0502020204030204" pitchFamily="34" charset="0"/>
                <a:ea typeface="Calibri" panose="020F0502020204030204" pitchFamily="34" charset="0"/>
                <a:cs typeface="Latha" panose="020B0604020202020204" pitchFamily="34" charset="0"/>
              </a:rPr>
              <a:t> on the variables displayed here, we can change the value of those variables or view their data type, etc.</a:t>
            </a:r>
          </a:p>
          <a:p>
            <a:pPr marL="285750" indent="-285750">
              <a:lnSpc>
                <a:spcPct val="150000"/>
              </a:lnSpc>
              <a:spcAft>
                <a:spcPts val="800"/>
              </a:spcAft>
              <a:buFont typeface="Wingdings" panose="05000000000000000000" pitchFamily="2" charset="2"/>
              <a:buChar char="§"/>
            </a:pPr>
            <a:r>
              <a:rPr lang="en-IN" dirty="0">
                <a:solidFill>
                  <a:srgbClr val="000000"/>
                </a:solidFill>
              </a:rPr>
              <a:t>Expressions : </a:t>
            </a:r>
            <a:r>
              <a:rPr lang="en-IN" b="0" i="0" dirty="0">
                <a:solidFill>
                  <a:srgbClr val="000000"/>
                </a:solidFill>
                <a:effectLst/>
              </a:rPr>
              <a:t>Allows us to define custom Java expressions to inspect their values.</a:t>
            </a:r>
          </a:p>
          <a:p>
            <a:pPr marL="285750" marR="0" lvl="0" indent="-285750">
              <a:lnSpc>
                <a:spcPct val="150000"/>
              </a:lnSpc>
              <a:spcBef>
                <a:spcPts val="0"/>
              </a:spcBef>
              <a:spcAft>
                <a:spcPts val="800"/>
              </a:spcAft>
              <a:buFont typeface="Wingdings" panose="05000000000000000000" pitchFamily="2" charset="2"/>
              <a:buChar char="§"/>
            </a:pPr>
            <a:endParaRPr lang="en-IN"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800"/>
              </a:spcAft>
              <a:buFont typeface="Symbol" panose="05050102010706020507" pitchFamily="18" charset="2"/>
              <a:buChar char=""/>
            </a:pPr>
            <a:endParaRPr lang="en-IN" dirty="0">
              <a:effectLst/>
              <a:latin typeface="Calibri" panose="020F0502020204030204" pitchFamily="34" charset="0"/>
              <a:ea typeface="Calibri" panose="020F0502020204030204" pitchFamily="34" charset="0"/>
              <a:cs typeface="Latha" panose="020B0604020202020204" pitchFamily="34" charset="0"/>
            </a:endParaRPr>
          </a:p>
        </p:txBody>
      </p:sp>
      <p:sp>
        <p:nvSpPr>
          <p:cNvPr id="4" name="TextBox 3">
            <a:extLst>
              <a:ext uri="{FF2B5EF4-FFF2-40B4-BE49-F238E27FC236}">
                <a16:creationId xmlns:a16="http://schemas.microsoft.com/office/drawing/2014/main" id="{385EB8CB-0B87-4A56-A879-92519476D690}"/>
              </a:ext>
            </a:extLst>
          </p:cNvPr>
          <p:cNvSpPr txBox="1"/>
          <p:nvPr/>
        </p:nvSpPr>
        <p:spPr>
          <a:xfrm>
            <a:off x="158261" y="0"/>
            <a:ext cx="8836270" cy="658835"/>
          </a:xfrm>
          <a:prstGeom prst="rect">
            <a:avLst/>
          </a:prstGeom>
          <a:noFill/>
        </p:spPr>
        <p:txBody>
          <a:bodyPr wrap="square" rtlCol="0">
            <a:spAutoFit/>
          </a:bodyPr>
          <a:lstStyle/>
          <a:p>
            <a:pPr marL="0" marR="0">
              <a:lnSpc>
                <a:spcPct val="107000"/>
              </a:lnSpc>
              <a:spcBef>
                <a:spcPts val="0"/>
              </a:spcBef>
              <a:spcAft>
                <a:spcPts val="800"/>
              </a:spcAft>
            </a:pPr>
            <a:r>
              <a:rPr lang="en-IN" sz="3600" dirty="0">
                <a:effectLst/>
                <a:latin typeface="Calibri" panose="020F0502020204030204" pitchFamily="34" charset="0"/>
                <a:ea typeface="Calibri" panose="020F0502020204030204" pitchFamily="34" charset="0"/>
                <a:cs typeface="Latha" panose="020B0604020202020204" pitchFamily="34" charset="0"/>
              </a:rPr>
              <a:t>Variables and Expressions:</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8" name="Picture 7">
            <a:extLst>
              <a:ext uri="{FF2B5EF4-FFF2-40B4-BE49-F238E27FC236}">
                <a16:creationId xmlns:a16="http://schemas.microsoft.com/office/drawing/2014/main" id="{2AA82B0D-9738-42EE-B567-53192ADE7360}"/>
              </a:ext>
            </a:extLst>
          </p:cNvPr>
          <p:cNvPicPr>
            <a:picLocks noChangeAspect="1"/>
          </p:cNvPicPr>
          <p:nvPr/>
        </p:nvPicPr>
        <p:blipFill>
          <a:blip r:embed="rId2"/>
          <a:stretch>
            <a:fillRect/>
          </a:stretch>
        </p:blipFill>
        <p:spPr>
          <a:xfrm>
            <a:off x="6607780" y="3029036"/>
            <a:ext cx="4632826" cy="3305672"/>
          </a:xfrm>
          <a:prstGeom prst="rect">
            <a:avLst/>
          </a:prstGeom>
        </p:spPr>
      </p:pic>
      <p:pic>
        <p:nvPicPr>
          <p:cNvPr id="10" name="Picture 9">
            <a:extLst>
              <a:ext uri="{FF2B5EF4-FFF2-40B4-BE49-F238E27FC236}">
                <a16:creationId xmlns:a16="http://schemas.microsoft.com/office/drawing/2014/main" id="{69AC3EEA-7C89-4640-86C3-EB9A0AF77936}"/>
              </a:ext>
            </a:extLst>
          </p:cNvPr>
          <p:cNvPicPr>
            <a:picLocks noChangeAspect="1"/>
          </p:cNvPicPr>
          <p:nvPr/>
        </p:nvPicPr>
        <p:blipFill>
          <a:blip r:embed="rId3"/>
          <a:stretch>
            <a:fillRect/>
          </a:stretch>
        </p:blipFill>
        <p:spPr>
          <a:xfrm>
            <a:off x="422030" y="3029036"/>
            <a:ext cx="5187462" cy="3646080"/>
          </a:xfrm>
          <a:prstGeom prst="rect">
            <a:avLst/>
          </a:prstGeom>
        </p:spPr>
      </p:pic>
    </p:spTree>
    <p:extLst>
      <p:ext uri="{BB962C8B-B14F-4D97-AF65-F5344CB8AC3E}">
        <p14:creationId xmlns:p14="http://schemas.microsoft.com/office/powerpoint/2010/main" val="439855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3C73EC-9632-42B8-B88D-59B54E7A690C}"/>
              </a:ext>
            </a:extLst>
          </p:cNvPr>
          <p:cNvPicPr>
            <a:picLocks noChangeAspect="1"/>
          </p:cNvPicPr>
          <p:nvPr/>
        </p:nvPicPr>
        <p:blipFill rotWithShape="1">
          <a:blip r:embed="rId2"/>
          <a:srcRect l="3158" t="6738" r="7286" b="15389"/>
          <a:stretch/>
        </p:blipFill>
        <p:spPr>
          <a:xfrm>
            <a:off x="7543800" y="144829"/>
            <a:ext cx="4168844" cy="1638410"/>
          </a:xfrm>
          <a:prstGeom prst="rect">
            <a:avLst/>
          </a:prstGeom>
        </p:spPr>
      </p:pic>
      <p:sp>
        <p:nvSpPr>
          <p:cNvPr id="4" name="TextBox 3">
            <a:extLst>
              <a:ext uri="{FF2B5EF4-FFF2-40B4-BE49-F238E27FC236}">
                <a16:creationId xmlns:a16="http://schemas.microsoft.com/office/drawing/2014/main" id="{B146C845-8590-48A8-940E-13DC1E9B2C8E}"/>
              </a:ext>
            </a:extLst>
          </p:cNvPr>
          <p:cNvSpPr txBox="1"/>
          <p:nvPr/>
        </p:nvSpPr>
        <p:spPr>
          <a:xfrm>
            <a:off x="287948" y="144829"/>
            <a:ext cx="6945924" cy="880369"/>
          </a:xfrm>
          <a:prstGeom prst="rect">
            <a:avLst/>
          </a:prstGeom>
          <a:noFill/>
        </p:spPr>
        <p:txBody>
          <a:bodyPr wrap="square">
            <a:spAutoFit/>
          </a:bodyPr>
          <a:lstStyle/>
          <a:p>
            <a:pPr marL="285750" marR="0" lvl="0" indent="-285750">
              <a:lnSpc>
                <a:spcPct val="150000"/>
              </a:lnSpc>
              <a:spcBef>
                <a:spcPts val="0"/>
              </a:spcBef>
              <a:spcAft>
                <a:spcPts val="800"/>
              </a:spcAft>
              <a:buFont typeface="Wingdings" panose="05000000000000000000" pitchFamily="2" charset="2"/>
              <a:buChar char="§"/>
            </a:pPr>
            <a:r>
              <a:rPr lang="en-IN" dirty="0">
                <a:effectLst/>
                <a:latin typeface="Calibri" panose="020F0502020204030204" pitchFamily="34" charset="0"/>
                <a:ea typeface="Calibri" panose="020F0502020204030204" pitchFamily="34" charset="0"/>
                <a:cs typeface="Latha" panose="020B0604020202020204" pitchFamily="34" charset="0"/>
              </a:rPr>
              <a:t>When we select change value, a dialog box opens where we </a:t>
            </a:r>
            <a:r>
              <a:rPr lang="en-IN" dirty="0">
                <a:solidFill>
                  <a:schemeClr val="accent6"/>
                </a:solidFill>
                <a:effectLst/>
                <a:latin typeface="Calibri" panose="020F0502020204030204" pitchFamily="34" charset="0"/>
                <a:ea typeface="Calibri" panose="020F0502020204030204" pitchFamily="34" charset="0"/>
                <a:cs typeface="Latha" panose="020B0604020202020204" pitchFamily="34" charset="0"/>
              </a:rPr>
              <a:t>can change the value of the variable</a:t>
            </a:r>
            <a:r>
              <a:rPr lang="en-IN" dirty="0">
                <a:effectLst/>
                <a:latin typeface="Calibri" panose="020F0502020204030204" pitchFamily="34" charset="0"/>
                <a:ea typeface="Calibri" panose="020F0502020204030204" pitchFamily="34" charset="0"/>
                <a:cs typeface="Latha" panose="020B0604020202020204" pitchFamily="34" charset="0"/>
              </a:rPr>
              <a:t>.</a:t>
            </a:r>
          </a:p>
        </p:txBody>
      </p:sp>
      <p:sp>
        <p:nvSpPr>
          <p:cNvPr id="6" name="TextBox 5">
            <a:extLst>
              <a:ext uri="{FF2B5EF4-FFF2-40B4-BE49-F238E27FC236}">
                <a16:creationId xmlns:a16="http://schemas.microsoft.com/office/drawing/2014/main" id="{9D315EBC-8663-4B4C-B10C-0037EF924022}"/>
              </a:ext>
            </a:extLst>
          </p:cNvPr>
          <p:cNvSpPr txBox="1"/>
          <p:nvPr/>
        </p:nvSpPr>
        <p:spPr>
          <a:xfrm>
            <a:off x="153867" y="2734301"/>
            <a:ext cx="6097463" cy="1295868"/>
          </a:xfrm>
          <a:prstGeom prst="rect">
            <a:avLst/>
          </a:prstGeom>
          <a:noFill/>
        </p:spPr>
        <p:txBody>
          <a:bodyPr wrap="square">
            <a:spAutoFit/>
          </a:bodyPr>
          <a:lstStyle/>
          <a:p>
            <a:pPr marL="285750" marR="0" lvl="0" indent="-285750">
              <a:lnSpc>
                <a:spcPct val="150000"/>
              </a:lnSpc>
              <a:spcBef>
                <a:spcPts val="0"/>
              </a:spcBef>
              <a:spcAft>
                <a:spcPts val="0"/>
              </a:spcAft>
              <a:buFont typeface="Wingdings" panose="05000000000000000000" pitchFamily="2" charset="2"/>
              <a:buChar char="§"/>
            </a:pPr>
            <a:r>
              <a:rPr lang="en-IN" sz="1800" dirty="0">
                <a:solidFill>
                  <a:srgbClr val="3A3A3A"/>
                </a:solidFill>
                <a:effectLst/>
                <a:latin typeface="Calibri" panose="020F0502020204030204" pitchFamily="34" charset="0"/>
                <a:ea typeface="Times New Roman" panose="02020603050405020304" pitchFamily="18" charset="0"/>
                <a:cs typeface="Calibri" panose="020F0502020204030204" pitchFamily="34" charset="0"/>
              </a:rPr>
              <a:t>This is where we can see the execution happening.</a:t>
            </a:r>
          </a:p>
          <a:p>
            <a:pPr marL="285750" marR="0" lvl="0" indent="-285750">
              <a:lnSpc>
                <a:spcPct val="150000"/>
              </a:lnSpc>
              <a:spcBef>
                <a:spcPts val="0"/>
              </a:spcBef>
              <a:spcAft>
                <a:spcPts val="0"/>
              </a:spcAft>
              <a:buFont typeface="Wingdings" panose="05000000000000000000" pitchFamily="2" charset="2"/>
              <a:buChar char="§"/>
            </a:pPr>
            <a:r>
              <a:rPr lang="en-IN" dirty="0">
                <a:solidFill>
                  <a:srgbClr val="3A3A3A"/>
                </a:solidFill>
                <a:latin typeface="Calibri" panose="020F0502020204030204" pitchFamily="34" charset="0"/>
                <a:ea typeface="Calibri" panose="020F0502020204030204" pitchFamily="34" charset="0"/>
                <a:cs typeface="Calibri" panose="020F0502020204030204" pitchFamily="34" charset="0"/>
              </a:rPr>
              <a:t>The </a:t>
            </a:r>
            <a:r>
              <a:rPr lang="en-IN" dirty="0">
                <a:solidFill>
                  <a:schemeClr val="accent6"/>
                </a:solidFill>
                <a:latin typeface="Calibri" panose="020F0502020204030204" pitchFamily="34" charset="0"/>
                <a:ea typeface="Calibri" panose="020F0502020204030204" pitchFamily="34" charset="0"/>
                <a:cs typeface="Calibri" panose="020F0502020204030204" pitchFamily="34" charset="0"/>
              </a:rPr>
              <a:t>print statements which gets executed before the breakpoint is displayed in the console</a:t>
            </a:r>
            <a:r>
              <a:rPr lang="en-IN" dirty="0">
                <a:solidFill>
                  <a:srgbClr val="3A3A3A"/>
                </a:solidFill>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8" name="TextBox 7">
            <a:extLst>
              <a:ext uri="{FF2B5EF4-FFF2-40B4-BE49-F238E27FC236}">
                <a16:creationId xmlns:a16="http://schemas.microsoft.com/office/drawing/2014/main" id="{40E0F0E2-ADE6-4B56-80FF-8739D05DA35F}"/>
              </a:ext>
            </a:extLst>
          </p:cNvPr>
          <p:cNvSpPr txBox="1"/>
          <p:nvPr/>
        </p:nvSpPr>
        <p:spPr>
          <a:xfrm>
            <a:off x="153868" y="1872479"/>
            <a:ext cx="6097464" cy="658835"/>
          </a:xfrm>
          <a:prstGeom prst="rect">
            <a:avLst/>
          </a:prstGeom>
          <a:noFill/>
        </p:spPr>
        <p:txBody>
          <a:bodyPr wrap="square">
            <a:spAutoFit/>
          </a:bodyPr>
          <a:lstStyle/>
          <a:p>
            <a:pPr marL="0" marR="0">
              <a:lnSpc>
                <a:spcPct val="107000"/>
              </a:lnSpc>
              <a:spcBef>
                <a:spcPts val="0"/>
              </a:spcBef>
              <a:spcAft>
                <a:spcPts val="800"/>
              </a:spcAft>
            </a:pPr>
            <a:r>
              <a:rPr lang="en-IN" sz="3600" dirty="0">
                <a:effectLst/>
                <a:latin typeface="Calibri" panose="020F0502020204030204" pitchFamily="34" charset="0"/>
                <a:ea typeface="Calibri" panose="020F0502020204030204" pitchFamily="34" charset="0"/>
                <a:cs typeface="Latha" panose="020B0604020202020204" pitchFamily="34" charset="0"/>
              </a:rPr>
              <a:t>Console:</a:t>
            </a:r>
          </a:p>
        </p:txBody>
      </p:sp>
      <p:pic>
        <p:nvPicPr>
          <p:cNvPr id="14" name="Picture 13">
            <a:extLst>
              <a:ext uri="{FF2B5EF4-FFF2-40B4-BE49-F238E27FC236}">
                <a16:creationId xmlns:a16="http://schemas.microsoft.com/office/drawing/2014/main" id="{BE329FA6-F123-4843-8DFE-4D56959E2F80}"/>
              </a:ext>
            </a:extLst>
          </p:cNvPr>
          <p:cNvPicPr>
            <a:picLocks noChangeAspect="1"/>
          </p:cNvPicPr>
          <p:nvPr/>
        </p:nvPicPr>
        <p:blipFill rotWithShape="1">
          <a:blip r:embed="rId3">
            <a:extLst>
              <a:ext uri="{28A0092B-C50C-407E-A947-70E740481C1C}">
                <a14:useLocalDpi xmlns:a14="http://schemas.microsoft.com/office/drawing/2010/main" val="0"/>
              </a:ext>
            </a:extLst>
          </a:blip>
          <a:srcRect r="53125"/>
          <a:stretch/>
        </p:blipFill>
        <p:spPr>
          <a:xfrm>
            <a:off x="6402090" y="1933875"/>
            <a:ext cx="5310554" cy="4779296"/>
          </a:xfrm>
          <a:prstGeom prst="rect">
            <a:avLst/>
          </a:prstGeom>
        </p:spPr>
      </p:pic>
    </p:spTree>
    <p:extLst>
      <p:ext uri="{BB962C8B-B14F-4D97-AF65-F5344CB8AC3E}">
        <p14:creationId xmlns:p14="http://schemas.microsoft.com/office/powerpoint/2010/main" val="3760995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5F402E-0EBA-4949-999E-BBB98A307A40}"/>
              </a:ext>
            </a:extLst>
          </p:cNvPr>
          <p:cNvSpPr txBox="1"/>
          <p:nvPr/>
        </p:nvSpPr>
        <p:spPr>
          <a:xfrm>
            <a:off x="360484" y="425824"/>
            <a:ext cx="10251832" cy="671915"/>
          </a:xfrm>
          <a:prstGeom prst="rect">
            <a:avLst/>
          </a:prstGeom>
          <a:noFill/>
        </p:spPr>
        <p:txBody>
          <a:bodyPr wrap="square">
            <a:spAutoFit/>
          </a:bodyPr>
          <a:lstStyle/>
          <a:p>
            <a:pPr marL="0" marR="0">
              <a:lnSpc>
                <a:spcPct val="107000"/>
              </a:lnSpc>
              <a:spcBef>
                <a:spcPts val="0"/>
              </a:spcBef>
              <a:spcAft>
                <a:spcPts val="0"/>
              </a:spcAft>
            </a:pPr>
            <a:r>
              <a:rPr lang="en-IN" sz="1800" dirty="0">
                <a:solidFill>
                  <a:srgbClr val="3A3A3A"/>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0"/>
              </a:spcAft>
            </a:pPr>
            <a:r>
              <a:rPr lang="en-IN" sz="1800" dirty="0">
                <a:solidFill>
                  <a:srgbClr val="3A3A3A"/>
                </a:solidFill>
                <a:effectLst/>
                <a:latin typeface="Calibri" panose="020F0502020204030204" pitchFamily="34" charset="0"/>
                <a:ea typeface="Times New Roman" panose="02020603050405020304" pitchFamily="18" charset="0"/>
                <a:cs typeface="Calibri" panose="020F0502020204030204" pitchFamily="34" charset="0"/>
              </a:rPr>
              <a:t>When we start debugging a particular piece of code, following window will appear.</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3" name="TextBox 2">
            <a:extLst>
              <a:ext uri="{FF2B5EF4-FFF2-40B4-BE49-F238E27FC236}">
                <a16:creationId xmlns:a16="http://schemas.microsoft.com/office/drawing/2014/main" id="{629C930B-FC3D-4C43-9497-FE288B30D1C8}"/>
              </a:ext>
            </a:extLst>
          </p:cNvPr>
          <p:cNvSpPr txBox="1"/>
          <p:nvPr/>
        </p:nvSpPr>
        <p:spPr>
          <a:xfrm>
            <a:off x="219807" y="0"/>
            <a:ext cx="6594232" cy="658835"/>
          </a:xfrm>
          <a:prstGeom prst="rect">
            <a:avLst/>
          </a:prstGeom>
          <a:noFill/>
        </p:spPr>
        <p:txBody>
          <a:bodyPr wrap="square" rtlCol="0">
            <a:spAutoFit/>
          </a:bodyPr>
          <a:lstStyle/>
          <a:p>
            <a:pPr marL="0" marR="0">
              <a:lnSpc>
                <a:spcPct val="107000"/>
              </a:lnSpc>
              <a:spcBef>
                <a:spcPts val="0"/>
              </a:spcBef>
              <a:spcAft>
                <a:spcPts val="0"/>
              </a:spcAft>
            </a:pPr>
            <a:r>
              <a:rPr lang="en-IN" sz="3600" dirty="0">
                <a:solidFill>
                  <a:srgbClr val="3A3A3A"/>
                </a:solidFill>
                <a:effectLst/>
                <a:latin typeface="Calibri" panose="020F0502020204030204" pitchFamily="34" charset="0"/>
                <a:ea typeface="Times New Roman" panose="02020603050405020304" pitchFamily="18" charset="0"/>
                <a:cs typeface="Calibri" panose="020F0502020204030204" pitchFamily="34" charset="0"/>
              </a:rPr>
              <a:t>Process:</a:t>
            </a:r>
            <a:endParaRPr lang="en-IN" sz="36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5" name="Picture 4">
            <a:extLst>
              <a:ext uri="{FF2B5EF4-FFF2-40B4-BE49-F238E27FC236}">
                <a16:creationId xmlns:a16="http://schemas.microsoft.com/office/drawing/2014/main" id="{6F00D63E-A30F-4CD6-8572-BD5027D0A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4315"/>
            <a:ext cx="12086492" cy="4927861"/>
          </a:xfrm>
          <a:prstGeom prst="rect">
            <a:avLst/>
          </a:prstGeom>
        </p:spPr>
      </p:pic>
    </p:spTree>
    <p:extLst>
      <p:ext uri="{BB962C8B-B14F-4D97-AF65-F5344CB8AC3E}">
        <p14:creationId xmlns:p14="http://schemas.microsoft.com/office/powerpoint/2010/main" val="4168024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D2AE30-2BC7-4ED6-A6B6-D146AEAD09D0}"/>
              </a:ext>
            </a:extLst>
          </p:cNvPr>
          <p:cNvSpPr txBox="1"/>
          <p:nvPr/>
        </p:nvSpPr>
        <p:spPr>
          <a:xfrm>
            <a:off x="208818" y="279504"/>
            <a:ext cx="6645761" cy="3060453"/>
          </a:xfrm>
          <a:prstGeom prst="rect">
            <a:avLst/>
          </a:prstGeom>
          <a:noFill/>
        </p:spPr>
        <p:txBody>
          <a:bodyPr wrap="square">
            <a:spAutoFit/>
          </a:bodyPr>
          <a:lstStyle/>
          <a:p>
            <a:pPr marL="285750" marR="0" lvl="0" indent="-285750">
              <a:lnSpc>
                <a:spcPct val="150000"/>
              </a:lnSpc>
              <a:spcBef>
                <a:spcPts val="0"/>
              </a:spcBef>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Latha" panose="020B0604020202020204" pitchFamily="34" charset="0"/>
              </a:rPr>
              <a:t>The execution stops at the breakpoint here it is line 10 -&gt;</a:t>
            </a:r>
            <a:r>
              <a:rPr lang="en-IN" sz="1800" dirty="0" err="1">
                <a:solidFill>
                  <a:srgbClr val="00B0F0"/>
                </a:solidFill>
                <a:effectLst/>
                <a:latin typeface="Calibri" panose="020F0502020204030204" pitchFamily="34" charset="0"/>
                <a:ea typeface="Calibri" panose="020F0502020204030204" pitchFamily="34" charset="0"/>
                <a:cs typeface="Latha" panose="020B0604020202020204" pitchFamily="34" charset="0"/>
              </a:rPr>
              <a:t>System.out.println</a:t>
            </a:r>
            <a:r>
              <a:rPr lang="en-IN" sz="1800" dirty="0">
                <a:solidFill>
                  <a:srgbClr val="00B0F0"/>
                </a:solidFill>
                <a:effectLst/>
                <a:latin typeface="Calibri" panose="020F0502020204030204" pitchFamily="34" charset="0"/>
                <a:ea typeface="Calibri" panose="020F0502020204030204" pitchFamily="34" charset="0"/>
                <a:cs typeface="Latha" panose="020B0604020202020204" pitchFamily="34" charset="0"/>
              </a:rPr>
              <a:t>(number/0);</a:t>
            </a:r>
          </a:p>
          <a:p>
            <a:pPr marL="285750" marR="0" lvl="0" indent="-285750">
              <a:lnSpc>
                <a:spcPct val="150000"/>
              </a:lnSpc>
              <a:spcBef>
                <a:spcPts val="0"/>
              </a:spcBef>
              <a:spcAft>
                <a:spcPts val="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Latha" panose="020B0604020202020204" pitchFamily="34" charset="0"/>
              </a:rPr>
              <a:t>The </a:t>
            </a:r>
            <a:r>
              <a:rPr lang="en-IN" sz="1800" dirty="0">
                <a:solidFill>
                  <a:schemeClr val="accent6"/>
                </a:solidFill>
                <a:effectLst/>
                <a:latin typeface="Calibri" panose="020F0502020204030204" pitchFamily="34" charset="0"/>
                <a:ea typeface="Calibri" panose="020F0502020204030204" pitchFamily="34" charset="0"/>
                <a:cs typeface="Latha" panose="020B0604020202020204" pitchFamily="34" charset="0"/>
              </a:rPr>
              <a:t>lines of code above break point will be executed </a:t>
            </a:r>
            <a:r>
              <a:rPr lang="en-IN" sz="1800" dirty="0">
                <a:effectLst/>
                <a:latin typeface="Calibri" panose="020F0502020204030204" pitchFamily="34" charset="0"/>
                <a:ea typeface="Calibri" panose="020F0502020204030204" pitchFamily="34" charset="0"/>
                <a:cs typeface="Latha" panose="020B0604020202020204" pitchFamily="34" charset="0"/>
              </a:rPr>
              <a:t>and after the breakpoint, the execution stopped.</a:t>
            </a:r>
          </a:p>
          <a:p>
            <a:pPr marL="285750" marR="0" lvl="0" indent="-285750">
              <a:lnSpc>
                <a:spcPct val="150000"/>
              </a:lnSpc>
              <a:spcBef>
                <a:spcPts val="0"/>
              </a:spcBef>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Latha" panose="020B0604020202020204" pitchFamily="34" charset="0"/>
              </a:rPr>
              <a:t>The </a:t>
            </a:r>
            <a:r>
              <a:rPr lang="en-IN" sz="1800" dirty="0">
                <a:solidFill>
                  <a:schemeClr val="accent6"/>
                </a:solidFill>
                <a:effectLst/>
                <a:latin typeface="Calibri" panose="020F0502020204030204" pitchFamily="34" charset="0"/>
                <a:ea typeface="Calibri" panose="020F0502020204030204" pitchFamily="34" charset="0"/>
                <a:cs typeface="Latha" panose="020B0604020202020204" pitchFamily="34" charset="0"/>
              </a:rPr>
              <a:t>variables that is declared above the breakpoint will be displayed in the variables view </a:t>
            </a:r>
            <a:r>
              <a:rPr lang="en-IN" sz="1800" dirty="0">
                <a:effectLst/>
                <a:latin typeface="Calibri" panose="020F0502020204030204" pitchFamily="34" charset="0"/>
                <a:ea typeface="Calibri" panose="020F0502020204030204" pitchFamily="34" charset="0"/>
                <a:cs typeface="Latha" panose="020B0604020202020204" pitchFamily="34" charset="0"/>
              </a:rPr>
              <a:t>and when we go for ste</a:t>
            </a:r>
            <a:r>
              <a:rPr lang="en-IN" dirty="0">
                <a:latin typeface="Calibri" panose="020F0502020204030204" pitchFamily="34" charset="0"/>
                <a:ea typeface="Calibri" panose="020F0502020204030204" pitchFamily="34" charset="0"/>
                <a:cs typeface="Latha" panose="020B0604020202020204" pitchFamily="34" charset="0"/>
              </a:rPr>
              <a:t>p into or step over the variables will be displayed in the variables view.</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5" name="Picture 4">
            <a:extLst>
              <a:ext uri="{FF2B5EF4-FFF2-40B4-BE49-F238E27FC236}">
                <a16:creationId xmlns:a16="http://schemas.microsoft.com/office/drawing/2014/main" id="{6D87D1DC-1319-4F9E-98A3-D7343F80BEE9}"/>
              </a:ext>
            </a:extLst>
          </p:cNvPr>
          <p:cNvPicPr>
            <a:picLocks noChangeAspect="1"/>
          </p:cNvPicPr>
          <p:nvPr/>
        </p:nvPicPr>
        <p:blipFill>
          <a:blip r:embed="rId2"/>
          <a:stretch>
            <a:fillRect/>
          </a:stretch>
        </p:blipFill>
        <p:spPr>
          <a:xfrm>
            <a:off x="1117441" y="3957070"/>
            <a:ext cx="4035343" cy="1212807"/>
          </a:xfrm>
          <a:prstGeom prst="rect">
            <a:avLst/>
          </a:prstGeom>
        </p:spPr>
      </p:pic>
      <p:pic>
        <p:nvPicPr>
          <p:cNvPr id="9" name="Picture 8">
            <a:extLst>
              <a:ext uri="{FF2B5EF4-FFF2-40B4-BE49-F238E27FC236}">
                <a16:creationId xmlns:a16="http://schemas.microsoft.com/office/drawing/2014/main" id="{8F0A84AD-0C6B-480C-BE27-0EFA987064B3}"/>
              </a:ext>
            </a:extLst>
          </p:cNvPr>
          <p:cNvPicPr>
            <a:picLocks noChangeAspect="1"/>
          </p:cNvPicPr>
          <p:nvPr/>
        </p:nvPicPr>
        <p:blipFill rotWithShape="1">
          <a:blip r:embed="rId3">
            <a:extLst>
              <a:ext uri="{28A0092B-C50C-407E-A947-70E740481C1C}">
                <a14:useLocalDpi xmlns:a14="http://schemas.microsoft.com/office/drawing/2010/main" val="0"/>
              </a:ext>
            </a:extLst>
          </a:blip>
          <a:srcRect r="68846" b="20395"/>
          <a:stretch/>
        </p:blipFill>
        <p:spPr>
          <a:xfrm>
            <a:off x="6772542" y="557191"/>
            <a:ext cx="5275210" cy="5565531"/>
          </a:xfrm>
          <a:prstGeom prst="rect">
            <a:avLst/>
          </a:prstGeom>
        </p:spPr>
      </p:pic>
    </p:spTree>
    <p:extLst>
      <p:ext uri="{BB962C8B-B14F-4D97-AF65-F5344CB8AC3E}">
        <p14:creationId xmlns:p14="http://schemas.microsoft.com/office/powerpoint/2010/main" val="2103873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72ED78-D516-418A-86C6-BD258F2AEC65}"/>
              </a:ext>
            </a:extLst>
          </p:cNvPr>
          <p:cNvSpPr txBox="1"/>
          <p:nvPr/>
        </p:nvSpPr>
        <p:spPr>
          <a:xfrm>
            <a:off x="402247" y="305882"/>
            <a:ext cx="9357213" cy="375552"/>
          </a:xfrm>
          <a:prstGeom prst="rect">
            <a:avLst/>
          </a:prstGeom>
          <a:noFill/>
        </p:spPr>
        <p:txBody>
          <a:bodyPr wrap="square">
            <a:spAutoFit/>
          </a:bodyPr>
          <a:lstStyle/>
          <a:p>
            <a:pPr marL="285750" marR="0" indent="-285750">
              <a:lnSpc>
                <a:spcPct val="107000"/>
              </a:lnSpc>
              <a:spcBef>
                <a:spcPts val="0"/>
              </a:spcBef>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Latha" panose="020B0604020202020204" pitchFamily="34" charset="0"/>
              </a:rPr>
              <a:t>To manually enter the main method and </a:t>
            </a:r>
            <a:r>
              <a:rPr lang="en-IN" sz="1800" dirty="0" err="1">
                <a:effectLst/>
                <a:latin typeface="Calibri" panose="020F0502020204030204" pitchFamily="34" charset="0"/>
                <a:ea typeface="Calibri" panose="020F0502020204030204" pitchFamily="34" charset="0"/>
                <a:cs typeface="Latha" panose="020B0604020202020204" pitchFamily="34" charset="0"/>
              </a:rPr>
              <a:t>analyze</a:t>
            </a:r>
            <a:r>
              <a:rPr lang="en-IN" sz="1800" dirty="0">
                <a:effectLst/>
                <a:latin typeface="Calibri" panose="020F0502020204030204" pitchFamily="34" charset="0"/>
                <a:ea typeface="Calibri" panose="020F0502020204030204" pitchFamily="34" charset="0"/>
                <a:cs typeface="Latha" panose="020B0604020202020204" pitchFamily="34" charset="0"/>
              </a:rPr>
              <a:t>, certain steps are to be followed.</a:t>
            </a:r>
          </a:p>
        </p:txBody>
      </p:sp>
      <p:pic>
        <p:nvPicPr>
          <p:cNvPr id="4" name="Picture 3">
            <a:extLst>
              <a:ext uri="{FF2B5EF4-FFF2-40B4-BE49-F238E27FC236}">
                <a16:creationId xmlns:a16="http://schemas.microsoft.com/office/drawing/2014/main" id="{1E5AB358-95C8-4A3C-A688-755CCF5C07E6}"/>
              </a:ext>
            </a:extLst>
          </p:cNvPr>
          <p:cNvPicPr>
            <a:picLocks noChangeAspect="1"/>
          </p:cNvPicPr>
          <p:nvPr/>
        </p:nvPicPr>
        <p:blipFill>
          <a:blip r:embed="rId2"/>
          <a:stretch>
            <a:fillRect/>
          </a:stretch>
        </p:blipFill>
        <p:spPr>
          <a:xfrm>
            <a:off x="1803155" y="1049418"/>
            <a:ext cx="7382047" cy="1648193"/>
          </a:xfrm>
          <a:prstGeom prst="rect">
            <a:avLst/>
          </a:prstGeom>
        </p:spPr>
      </p:pic>
      <p:sp>
        <p:nvSpPr>
          <p:cNvPr id="5" name="TextBox 4">
            <a:extLst>
              <a:ext uri="{FF2B5EF4-FFF2-40B4-BE49-F238E27FC236}">
                <a16:creationId xmlns:a16="http://schemas.microsoft.com/office/drawing/2014/main" id="{D41DB9CA-5E03-4739-B632-358D1551DA49}"/>
              </a:ext>
            </a:extLst>
          </p:cNvPr>
          <p:cNvSpPr txBox="1"/>
          <p:nvPr/>
        </p:nvSpPr>
        <p:spPr>
          <a:xfrm>
            <a:off x="402247" y="3271940"/>
            <a:ext cx="6121645" cy="2542363"/>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a:t>Step into-F5</a:t>
            </a:r>
          </a:p>
          <a:p>
            <a:pPr marL="285750" indent="-285750">
              <a:lnSpc>
                <a:spcPct val="150000"/>
              </a:lnSpc>
              <a:buFont typeface="Wingdings" panose="05000000000000000000" pitchFamily="2" charset="2"/>
              <a:buChar char="§"/>
            </a:pPr>
            <a:r>
              <a:rPr lang="en-US" dirty="0"/>
              <a:t>Step over-F6</a:t>
            </a:r>
          </a:p>
          <a:p>
            <a:pPr marL="285750" indent="-285750">
              <a:lnSpc>
                <a:spcPct val="150000"/>
              </a:lnSpc>
              <a:buFont typeface="Wingdings" panose="05000000000000000000" pitchFamily="2" charset="2"/>
              <a:buChar char="§"/>
            </a:pPr>
            <a:r>
              <a:rPr lang="en-US" dirty="0"/>
              <a:t>Step out or Step return-F7</a:t>
            </a:r>
          </a:p>
          <a:p>
            <a:pPr marL="285750" indent="-285750">
              <a:lnSpc>
                <a:spcPct val="150000"/>
              </a:lnSpc>
              <a:buFont typeface="Wingdings" panose="05000000000000000000" pitchFamily="2" charset="2"/>
              <a:buChar char="§"/>
            </a:pPr>
            <a:r>
              <a:rPr lang="en-US" dirty="0"/>
              <a:t>Resume-F8</a:t>
            </a:r>
          </a:p>
          <a:p>
            <a:pPr marL="285750" indent="-285750">
              <a:lnSpc>
                <a:spcPct val="150000"/>
              </a:lnSpc>
              <a:buFont typeface="Wingdings" panose="05000000000000000000" pitchFamily="2" charset="2"/>
              <a:buChar char="§"/>
            </a:pPr>
            <a:r>
              <a:rPr lang="en-US" dirty="0"/>
              <a:t>Suspend</a:t>
            </a:r>
          </a:p>
          <a:p>
            <a:pPr marL="285750" indent="-285750">
              <a:lnSpc>
                <a:spcPct val="150000"/>
              </a:lnSpc>
              <a:buFont typeface="Wingdings" panose="05000000000000000000" pitchFamily="2" charset="2"/>
              <a:buChar char="§"/>
            </a:pPr>
            <a:r>
              <a:rPr lang="en-US" dirty="0"/>
              <a:t>Terminate</a:t>
            </a:r>
            <a:endParaRPr lang="en-IN" dirty="0"/>
          </a:p>
        </p:txBody>
      </p:sp>
    </p:spTree>
    <p:extLst>
      <p:ext uri="{BB962C8B-B14F-4D97-AF65-F5344CB8AC3E}">
        <p14:creationId xmlns:p14="http://schemas.microsoft.com/office/powerpoint/2010/main" val="3866438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DCFC67-0321-45B5-B901-3A19403386D0}"/>
              </a:ext>
            </a:extLst>
          </p:cNvPr>
          <p:cNvSpPr txBox="1"/>
          <p:nvPr/>
        </p:nvSpPr>
        <p:spPr>
          <a:xfrm>
            <a:off x="129685" y="103658"/>
            <a:ext cx="2666269" cy="658835"/>
          </a:xfrm>
          <a:prstGeom prst="rect">
            <a:avLst/>
          </a:prstGeom>
          <a:noFill/>
        </p:spPr>
        <p:txBody>
          <a:bodyPr wrap="square">
            <a:spAutoFit/>
          </a:bodyPr>
          <a:lstStyle/>
          <a:p>
            <a:pPr>
              <a:lnSpc>
                <a:spcPct val="107000"/>
              </a:lnSpc>
              <a:spcAft>
                <a:spcPts val="800"/>
              </a:spcAft>
            </a:pPr>
            <a:r>
              <a:rPr lang="en-US" sz="3600" dirty="0"/>
              <a:t>Step into-F5:</a:t>
            </a:r>
          </a:p>
        </p:txBody>
      </p:sp>
      <p:pic>
        <p:nvPicPr>
          <p:cNvPr id="5" name="Picture 4">
            <a:extLst>
              <a:ext uri="{FF2B5EF4-FFF2-40B4-BE49-F238E27FC236}">
                <a16:creationId xmlns:a16="http://schemas.microsoft.com/office/drawing/2014/main" id="{50FE8E39-FBC8-454E-8E4D-AC40559114D7}"/>
              </a:ext>
            </a:extLst>
          </p:cNvPr>
          <p:cNvPicPr>
            <a:picLocks noChangeAspect="1"/>
          </p:cNvPicPr>
          <p:nvPr/>
        </p:nvPicPr>
        <p:blipFill rotWithShape="1">
          <a:blip r:embed="rId2">
            <a:extLst>
              <a:ext uri="{28A0092B-C50C-407E-A947-70E740481C1C}">
                <a14:useLocalDpi xmlns:a14="http://schemas.microsoft.com/office/drawing/2010/main" val="0"/>
              </a:ext>
            </a:extLst>
          </a:blip>
          <a:srcRect r="50975" b="67205"/>
          <a:stretch/>
        </p:blipFill>
        <p:spPr bwMode="auto">
          <a:xfrm>
            <a:off x="7028255" y="254273"/>
            <a:ext cx="4190730" cy="1029302"/>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3F4C40AD-6501-45CD-A318-55F7EC9C2709}"/>
              </a:ext>
            </a:extLst>
          </p:cNvPr>
          <p:cNvSpPr txBox="1"/>
          <p:nvPr/>
        </p:nvSpPr>
        <p:spPr>
          <a:xfrm>
            <a:off x="129685" y="1409914"/>
            <a:ext cx="11588262" cy="923330"/>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Latha" panose="020B0604020202020204" pitchFamily="34" charset="0"/>
              </a:rPr>
              <a:t>Using Step into, we can execute the line of code where the breakpoint is at and move to the next line.</a:t>
            </a:r>
          </a:p>
          <a:p>
            <a:pPr marL="285750" indent="-285750">
              <a:lnSpc>
                <a:spcPct val="150000"/>
              </a:lnSpc>
              <a:buFont typeface="Wingdings" panose="05000000000000000000" pitchFamily="2" charset="2"/>
              <a:buChar char="§"/>
            </a:pPr>
            <a:r>
              <a:rPr lang="en-IN" b="0" i="0" dirty="0">
                <a:effectLst/>
              </a:rPr>
              <a:t>If the </a:t>
            </a:r>
            <a:r>
              <a:rPr lang="en-IN" b="0" i="0" dirty="0">
                <a:solidFill>
                  <a:schemeClr val="accent6"/>
                </a:solidFill>
                <a:effectLst/>
              </a:rPr>
              <a:t>current line calls a method, the debugger steps into the method </a:t>
            </a:r>
            <a:r>
              <a:rPr lang="en-IN" b="0" i="0" dirty="0">
                <a:effectLst/>
              </a:rPr>
              <a:t>and the execution goes inside the </a:t>
            </a:r>
            <a:r>
              <a:rPr lang="en-IN" b="0" i="0" dirty="0" smtClean="0">
                <a:effectLst/>
              </a:rPr>
              <a:t>method.</a:t>
            </a:r>
            <a:endParaRPr lang="en-IN" dirty="0"/>
          </a:p>
        </p:txBody>
      </p:sp>
      <p:pic>
        <p:nvPicPr>
          <p:cNvPr id="9" name="Picture 8">
            <a:extLst>
              <a:ext uri="{FF2B5EF4-FFF2-40B4-BE49-F238E27FC236}">
                <a16:creationId xmlns:a16="http://schemas.microsoft.com/office/drawing/2014/main" id="{3FE05EF7-FB86-4978-A038-29E4A30C2C26}"/>
              </a:ext>
            </a:extLst>
          </p:cNvPr>
          <p:cNvPicPr>
            <a:picLocks noChangeAspect="1"/>
          </p:cNvPicPr>
          <p:nvPr/>
        </p:nvPicPr>
        <p:blipFill>
          <a:blip r:embed="rId3"/>
          <a:stretch>
            <a:fillRect/>
          </a:stretch>
        </p:blipFill>
        <p:spPr>
          <a:xfrm>
            <a:off x="927586" y="2959127"/>
            <a:ext cx="9258300" cy="3589828"/>
          </a:xfrm>
          <a:prstGeom prst="rect">
            <a:avLst/>
          </a:prstGeom>
        </p:spPr>
      </p:pic>
    </p:spTree>
    <p:extLst>
      <p:ext uri="{BB962C8B-B14F-4D97-AF65-F5344CB8AC3E}">
        <p14:creationId xmlns:p14="http://schemas.microsoft.com/office/powerpoint/2010/main" val="1830704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2A780A-141A-4EF1-ACEA-E86AA4D0EC78}"/>
              </a:ext>
            </a:extLst>
          </p:cNvPr>
          <p:cNvSpPr txBox="1"/>
          <p:nvPr/>
        </p:nvSpPr>
        <p:spPr>
          <a:xfrm>
            <a:off x="129685" y="75369"/>
            <a:ext cx="2754192" cy="685124"/>
          </a:xfrm>
          <a:prstGeom prst="rect">
            <a:avLst/>
          </a:prstGeom>
          <a:noFill/>
        </p:spPr>
        <p:txBody>
          <a:bodyPr wrap="square">
            <a:spAutoFit/>
          </a:bodyPr>
          <a:lstStyle/>
          <a:p>
            <a:pPr>
              <a:lnSpc>
                <a:spcPct val="107000"/>
              </a:lnSpc>
              <a:spcAft>
                <a:spcPts val="800"/>
              </a:spcAft>
            </a:pPr>
            <a:r>
              <a:rPr lang="en-US" sz="3600" dirty="0"/>
              <a:t>Step </a:t>
            </a:r>
            <a:r>
              <a:rPr lang="en-US" sz="3600" dirty="0" smtClean="0"/>
              <a:t>over-F6</a:t>
            </a:r>
            <a:r>
              <a:rPr lang="en-US" sz="3600" dirty="0"/>
              <a:t>:</a:t>
            </a:r>
          </a:p>
        </p:txBody>
      </p:sp>
      <p:pic>
        <p:nvPicPr>
          <p:cNvPr id="3" name="Picture 2">
            <a:extLst>
              <a:ext uri="{FF2B5EF4-FFF2-40B4-BE49-F238E27FC236}">
                <a16:creationId xmlns:a16="http://schemas.microsoft.com/office/drawing/2014/main" id="{4EC480FF-6A3B-4EAB-B622-6537866F7DC7}"/>
              </a:ext>
            </a:extLst>
          </p:cNvPr>
          <p:cNvPicPr>
            <a:picLocks noChangeAspect="1"/>
          </p:cNvPicPr>
          <p:nvPr/>
        </p:nvPicPr>
        <p:blipFill rotWithShape="1">
          <a:blip r:embed="rId2">
            <a:extLst>
              <a:ext uri="{28A0092B-C50C-407E-A947-70E740481C1C}">
                <a14:useLocalDpi xmlns:a14="http://schemas.microsoft.com/office/drawing/2010/main" val="0"/>
              </a:ext>
            </a:extLst>
          </a:blip>
          <a:srcRect r="52637" b="77841"/>
          <a:stretch/>
        </p:blipFill>
        <p:spPr bwMode="auto">
          <a:xfrm>
            <a:off x="7693571" y="109311"/>
            <a:ext cx="4272759" cy="1018323"/>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6282B2BC-CE7E-4ED1-9E66-27987627D825}"/>
              </a:ext>
            </a:extLst>
          </p:cNvPr>
          <p:cNvSpPr txBox="1"/>
          <p:nvPr/>
        </p:nvSpPr>
        <p:spPr>
          <a:xfrm>
            <a:off x="129685" y="994789"/>
            <a:ext cx="11836646" cy="1972335"/>
          </a:xfrm>
          <a:prstGeom prst="rect">
            <a:avLst/>
          </a:prstGeom>
          <a:noFill/>
        </p:spPr>
        <p:txBody>
          <a:bodyPr wrap="square">
            <a:spAutoFit/>
          </a:bodyPr>
          <a:lstStyle/>
          <a:p>
            <a:pPr marL="285750" marR="0" lvl="0" indent="-285750">
              <a:lnSpc>
                <a:spcPct val="150000"/>
              </a:lnSpc>
              <a:spcBef>
                <a:spcPts val="0"/>
              </a:spcBef>
              <a:spcAft>
                <a:spcPts val="1680"/>
              </a:spcAft>
              <a:buFont typeface="Wingdings" panose="05000000000000000000" pitchFamily="2" charset="2"/>
              <a:buChar char="§"/>
            </a:pPr>
            <a:r>
              <a:rPr lang="en-IN" sz="1800" dirty="0" smtClean="0">
                <a:solidFill>
                  <a:schemeClr val="accent6"/>
                </a:solidFill>
                <a:effectLst/>
                <a:latin typeface="Calibri" panose="020F0502020204030204" pitchFamily="34" charset="0"/>
                <a:ea typeface="Times New Roman" panose="02020603050405020304" pitchFamily="18" charset="0"/>
              </a:rPr>
              <a:t>Step over does not step into the implementation whe</a:t>
            </a:r>
            <a:r>
              <a:rPr lang="en-IN" dirty="0" smtClean="0">
                <a:solidFill>
                  <a:schemeClr val="accent6"/>
                </a:solidFill>
                <a:latin typeface="Calibri" panose="020F0502020204030204" pitchFamily="34" charset="0"/>
                <a:ea typeface="Times New Roman" panose="02020603050405020304" pitchFamily="18" charset="0"/>
              </a:rPr>
              <a:t>n there</a:t>
            </a:r>
            <a:r>
              <a:rPr lang="en-IN" sz="1800" dirty="0" smtClean="0">
                <a:solidFill>
                  <a:schemeClr val="accent6"/>
                </a:solidFill>
                <a:effectLst/>
                <a:latin typeface="Calibri" panose="020F0502020204030204" pitchFamily="34" charset="0"/>
                <a:ea typeface="Times New Roman" panose="02020603050405020304" pitchFamily="18" charset="0"/>
              </a:rPr>
              <a:t> is a function call </a:t>
            </a:r>
            <a:r>
              <a:rPr lang="en-IN" sz="1800" dirty="0" smtClean="0">
                <a:solidFill>
                  <a:srgbClr val="3A3A3A"/>
                </a:solidFill>
                <a:effectLst/>
                <a:latin typeface="Calibri" panose="020F0502020204030204" pitchFamily="34" charset="0"/>
                <a:ea typeface="Times New Roman" panose="02020603050405020304" pitchFamily="18" charset="0"/>
              </a:rPr>
              <a:t>and </a:t>
            </a:r>
            <a:r>
              <a:rPr lang="en-IN" sz="1800" dirty="0" smtClean="0">
                <a:solidFill>
                  <a:schemeClr val="accent1"/>
                </a:solidFill>
                <a:effectLst/>
                <a:latin typeface="Calibri" panose="020F0502020204030204" pitchFamily="34" charset="0"/>
                <a:ea typeface="Times New Roman" panose="02020603050405020304" pitchFamily="18" charset="0"/>
              </a:rPr>
              <a:t>moves to next line </a:t>
            </a:r>
            <a:r>
              <a:rPr lang="en-IN" sz="1800" dirty="0" smtClean="0">
                <a:solidFill>
                  <a:srgbClr val="3A3A3A"/>
                </a:solidFill>
                <a:effectLst/>
                <a:latin typeface="Calibri" panose="020F0502020204030204" pitchFamily="34" charset="0"/>
                <a:ea typeface="Times New Roman" panose="02020603050405020304" pitchFamily="18" charset="0"/>
              </a:rPr>
              <a:t>and </a:t>
            </a:r>
            <a:r>
              <a:rPr lang="en-IN" sz="1800" dirty="0">
                <a:solidFill>
                  <a:srgbClr val="3A3A3A"/>
                </a:solidFill>
                <a:effectLst/>
                <a:latin typeface="Calibri" panose="020F0502020204030204" pitchFamily="34" charset="0"/>
                <a:ea typeface="Times New Roman" panose="02020603050405020304" pitchFamily="18" charset="0"/>
              </a:rPr>
              <a:t>execute the code.</a:t>
            </a:r>
            <a:endParaRPr lang="en-IN" sz="2000" dirty="0">
              <a:effectLst/>
              <a:latin typeface="Times New Roman" panose="02020603050405020304" pitchFamily="18" charset="0"/>
              <a:ea typeface="Times New Roman" panose="02020603050405020304" pitchFamily="18" charset="0"/>
            </a:endParaRPr>
          </a:p>
          <a:p>
            <a:pPr marL="285750" marR="0" lvl="0" indent="-285750">
              <a:lnSpc>
                <a:spcPct val="150000"/>
              </a:lnSpc>
              <a:spcBef>
                <a:spcPts val="0"/>
              </a:spcBef>
              <a:spcAft>
                <a:spcPts val="1680"/>
              </a:spcAft>
              <a:buFont typeface="Wingdings" panose="05000000000000000000" pitchFamily="2" charset="2"/>
              <a:buChar char="§"/>
            </a:pPr>
            <a:r>
              <a:rPr lang="en-IN" sz="1800" dirty="0">
                <a:solidFill>
                  <a:srgbClr val="3A3A3A"/>
                </a:solidFill>
                <a:effectLst/>
                <a:latin typeface="Calibri" panose="020F0502020204030204" pitchFamily="34" charset="0"/>
                <a:ea typeface="Times New Roman" panose="02020603050405020304" pitchFamily="18" charset="0"/>
              </a:rPr>
              <a:t>In this case, the code will execute normally till you keep hitting </a:t>
            </a:r>
            <a:r>
              <a:rPr lang="en-IN" sz="1800" dirty="0" smtClean="0">
                <a:solidFill>
                  <a:srgbClr val="3A3A3A"/>
                </a:solidFill>
                <a:effectLst/>
                <a:latin typeface="Calibri" panose="020F0502020204030204" pitchFamily="34" charset="0"/>
                <a:ea typeface="Times New Roman" panose="02020603050405020304" pitchFamily="18" charset="0"/>
              </a:rPr>
              <a:t>step over or F6 </a:t>
            </a:r>
            <a:r>
              <a:rPr lang="en-IN" sz="1800" dirty="0">
                <a:solidFill>
                  <a:srgbClr val="3A3A3A"/>
                </a:solidFill>
                <a:effectLst/>
                <a:latin typeface="Calibri" panose="020F0502020204030204" pitchFamily="34" charset="0"/>
                <a:ea typeface="Times New Roman" panose="02020603050405020304" pitchFamily="18" charset="0"/>
              </a:rPr>
              <a:t>and in the end, if there occurs an exception </a:t>
            </a:r>
            <a:r>
              <a:rPr lang="en-IN" sz="1800" dirty="0" smtClean="0">
                <a:solidFill>
                  <a:srgbClr val="3A3A3A"/>
                </a:solidFill>
                <a:effectLst/>
                <a:latin typeface="Calibri" panose="020F0502020204030204" pitchFamily="34" charset="0"/>
                <a:ea typeface="Times New Roman" panose="02020603050405020304" pitchFamily="18" charset="0"/>
              </a:rPr>
              <a:t>and if we didn’t catch that exception explicitly, we </a:t>
            </a:r>
            <a:r>
              <a:rPr lang="en-IN" sz="1800" dirty="0">
                <a:solidFill>
                  <a:srgbClr val="3A3A3A"/>
                </a:solidFill>
                <a:effectLst/>
                <a:latin typeface="Calibri" panose="020F0502020204030204" pitchFamily="34" charset="0"/>
                <a:ea typeface="Times New Roman" panose="02020603050405020304" pitchFamily="18" charset="0"/>
              </a:rPr>
              <a:t>will get the exception </a:t>
            </a:r>
            <a:r>
              <a:rPr lang="en-IN" sz="1800" dirty="0" smtClean="0">
                <a:solidFill>
                  <a:srgbClr val="3A3A3A"/>
                </a:solidFill>
                <a:effectLst/>
                <a:latin typeface="Calibri" panose="020F0502020204030204" pitchFamily="34" charset="0"/>
                <a:ea typeface="Times New Roman" panose="02020603050405020304" pitchFamily="18" charset="0"/>
              </a:rPr>
              <a:t>info as </a:t>
            </a:r>
            <a:r>
              <a:rPr lang="en-IN" sz="1800" dirty="0">
                <a:solidFill>
                  <a:srgbClr val="3A3A3A"/>
                </a:solidFill>
                <a:effectLst/>
                <a:latin typeface="Calibri" panose="020F0502020204030204" pitchFamily="34" charset="0"/>
                <a:ea typeface="Times New Roman" panose="02020603050405020304" pitchFamily="18" charset="0"/>
              </a:rPr>
              <a:t>we </a:t>
            </a:r>
            <a:r>
              <a:rPr lang="en-IN" sz="1800" dirty="0" smtClean="0">
                <a:solidFill>
                  <a:srgbClr val="3A3A3A"/>
                </a:solidFill>
                <a:effectLst/>
                <a:latin typeface="Calibri" panose="020F0502020204030204" pitchFamily="34" charset="0"/>
                <a:ea typeface="Times New Roman" panose="02020603050405020304" pitchFamily="18" charset="0"/>
              </a:rPr>
              <a:t>get while running the program.</a:t>
            </a:r>
            <a:endParaRPr lang="en-IN" sz="20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2A9965D-E109-470D-B81A-08C99B6A97D5}"/>
              </a:ext>
            </a:extLst>
          </p:cNvPr>
          <p:cNvPicPr>
            <a:picLocks noChangeAspect="1"/>
          </p:cNvPicPr>
          <p:nvPr/>
        </p:nvPicPr>
        <p:blipFill rotWithShape="1">
          <a:blip r:embed="rId3">
            <a:extLst>
              <a:ext uri="{28A0092B-C50C-407E-A947-70E740481C1C}">
                <a14:useLocalDpi xmlns:a14="http://schemas.microsoft.com/office/drawing/2010/main" val="0"/>
              </a:ext>
            </a:extLst>
          </a:blip>
          <a:srcRect r="25144" b="21880"/>
          <a:stretch/>
        </p:blipFill>
        <p:spPr>
          <a:xfrm>
            <a:off x="1506781" y="2967124"/>
            <a:ext cx="8701556" cy="3749481"/>
          </a:xfrm>
          <a:prstGeom prst="rect">
            <a:avLst/>
          </a:prstGeom>
        </p:spPr>
      </p:pic>
    </p:spTree>
    <p:extLst>
      <p:ext uri="{BB962C8B-B14F-4D97-AF65-F5344CB8AC3E}">
        <p14:creationId xmlns:p14="http://schemas.microsoft.com/office/powerpoint/2010/main" val="775533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8883"/>
            <a:ext cx="12210468" cy="5906813"/>
          </a:xfrm>
          <a:prstGeom prst="rect">
            <a:avLst/>
          </a:prstGeom>
        </p:spPr>
      </p:pic>
    </p:spTree>
    <p:extLst>
      <p:ext uri="{BB962C8B-B14F-4D97-AF65-F5344CB8AC3E}">
        <p14:creationId xmlns:p14="http://schemas.microsoft.com/office/powerpoint/2010/main" val="49162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1FF5C4-E48A-4D4A-85B3-8EF8D707AC9B}"/>
              </a:ext>
            </a:extLst>
          </p:cNvPr>
          <p:cNvSpPr txBox="1"/>
          <p:nvPr/>
        </p:nvSpPr>
        <p:spPr>
          <a:xfrm>
            <a:off x="182441" y="214738"/>
            <a:ext cx="6097464" cy="658835"/>
          </a:xfrm>
          <a:prstGeom prst="rect">
            <a:avLst/>
          </a:prstGeom>
          <a:noFill/>
        </p:spPr>
        <p:txBody>
          <a:bodyPr wrap="square">
            <a:spAutoFit/>
          </a:bodyPr>
          <a:lstStyle/>
          <a:p>
            <a:pPr marL="0" marR="0">
              <a:lnSpc>
                <a:spcPct val="107000"/>
              </a:lnSpc>
              <a:spcBef>
                <a:spcPts val="0"/>
              </a:spcBef>
              <a:spcAft>
                <a:spcPts val="800"/>
              </a:spcAft>
            </a:pPr>
            <a:r>
              <a:rPr lang="en-IN" sz="3600" dirty="0">
                <a:solidFill>
                  <a:srgbClr val="000000"/>
                </a:solidFill>
                <a:effectLst/>
                <a:ea typeface="Calibri" panose="020F0502020204030204" pitchFamily="34" charset="0"/>
                <a:cs typeface="Latha" panose="020B0604020202020204" pitchFamily="34" charset="0"/>
              </a:rPr>
              <a:t>Step out or Step return-F7:</a:t>
            </a:r>
            <a:r>
              <a:rPr lang="en-IN" sz="3600" dirty="0">
                <a:solidFill>
                  <a:srgbClr val="3A3A3A"/>
                </a:solidFill>
                <a:effectLst/>
                <a:ea typeface="Calibri" panose="020F0502020204030204" pitchFamily="34" charset="0"/>
                <a:cs typeface="Latha" panose="020B0604020202020204" pitchFamily="34" charset="0"/>
              </a:rPr>
              <a:t>  </a:t>
            </a:r>
            <a:endParaRPr lang="en-IN" sz="3600" dirty="0">
              <a:effectLst/>
              <a:ea typeface="Calibri" panose="020F0502020204030204" pitchFamily="34" charset="0"/>
              <a:cs typeface="Latha" panose="020B0604020202020204" pitchFamily="34" charset="0"/>
            </a:endParaRPr>
          </a:p>
        </p:txBody>
      </p:sp>
      <p:pic>
        <p:nvPicPr>
          <p:cNvPr id="4" name="Picture 3">
            <a:extLst>
              <a:ext uri="{FF2B5EF4-FFF2-40B4-BE49-F238E27FC236}">
                <a16:creationId xmlns:a16="http://schemas.microsoft.com/office/drawing/2014/main" id="{E87DA0B7-772A-4B47-8951-B0D0F108CD03}"/>
              </a:ext>
            </a:extLst>
          </p:cNvPr>
          <p:cNvPicPr>
            <a:picLocks noChangeAspect="1"/>
          </p:cNvPicPr>
          <p:nvPr/>
        </p:nvPicPr>
        <p:blipFill rotWithShape="1">
          <a:blip r:embed="rId2">
            <a:extLst>
              <a:ext uri="{28A0092B-C50C-407E-A947-70E740481C1C}">
                <a14:useLocalDpi xmlns:a14="http://schemas.microsoft.com/office/drawing/2010/main" val="0"/>
              </a:ext>
            </a:extLst>
          </a:blip>
          <a:srcRect t="591" r="60282" b="84932"/>
          <a:stretch/>
        </p:blipFill>
        <p:spPr bwMode="auto">
          <a:xfrm>
            <a:off x="6717888" y="303254"/>
            <a:ext cx="5159787" cy="1199051"/>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0FFF3DEE-E0D7-4872-A9EC-771F363116CF}"/>
              </a:ext>
            </a:extLst>
          </p:cNvPr>
          <p:cNvSpPr txBox="1"/>
          <p:nvPr/>
        </p:nvSpPr>
        <p:spPr>
          <a:xfrm>
            <a:off x="314325" y="1361628"/>
            <a:ext cx="8803298" cy="1295868"/>
          </a:xfrm>
          <a:prstGeom prst="rect">
            <a:avLst/>
          </a:prstGeom>
          <a:noFill/>
        </p:spPr>
        <p:txBody>
          <a:bodyPr wrap="square">
            <a:spAutoFit/>
          </a:bodyPr>
          <a:lstStyle/>
          <a:p>
            <a:pPr marL="285750" marR="0" lvl="0" indent="-285750">
              <a:lnSpc>
                <a:spcPct val="150000"/>
              </a:lnSpc>
              <a:spcBef>
                <a:spcPts val="0"/>
              </a:spcBef>
              <a:spcAft>
                <a:spcPts val="0"/>
              </a:spcAft>
              <a:buFont typeface="Wingdings" panose="05000000000000000000" pitchFamily="2" charset="2"/>
              <a:buChar char="§"/>
            </a:pPr>
            <a:r>
              <a:rPr lang="en-IN" sz="1800" dirty="0">
                <a:solidFill>
                  <a:srgbClr val="3A3A3A"/>
                </a:solidFill>
                <a:effectLst/>
                <a:latin typeface="Calibri" panose="020F0502020204030204" pitchFamily="34" charset="0"/>
                <a:ea typeface="Calibri" panose="020F0502020204030204" pitchFamily="34" charset="0"/>
                <a:cs typeface="Calibri" panose="020F0502020204030204" pitchFamily="34" charset="0"/>
              </a:rPr>
              <a:t>This can be used when your code is in a method and is being called from another place.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285750" marR="0" lvl="0" indent="-285750">
              <a:lnSpc>
                <a:spcPct val="150000"/>
              </a:lnSpc>
              <a:spcBef>
                <a:spcPts val="0"/>
              </a:spcBef>
              <a:spcAft>
                <a:spcPts val="800"/>
              </a:spcAft>
              <a:buFont typeface="Wingdings" panose="05000000000000000000" pitchFamily="2" charset="2"/>
              <a:buChar char="§"/>
            </a:pPr>
            <a:r>
              <a:rPr lang="en-IN" sz="1800" dirty="0">
                <a:solidFill>
                  <a:srgbClr val="3A3A3A"/>
                </a:solidFill>
                <a:effectLst/>
                <a:latin typeface="Calibri" panose="020F0502020204030204" pitchFamily="34" charset="0"/>
                <a:ea typeface="Calibri" panose="020F0502020204030204" pitchFamily="34" charset="0"/>
                <a:cs typeface="Calibri" panose="020F0502020204030204" pitchFamily="34" charset="0"/>
              </a:rPr>
              <a:t>This key will finish the execution of the method being debugged and return to the code from where this method is being called. </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10" name="Picture 9">
            <a:extLst>
              <a:ext uri="{FF2B5EF4-FFF2-40B4-BE49-F238E27FC236}">
                <a16:creationId xmlns:a16="http://schemas.microsoft.com/office/drawing/2014/main" id="{7E05FC05-5B24-4C00-A246-19F672A1E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636" y="2657496"/>
            <a:ext cx="9767921" cy="4188436"/>
          </a:xfrm>
          <a:prstGeom prst="rect">
            <a:avLst/>
          </a:prstGeom>
        </p:spPr>
      </p:pic>
    </p:spTree>
    <p:extLst>
      <p:ext uri="{BB962C8B-B14F-4D97-AF65-F5344CB8AC3E}">
        <p14:creationId xmlns:p14="http://schemas.microsoft.com/office/powerpoint/2010/main" val="620192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BA31BE-B3C3-4D37-9BBE-22994EDEA095}"/>
              </a:ext>
            </a:extLst>
          </p:cNvPr>
          <p:cNvSpPr txBox="1"/>
          <p:nvPr/>
        </p:nvSpPr>
        <p:spPr>
          <a:xfrm>
            <a:off x="281354" y="193868"/>
            <a:ext cx="10814539" cy="1711366"/>
          </a:xfrm>
          <a:prstGeom prst="rect">
            <a:avLst/>
          </a:prstGeom>
          <a:noFill/>
        </p:spPr>
        <p:txBody>
          <a:bodyPr wrap="square">
            <a:spAutoFit/>
          </a:bodyPr>
          <a:lstStyle/>
          <a:p>
            <a:pPr marL="285750" marR="0" lvl="0" indent="-285750">
              <a:lnSpc>
                <a:spcPct val="150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Latha" panose="020B0604020202020204" pitchFamily="34" charset="0"/>
              </a:rPr>
              <a:t>At first, </a:t>
            </a:r>
            <a:r>
              <a:rPr lang="en-US" sz="1800" dirty="0">
                <a:effectLst/>
                <a:latin typeface="Calibri" panose="020F0502020204030204" pitchFamily="34" charset="0"/>
                <a:ea typeface="Calibri" panose="020F0502020204030204" pitchFamily="34" charset="0"/>
                <a:cs typeface="Latha" panose="020B0604020202020204" pitchFamily="34" charset="0"/>
              </a:rPr>
              <a:t>when we give Step into operation, the first breakpoint which is at line 6 </a:t>
            </a:r>
            <a:r>
              <a:rPr lang="en-US" dirty="0">
                <a:latin typeface="Calibri" panose="020F0502020204030204" pitchFamily="34" charset="0"/>
                <a:ea typeface="Calibri" panose="020F0502020204030204" pitchFamily="34" charset="0"/>
                <a:cs typeface="Latha" panose="020B0604020202020204" pitchFamily="34" charset="0"/>
              </a:rPr>
              <a:t>the execution goes to the method definition and when we give Step out or return operation, the execution comes out of the method call and moves to next line of code.</a:t>
            </a:r>
          </a:p>
          <a:p>
            <a:pPr marL="285750" marR="0" lvl="0" indent="-285750">
              <a:lnSpc>
                <a:spcPct val="150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Latha" panose="020B0604020202020204" pitchFamily="34" charset="0"/>
              </a:rPr>
              <a:t>The lines of code gets analyzed and executed till the next breakpoint is reached.</a:t>
            </a:r>
          </a:p>
        </p:txBody>
      </p:sp>
      <p:sp>
        <p:nvSpPr>
          <p:cNvPr id="4" name="TextBox 3">
            <a:extLst>
              <a:ext uri="{FF2B5EF4-FFF2-40B4-BE49-F238E27FC236}">
                <a16:creationId xmlns:a16="http://schemas.microsoft.com/office/drawing/2014/main" id="{6EA2F81B-7F69-4F32-85BF-166A4767A24E}"/>
              </a:ext>
            </a:extLst>
          </p:cNvPr>
          <p:cNvSpPr txBox="1"/>
          <p:nvPr/>
        </p:nvSpPr>
        <p:spPr>
          <a:xfrm>
            <a:off x="182441" y="2143525"/>
            <a:ext cx="2622305" cy="658835"/>
          </a:xfrm>
          <a:prstGeom prst="rect">
            <a:avLst/>
          </a:prstGeom>
          <a:noFill/>
        </p:spPr>
        <p:txBody>
          <a:bodyPr wrap="square">
            <a:spAutoFit/>
          </a:bodyPr>
          <a:lstStyle/>
          <a:p>
            <a:pPr marL="0" marR="0">
              <a:lnSpc>
                <a:spcPct val="107000"/>
              </a:lnSpc>
              <a:spcBef>
                <a:spcPts val="0"/>
              </a:spcBef>
              <a:spcAft>
                <a:spcPts val="800"/>
              </a:spcAft>
            </a:pPr>
            <a:r>
              <a:rPr lang="en-IN" sz="3600" dirty="0">
                <a:solidFill>
                  <a:srgbClr val="000000"/>
                </a:solidFill>
                <a:effectLst/>
                <a:ea typeface="Calibri" panose="020F0502020204030204" pitchFamily="34" charset="0"/>
                <a:cs typeface="Latha" panose="020B0604020202020204" pitchFamily="34" charset="0"/>
              </a:rPr>
              <a:t>Resume-F8:</a:t>
            </a:r>
            <a:r>
              <a:rPr lang="en-IN" sz="3600" dirty="0">
                <a:solidFill>
                  <a:srgbClr val="3A3A3A"/>
                </a:solidFill>
                <a:effectLst/>
                <a:ea typeface="Calibri" panose="020F0502020204030204" pitchFamily="34" charset="0"/>
                <a:cs typeface="Latha" panose="020B0604020202020204" pitchFamily="34" charset="0"/>
              </a:rPr>
              <a:t>  </a:t>
            </a:r>
            <a:endParaRPr lang="en-IN" sz="3600" dirty="0">
              <a:effectLst/>
              <a:ea typeface="Calibri" panose="020F0502020204030204" pitchFamily="34" charset="0"/>
              <a:cs typeface="Latha" panose="020B0604020202020204" pitchFamily="34" charset="0"/>
            </a:endParaRPr>
          </a:p>
        </p:txBody>
      </p:sp>
      <p:pic>
        <p:nvPicPr>
          <p:cNvPr id="5" name="Picture 4">
            <a:extLst>
              <a:ext uri="{FF2B5EF4-FFF2-40B4-BE49-F238E27FC236}">
                <a16:creationId xmlns:a16="http://schemas.microsoft.com/office/drawing/2014/main" id="{EE37B1E1-878A-477B-A24C-0410457C4957}"/>
              </a:ext>
            </a:extLst>
          </p:cNvPr>
          <p:cNvPicPr>
            <a:picLocks noChangeAspect="1"/>
          </p:cNvPicPr>
          <p:nvPr/>
        </p:nvPicPr>
        <p:blipFill rotWithShape="1">
          <a:blip r:embed="rId2">
            <a:extLst>
              <a:ext uri="{28A0092B-C50C-407E-A947-70E740481C1C}">
                <a14:useLocalDpi xmlns:a14="http://schemas.microsoft.com/office/drawing/2010/main" val="0"/>
              </a:ext>
            </a:extLst>
          </a:blip>
          <a:srcRect r="58620" b="85227"/>
          <a:stretch/>
        </p:blipFill>
        <p:spPr bwMode="auto">
          <a:xfrm>
            <a:off x="3217985" y="3120959"/>
            <a:ext cx="5369766" cy="1078323"/>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0548C514-11CD-46E9-951E-0224CD7B22EA}"/>
              </a:ext>
            </a:extLst>
          </p:cNvPr>
          <p:cNvSpPr txBox="1"/>
          <p:nvPr/>
        </p:nvSpPr>
        <p:spPr>
          <a:xfrm>
            <a:off x="182441" y="4652690"/>
            <a:ext cx="11581667" cy="880369"/>
          </a:xfrm>
          <a:prstGeom prst="rect">
            <a:avLst/>
          </a:prstGeom>
          <a:noFill/>
        </p:spPr>
        <p:txBody>
          <a:bodyPr wrap="square">
            <a:spAutoFit/>
          </a:bodyPr>
          <a:lstStyle/>
          <a:p>
            <a:pPr marL="285750" marR="0" lvl="0" indent="-285750">
              <a:lnSpc>
                <a:spcPct val="150000"/>
              </a:lnSpc>
              <a:spcBef>
                <a:spcPts val="0"/>
              </a:spcBef>
              <a:spcAft>
                <a:spcPts val="0"/>
              </a:spcAft>
              <a:buFont typeface="Wingdings" panose="05000000000000000000" pitchFamily="2" charset="2"/>
              <a:buChar char="§"/>
            </a:pPr>
            <a:r>
              <a:rPr lang="en-IN" dirty="0">
                <a:effectLst/>
                <a:ea typeface="Times New Roman" panose="02020603050405020304" pitchFamily="18" charset="0"/>
              </a:rPr>
              <a:t>This option will tell the debugger </a:t>
            </a:r>
            <a:r>
              <a:rPr lang="en-IN" dirty="0">
                <a:solidFill>
                  <a:srgbClr val="00B050"/>
                </a:solidFill>
                <a:effectLst/>
                <a:ea typeface="Times New Roman" panose="02020603050405020304" pitchFamily="18" charset="0"/>
              </a:rPr>
              <a:t>to continue executing the program until the next breakpoint is reached</a:t>
            </a:r>
            <a:r>
              <a:rPr lang="en-IN" dirty="0">
                <a:effectLst/>
                <a:ea typeface="Times New Roman" panose="02020603050405020304" pitchFamily="18" charset="0"/>
              </a:rPr>
              <a:t>.</a:t>
            </a:r>
          </a:p>
          <a:p>
            <a:pPr marL="285750" marR="0" lvl="0" indent="-285750">
              <a:lnSpc>
                <a:spcPct val="150000"/>
              </a:lnSpc>
              <a:spcBef>
                <a:spcPts val="0"/>
              </a:spcBef>
              <a:spcAft>
                <a:spcPts val="0"/>
              </a:spcAft>
              <a:buFont typeface="Wingdings" panose="05000000000000000000" pitchFamily="2" charset="2"/>
              <a:buChar char="§"/>
            </a:pPr>
            <a:r>
              <a:rPr lang="en-IN" dirty="0">
                <a:ea typeface="Times New Roman" panose="02020603050405020304" pitchFamily="18" charset="0"/>
              </a:rPr>
              <a:t>The lines of code between 2 breakpoints is executed without debugging when we press resume operation or F8.</a:t>
            </a:r>
            <a:endParaRPr lang="en-IN" dirty="0">
              <a:effectLst/>
              <a:ea typeface="Times New Roman" panose="02020603050405020304" pitchFamily="18" charset="0"/>
            </a:endParaRPr>
          </a:p>
        </p:txBody>
      </p:sp>
    </p:spTree>
    <p:extLst>
      <p:ext uri="{BB962C8B-B14F-4D97-AF65-F5344CB8AC3E}">
        <p14:creationId xmlns:p14="http://schemas.microsoft.com/office/powerpoint/2010/main" val="2865965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861" y="1062662"/>
            <a:ext cx="11620500" cy="1615827"/>
          </a:xfrm>
          <a:prstGeom prst="rect">
            <a:avLst/>
          </a:prstGeom>
          <a:noFill/>
        </p:spPr>
        <p:txBody>
          <a:bodyPr wrap="square" rtlCol="0">
            <a:spAutoFit/>
          </a:bodyPr>
          <a:lstStyle/>
          <a:p>
            <a:pPr marL="342900" lvl="0" indent="-342900">
              <a:lnSpc>
                <a:spcPct val="150000"/>
              </a:lnSpc>
              <a:buFont typeface="Wingdings" panose="05000000000000000000" pitchFamily="2" charset="2"/>
              <a:buChar char="§"/>
            </a:pPr>
            <a:r>
              <a:rPr lang="en-IN" dirty="0"/>
              <a:t>Usually, while writing a piece of code, we </a:t>
            </a:r>
            <a:r>
              <a:rPr lang="en-IN" dirty="0">
                <a:solidFill>
                  <a:schemeClr val="accent6"/>
                </a:solidFill>
              </a:rPr>
              <a:t>use print statements to understand what is going on in the code</a:t>
            </a:r>
            <a:r>
              <a:rPr lang="en-IN" dirty="0"/>
              <a:t>.</a:t>
            </a:r>
          </a:p>
          <a:p>
            <a:pPr marL="342900" lvl="0" indent="-342900">
              <a:lnSpc>
                <a:spcPct val="150000"/>
              </a:lnSpc>
              <a:buFont typeface="Wingdings" panose="05000000000000000000" pitchFamily="2" charset="2"/>
              <a:buChar char="§"/>
            </a:pPr>
            <a:r>
              <a:rPr lang="en-IN" dirty="0"/>
              <a:t>This method is suitable for smaller and lesser complex codes, it is not the best way to understand where your code is getting stuck.</a:t>
            </a:r>
          </a:p>
          <a:p>
            <a:endParaRPr lang="en-IN" dirty="0"/>
          </a:p>
        </p:txBody>
      </p:sp>
      <p:sp>
        <p:nvSpPr>
          <p:cNvPr id="3" name="TextBox 2"/>
          <p:cNvSpPr txBox="1"/>
          <p:nvPr/>
        </p:nvSpPr>
        <p:spPr>
          <a:xfrm>
            <a:off x="105103" y="234920"/>
            <a:ext cx="11309131" cy="646331"/>
          </a:xfrm>
          <a:prstGeom prst="rect">
            <a:avLst/>
          </a:prstGeom>
          <a:noFill/>
        </p:spPr>
        <p:txBody>
          <a:bodyPr wrap="square" rtlCol="0">
            <a:spAutoFit/>
          </a:bodyPr>
          <a:lstStyle/>
          <a:p>
            <a:pPr lvl="0"/>
            <a:r>
              <a:rPr lang="en-US" sz="3600" dirty="0">
                <a:solidFill>
                  <a:prstClr val="black"/>
                </a:solidFill>
              </a:rPr>
              <a:t>What we do actually?</a:t>
            </a:r>
          </a:p>
        </p:txBody>
      </p:sp>
      <p:sp>
        <p:nvSpPr>
          <p:cNvPr id="4" name="TextBox 3"/>
          <p:cNvSpPr txBox="1"/>
          <p:nvPr/>
        </p:nvSpPr>
        <p:spPr>
          <a:xfrm>
            <a:off x="105103" y="2816988"/>
            <a:ext cx="11550869" cy="646331"/>
          </a:xfrm>
          <a:prstGeom prst="rect">
            <a:avLst/>
          </a:prstGeom>
          <a:noFill/>
        </p:spPr>
        <p:txBody>
          <a:bodyPr wrap="square" rtlCol="0">
            <a:spAutoFit/>
          </a:bodyPr>
          <a:lstStyle/>
          <a:p>
            <a:r>
              <a:rPr lang="en-US" sz="3600" dirty="0"/>
              <a:t>Debugging:</a:t>
            </a:r>
            <a:endParaRPr lang="en-IN" sz="3600" dirty="0"/>
          </a:p>
        </p:txBody>
      </p:sp>
      <p:sp>
        <p:nvSpPr>
          <p:cNvPr id="5" name="TextBox 4"/>
          <p:cNvSpPr txBox="1"/>
          <p:nvPr/>
        </p:nvSpPr>
        <p:spPr>
          <a:xfrm>
            <a:off x="367861" y="3871042"/>
            <a:ext cx="10783614" cy="1615827"/>
          </a:xfrm>
          <a:prstGeom prst="rect">
            <a:avLst/>
          </a:prstGeom>
          <a:noFill/>
        </p:spPr>
        <p:txBody>
          <a:bodyPr wrap="square" rtlCol="0">
            <a:spAutoFit/>
          </a:bodyPr>
          <a:lstStyle/>
          <a:p>
            <a:pPr marL="285750" lvl="0" indent="-285750">
              <a:lnSpc>
                <a:spcPct val="150000"/>
              </a:lnSpc>
              <a:buFont typeface="Wingdings" panose="05000000000000000000" pitchFamily="2" charset="2"/>
              <a:buChar char="§"/>
            </a:pPr>
            <a:r>
              <a:rPr lang="en-IN" dirty="0"/>
              <a:t>Debugging is a technique that is </a:t>
            </a:r>
            <a:r>
              <a:rPr lang="en-IN" dirty="0">
                <a:solidFill>
                  <a:schemeClr val="accent6"/>
                </a:solidFill>
              </a:rPr>
              <a:t>used to see the code execute line by line</a:t>
            </a:r>
            <a:r>
              <a:rPr lang="en-IN" dirty="0"/>
              <a:t>.</a:t>
            </a:r>
          </a:p>
          <a:p>
            <a:pPr marL="285750" indent="-285750">
              <a:lnSpc>
                <a:spcPct val="150000"/>
              </a:lnSpc>
              <a:buFont typeface="Wingdings" panose="05000000000000000000" pitchFamily="2" charset="2"/>
              <a:buChar char="§"/>
            </a:pPr>
            <a:r>
              <a:rPr lang="en-IN" dirty="0"/>
              <a:t>While debugging, we can </a:t>
            </a:r>
            <a:r>
              <a:rPr lang="en-IN" dirty="0">
                <a:solidFill>
                  <a:schemeClr val="accent1">
                    <a:lumMod val="75000"/>
                  </a:schemeClr>
                </a:solidFill>
              </a:rPr>
              <a:t>see the execution line by line </a:t>
            </a:r>
            <a:r>
              <a:rPr lang="en-IN" dirty="0"/>
              <a:t>of the written code </a:t>
            </a:r>
            <a:r>
              <a:rPr lang="en-IN" dirty="0">
                <a:solidFill>
                  <a:schemeClr val="accent1">
                    <a:lumMod val="75000"/>
                  </a:schemeClr>
                </a:solidFill>
              </a:rPr>
              <a:t>and can stop at any line of code.</a:t>
            </a:r>
          </a:p>
          <a:p>
            <a:pPr marL="285750" lvl="0" indent="-285750">
              <a:lnSpc>
                <a:spcPct val="150000"/>
              </a:lnSpc>
              <a:buFont typeface="Wingdings" panose="05000000000000000000" pitchFamily="2" charset="2"/>
              <a:buChar char="§"/>
            </a:pPr>
            <a:r>
              <a:rPr lang="en-IN" dirty="0"/>
              <a:t>We can </a:t>
            </a:r>
            <a:r>
              <a:rPr lang="en-IN" dirty="0" err="1">
                <a:solidFill>
                  <a:schemeClr val="accent6"/>
                </a:solidFill>
              </a:rPr>
              <a:t>analyze</a:t>
            </a:r>
            <a:r>
              <a:rPr lang="en-IN" dirty="0">
                <a:solidFill>
                  <a:schemeClr val="accent6"/>
                </a:solidFill>
              </a:rPr>
              <a:t> the code</a:t>
            </a:r>
            <a:r>
              <a:rPr lang="en-IN" dirty="0"/>
              <a:t>, variables, values assigned to those variables where the code stopped execution.</a:t>
            </a:r>
          </a:p>
          <a:p>
            <a:endParaRPr lang="en-IN" dirty="0"/>
          </a:p>
        </p:txBody>
      </p:sp>
    </p:spTree>
    <p:extLst>
      <p:ext uri="{BB962C8B-B14F-4D97-AF65-F5344CB8AC3E}">
        <p14:creationId xmlns:p14="http://schemas.microsoft.com/office/powerpoint/2010/main" val="3655601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FDCF80-3052-4DDA-A858-E700FB3EF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161" y="1037954"/>
            <a:ext cx="11321562" cy="4913688"/>
          </a:xfrm>
          <a:prstGeom prst="rect">
            <a:avLst/>
          </a:prstGeom>
        </p:spPr>
      </p:pic>
    </p:spTree>
    <p:extLst>
      <p:ext uri="{BB962C8B-B14F-4D97-AF65-F5344CB8AC3E}">
        <p14:creationId xmlns:p14="http://schemas.microsoft.com/office/powerpoint/2010/main" val="2243729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2F81B-7F69-4F32-85BF-166A4767A24E}"/>
              </a:ext>
            </a:extLst>
          </p:cNvPr>
          <p:cNvSpPr txBox="1"/>
          <p:nvPr/>
        </p:nvSpPr>
        <p:spPr>
          <a:xfrm>
            <a:off x="0" y="84864"/>
            <a:ext cx="11214538" cy="658835"/>
          </a:xfrm>
          <a:prstGeom prst="rect">
            <a:avLst/>
          </a:prstGeom>
          <a:noFill/>
        </p:spPr>
        <p:txBody>
          <a:bodyPr wrap="square">
            <a:spAutoFit/>
          </a:bodyPr>
          <a:lstStyle/>
          <a:p>
            <a:pPr marL="0" marR="0">
              <a:lnSpc>
                <a:spcPct val="107000"/>
              </a:lnSpc>
              <a:spcBef>
                <a:spcPts val="0"/>
              </a:spcBef>
              <a:spcAft>
                <a:spcPts val="800"/>
              </a:spcAft>
            </a:pPr>
            <a:r>
              <a:rPr lang="en-IN" sz="3600" dirty="0" smtClean="0">
                <a:solidFill>
                  <a:srgbClr val="000000"/>
                </a:solidFill>
                <a:effectLst/>
                <a:ea typeface="Calibri" panose="020F0502020204030204" pitchFamily="34" charset="0"/>
                <a:cs typeface="Latha" panose="020B0604020202020204" pitchFamily="34" charset="0"/>
              </a:rPr>
              <a:t>Example:</a:t>
            </a:r>
            <a:r>
              <a:rPr lang="en-IN" sz="3600" dirty="0">
                <a:solidFill>
                  <a:srgbClr val="3A3A3A"/>
                </a:solidFill>
                <a:effectLst/>
                <a:ea typeface="Calibri" panose="020F0502020204030204" pitchFamily="34" charset="0"/>
                <a:cs typeface="Latha" panose="020B0604020202020204" pitchFamily="34" charset="0"/>
              </a:rPr>
              <a:t> </a:t>
            </a:r>
            <a:r>
              <a:rPr lang="en-IN" sz="3600" dirty="0">
                <a:solidFill>
                  <a:srgbClr val="3A3A3A"/>
                </a:solidFill>
                <a:ea typeface="Calibri" panose="020F0502020204030204" pitchFamily="34" charset="0"/>
                <a:cs typeface="Latha" panose="020B0604020202020204" pitchFamily="34" charset="0"/>
              </a:rPr>
              <a:t>E</a:t>
            </a:r>
            <a:r>
              <a:rPr lang="en-IN" sz="3600" dirty="0" smtClean="0">
                <a:solidFill>
                  <a:srgbClr val="3A3A3A"/>
                </a:solidFill>
                <a:ea typeface="Calibri" panose="020F0502020204030204" pitchFamily="34" charset="0"/>
                <a:cs typeface="Latha" panose="020B0604020202020204" pitchFamily="34" charset="0"/>
              </a:rPr>
              <a:t>xception not handled in debugging</a:t>
            </a:r>
            <a:r>
              <a:rPr lang="en-IN" sz="3600" dirty="0">
                <a:solidFill>
                  <a:srgbClr val="3A3A3A"/>
                </a:solidFill>
                <a:effectLst/>
                <a:ea typeface="Calibri" panose="020F0502020204030204" pitchFamily="34" charset="0"/>
                <a:cs typeface="Latha" panose="020B0604020202020204" pitchFamily="34" charset="0"/>
              </a:rPr>
              <a:t> </a:t>
            </a:r>
            <a:endParaRPr lang="en-IN" sz="3600" dirty="0">
              <a:effectLst/>
              <a:ea typeface="Calibri" panose="020F0502020204030204" pitchFamily="34" charset="0"/>
              <a:cs typeface="Latha" panose="020B0604020202020204" pitchFamily="34" charset="0"/>
            </a:endParaRPr>
          </a:p>
        </p:txBody>
      </p:sp>
      <p:pic>
        <p:nvPicPr>
          <p:cNvPr id="5" name="Picture 4"/>
          <p:cNvPicPr>
            <a:picLocks noChangeAspect="1"/>
          </p:cNvPicPr>
          <p:nvPr/>
        </p:nvPicPr>
        <p:blipFill>
          <a:blip r:embed="rId2"/>
          <a:stretch>
            <a:fillRect/>
          </a:stretch>
        </p:blipFill>
        <p:spPr>
          <a:xfrm>
            <a:off x="1" y="897209"/>
            <a:ext cx="12192000" cy="5882640"/>
          </a:xfrm>
          <a:prstGeom prst="rect">
            <a:avLst/>
          </a:prstGeom>
        </p:spPr>
      </p:pic>
    </p:spTree>
    <p:extLst>
      <p:ext uri="{BB962C8B-B14F-4D97-AF65-F5344CB8AC3E}">
        <p14:creationId xmlns:p14="http://schemas.microsoft.com/office/powerpoint/2010/main" val="42097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35" y="977462"/>
            <a:ext cx="12212835" cy="5880538"/>
          </a:xfrm>
          <a:prstGeom prst="rect">
            <a:avLst/>
          </a:prstGeom>
        </p:spPr>
      </p:pic>
      <p:sp>
        <p:nvSpPr>
          <p:cNvPr id="3" name="TextBox 2">
            <a:extLst>
              <a:ext uri="{FF2B5EF4-FFF2-40B4-BE49-F238E27FC236}">
                <a16:creationId xmlns:a16="http://schemas.microsoft.com/office/drawing/2014/main" id="{6EA2F81B-7F69-4F32-85BF-166A4767A24E}"/>
              </a:ext>
            </a:extLst>
          </p:cNvPr>
          <p:cNvSpPr txBox="1"/>
          <p:nvPr/>
        </p:nvSpPr>
        <p:spPr>
          <a:xfrm>
            <a:off x="0" y="84864"/>
            <a:ext cx="11214538" cy="685124"/>
          </a:xfrm>
          <a:prstGeom prst="rect">
            <a:avLst/>
          </a:prstGeom>
          <a:noFill/>
        </p:spPr>
        <p:txBody>
          <a:bodyPr wrap="square">
            <a:spAutoFit/>
          </a:bodyPr>
          <a:lstStyle/>
          <a:p>
            <a:pPr marL="0" marR="0">
              <a:lnSpc>
                <a:spcPct val="107000"/>
              </a:lnSpc>
              <a:spcBef>
                <a:spcPts val="0"/>
              </a:spcBef>
              <a:spcAft>
                <a:spcPts val="800"/>
              </a:spcAft>
            </a:pPr>
            <a:r>
              <a:rPr lang="en-IN" sz="3600" dirty="0" smtClean="0">
                <a:solidFill>
                  <a:srgbClr val="000000"/>
                </a:solidFill>
                <a:effectLst/>
                <a:ea typeface="Calibri" panose="020F0502020204030204" pitchFamily="34" charset="0"/>
                <a:cs typeface="Latha" panose="020B0604020202020204" pitchFamily="34" charset="0"/>
              </a:rPr>
              <a:t>Example:</a:t>
            </a:r>
            <a:r>
              <a:rPr lang="en-IN" sz="3600" dirty="0">
                <a:solidFill>
                  <a:srgbClr val="3A3A3A"/>
                </a:solidFill>
                <a:effectLst/>
                <a:ea typeface="Calibri" panose="020F0502020204030204" pitchFamily="34" charset="0"/>
                <a:cs typeface="Latha" panose="020B0604020202020204" pitchFamily="34" charset="0"/>
              </a:rPr>
              <a:t> </a:t>
            </a:r>
            <a:r>
              <a:rPr lang="en-IN" sz="3600" dirty="0">
                <a:solidFill>
                  <a:srgbClr val="3A3A3A"/>
                </a:solidFill>
                <a:ea typeface="Calibri" panose="020F0502020204030204" pitchFamily="34" charset="0"/>
                <a:cs typeface="Latha" panose="020B0604020202020204" pitchFamily="34" charset="0"/>
              </a:rPr>
              <a:t>E</a:t>
            </a:r>
            <a:r>
              <a:rPr lang="en-IN" sz="3600" dirty="0" smtClean="0">
                <a:solidFill>
                  <a:srgbClr val="3A3A3A"/>
                </a:solidFill>
                <a:ea typeface="Calibri" panose="020F0502020204030204" pitchFamily="34" charset="0"/>
                <a:cs typeface="Latha" panose="020B0604020202020204" pitchFamily="34" charset="0"/>
              </a:rPr>
              <a:t>xception handled in try catch block</a:t>
            </a:r>
            <a:endParaRPr lang="en-IN" sz="3600" dirty="0">
              <a:effectLst/>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707446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7034" y="2582182"/>
            <a:ext cx="3481945" cy="830997"/>
          </a:xfrm>
          <a:prstGeom prst="rect">
            <a:avLst/>
          </a:prstGeom>
        </p:spPr>
        <p:txBody>
          <a:bodyPr wrap="square">
            <a:spAutoFit/>
          </a:bodyPr>
          <a:lstStyle/>
          <a:p>
            <a:pPr algn="ctr"/>
            <a:r>
              <a:rPr lang="en-US" sz="4800" dirty="0" smtClean="0">
                <a:solidFill>
                  <a:srgbClr val="000000"/>
                </a:solidFill>
              </a:rPr>
              <a:t>Thank you </a:t>
            </a:r>
            <a:endParaRPr lang="en-IN" sz="4800" dirty="0"/>
          </a:p>
        </p:txBody>
      </p:sp>
    </p:spTree>
    <p:extLst>
      <p:ext uri="{BB962C8B-B14F-4D97-AF65-F5344CB8AC3E}">
        <p14:creationId xmlns:p14="http://schemas.microsoft.com/office/powerpoint/2010/main" val="1474589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716" y="210207"/>
            <a:ext cx="11550869" cy="830997"/>
          </a:xfrm>
          <a:prstGeom prst="rect">
            <a:avLst/>
          </a:prstGeom>
          <a:noFill/>
        </p:spPr>
        <p:txBody>
          <a:bodyPr wrap="square" rtlCol="0">
            <a:spAutoFit/>
          </a:bodyPr>
          <a:lstStyle/>
          <a:p>
            <a:r>
              <a:rPr lang="en-US" sz="4800" dirty="0"/>
              <a:t> </a:t>
            </a:r>
            <a:r>
              <a:rPr lang="en-US" sz="4000" dirty="0"/>
              <a:t>Why Debugging:</a:t>
            </a:r>
            <a:endParaRPr lang="en-IN" sz="4000" dirty="0"/>
          </a:p>
        </p:txBody>
      </p:sp>
      <p:sp>
        <p:nvSpPr>
          <p:cNvPr id="3" name="TextBox 2"/>
          <p:cNvSpPr txBox="1"/>
          <p:nvPr/>
        </p:nvSpPr>
        <p:spPr>
          <a:xfrm>
            <a:off x="604344" y="1440597"/>
            <a:ext cx="10783614" cy="3600986"/>
          </a:xfrm>
          <a:prstGeom prst="rect">
            <a:avLst/>
          </a:prstGeom>
          <a:noFill/>
        </p:spPr>
        <p:txBody>
          <a:bodyPr wrap="square" rtlCol="0">
            <a:spAutoFit/>
          </a:bodyPr>
          <a:lstStyle/>
          <a:p>
            <a:pPr marL="285750" lvl="0" indent="-285750">
              <a:lnSpc>
                <a:spcPct val="150000"/>
              </a:lnSpc>
              <a:buFont typeface="Wingdings" panose="05000000000000000000" pitchFamily="2" charset="2"/>
              <a:buChar char="§"/>
            </a:pPr>
            <a:r>
              <a:rPr lang="en-US" sz="2000" dirty="0"/>
              <a:t>It allows software engineers and developers </a:t>
            </a:r>
            <a:r>
              <a:rPr lang="en-US" sz="2000" dirty="0">
                <a:solidFill>
                  <a:schemeClr val="accent6"/>
                </a:solidFill>
              </a:rPr>
              <a:t>to fix errors in a program before releasing it to the public.</a:t>
            </a:r>
          </a:p>
          <a:p>
            <a:pPr marL="285750" lvl="0" indent="-285750">
              <a:lnSpc>
                <a:spcPct val="150000"/>
              </a:lnSpc>
              <a:buFont typeface="Wingdings" panose="05000000000000000000" pitchFamily="2" charset="2"/>
              <a:buChar char="§"/>
            </a:pPr>
            <a:r>
              <a:rPr lang="en-US" sz="2000" dirty="0"/>
              <a:t>Usually, </a:t>
            </a:r>
            <a:r>
              <a:rPr lang="en-US" sz="2000" dirty="0">
                <a:solidFill>
                  <a:schemeClr val="accent6"/>
                </a:solidFill>
              </a:rPr>
              <a:t>compiler errors are clearly visible</a:t>
            </a:r>
            <a:r>
              <a:rPr lang="en-US" sz="2000" dirty="0"/>
              <a:t> while writing the code in the eclipse.</a:t>
            </a:r>
          </a:p>
          <a:p>
            <a:pPr marL="285750" lvl="0" indent="-285750">
              <a:lnSpc>
                <a:spcPct val="150000"/>
              </a:lnSpc>
              <a:buFont typeface="Wingdings" panose="05000000000000000000" pitchFamily="2" charset="2"/>
              <a:buChar char="§"/>
            </a:pPr>
            <a:r>
              <a:rPr lang="en-US" sz="2000" dirty="0"/>
              <a:t>But </a:t>
            </a:r>
            <a:r>
              <a:rPr lang="en-US" sz="2000" dirty="0">
                <a:solidFill>
                  <a:schemeClr val="accent6"/>
                </a:solidFill>
              </a:rPr>
              <a:t>run time errors are visible only when we execute </a:t>
            </a:r>
            <a:r>
              <a:rPr lang="en-US" sz="2000" dirty="0"/>
              <a:t>the code and while running, if any run time error occurs, the program fails to execute and terminates abruptly. </a:t>
            </a:r>
          </a:p>
          <a:p>
            <a:pPr marL="285750" lvl="0" indent="-285750">
              <a:lnSpc>
                <a:spcPct val="150000"/>
              </a:lnSpc>
              <a:buFont typeface="Wingdings" panose="05000000000000000000" pitchFamily="2" charset="2"/>
              <a:buChar char="§"/>
            </a:pPr>
            <a:r>
              <a:rPr lang="en-US" sz="2000" dirty="0"/>
              <a:t>To find the run time errors, Debugging is used.</a:t>
            </a:r>
          </a:p>
          <a:p>
            <a:pPr marL="285750" lvl="0" indent="-285750">
              <a:lnSpc>
                <a:spcPct val="150000"/>
              </a:lnSpc>
              <a:buFont typeface="Wingdings" panose="05000000000000000000" pitchFamily="2" charset="2"/>
              <a:buChar char="§"/>
            </a:pPr>
            <a:r>
              <a:rPr lang="en-US" sz="2000" dirty="0"/>
              <a:t>To </a:t>
            </a:r>
            <a:r>
              <a:rPr lang="en-US" sz="2000" dirty="0">
                <a:solidFill>
                  <a:schemeClr val="accent6"/>
                </a:solidFill>
              </a:rPr>
              <a:t>remove bugs, errors in the program </a:t>
            </a:r>
            <a:r>
              <a:rPr lang="en-US" sz="2000" dirty="0"/>
              <a:t>which occurs only during specific condition.</a:t>
            </a:r>
          </a:p>
          <a:p>
            <a:endParaRPr lang="en-IN" dirty="0"/>
          </a:p>
        </p:txBody>
      </p:sp>
    </p:spTree>
    <p:extLst>
      <p:ext uri="{BB962C8B-B14F-4D97-AF65-F5344CB8AC3E}">
        <p14:creationId xmlns:p14="http://schemas.microsoft.com/office/powerpoint/2010/main" val="664403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134" y="71992"/>
            <a:ext cx="10941269" cy="646331"/>
          </a:xfrm>
          <a:prstGeom prst="rect">
            <a:avLst/>
          </a:prstGeom>
          <a:noFill/>
        </p:spPr>
        <p:txBody>
          <a:bodyPr wrap="square" rtlCol="0">
            <a:spAutoFit/>
          </a:bodyPr>
          <a:lstStyle/>
          <a:p>
            <a:r>
              <a:rPr lang="en-US" sz="3600" dirty="0"/>
              <a:t>How to Launch Debugger in Eclipse ?</a:t>
            </a:r>
            <a:endParaRPr lang="en-IN" sz="3600" dirty="0"/>
          </a:p>
        </p:txBody>
      </p:sp>
      <p:pic>
        <p:nvPicPr>
          <p:cNvPr id="4" name="Picture 3"/>
          <p:cNvPicPr>
            <a:picLocks noChangeAspect="1"/>
          </p:cNvPicPr>
          <p:nvPr/>
        </p:nvPicPr>
        <p:blipFill>
          <a:blip r:embed="rId2"/>
          <a:stretch>
            <a:fillRect/>
          </a:stretch>
        </p:blipFill>
        <p:spPr>
          <a:xfrm>
            <a:off x="4077327" y="1944414"/>
            <a:ext cx="7478169" cy="4486901"/>
          </a:xfrm>
          <a:prstGeom prst="rect">
            <a:avLst/>
          </a:prstGeom>
        </p:spPr>
      </p:pic>
      <p:sp>
        <p:nvSpPr>
          <p:cNvPr id="7" name="TextBox 6"/>
          <p:cNvSpPr txBox="1"/>
          <p:nvPr/>
        </p:nvSpPr>
        <p:spPr>
          <a:xfrm>
            <a:off x="301513" y="799897"/>
            <a:ext cx="10678510" cy="1200329"/>
          </a:xfrm>
          <a:prstGeom prst="rect">
            <a:avLst/>
          </a:prstGeom>
          <a:noFill/>
        </p:spPr>
        <p:txBody>
          <a:bodyPr wrap="square" rtlCol="0">
            <a:spAutoFit/>
          </a:bodyPr>
          <a:lstStyle/>
          <a:p>
            <a:pPr>
              <a:lnSpc>
                <a:spcPct val="150000"/>
              </a:lnSpc>
            </a:pPr>
            <a:r>
              <a:rPr lang="en-IN" dirty="0"/>
              <a:t>To launch Debugger,</a:t>
            </a:r>
          </a:p>
          <a:p>
            <a:pPr>
              <a:lnSpc>
                <a:spcPct val="150000"/>
              </a:lnSpc>
            </a:pPr>
            <a:r>
              <a:rPr lang="en-IN" dirty="0"/>
              <a:t>Click on </a:t>
            </a:r>
            <a:r>
              <a:rPr lang="en-IN" dirty="0">
                <a:solidFill>
                  <a:schemeClr val="accent1">
                    <a:lumMod val="75000"/>
                  </a:schemeClr>
                </a:solidFill>
              </a:rPr>
              <a:t>Open Perspective icon -&gt; Select Debug -&gt; Open</a:t>
            </a:r>
          </a:p>
          <a:p>
            <a:endParaRPr lang="en-IN" dirty="0"/>
          </a:p>
        </p:txBody>
      </p:sp>
      <p:pic>
        <p:nvPicPr>
          <p:cNvPr id="8" name="Picture 7"/>
          <p:cNvPicPr>
            <a:picLocks noChangeAspect="1"/>
          </p:cNvPicPr>
          <p:nvPr/>
        </p:nvPicPr>
        <p:blipFill rotWithShape="1">
          <a:blip r:embed="rId3"/>
          <a:srcRect l="36255"/>
          <a:stretch/>
        </p:blipFill>
        <p:spPr>
          <a:xfrm>
            <a:off x="578068" y="3044703"/>
            <a:ext cx="2596056" cy="1422193"/>
          </a:xfrm>
          <a:prstGeom prst="rect">
            <a:avLst/>
          </a:prstGeom>
        </p:spPr>
      </p:pic>
      <p:sp>
        <p:nvSpPr>
          <p:cNvPr id="9" name="Rectangle 8"/>
          <p:cNvSpPr/>
          <p:nvPr/>
        </p:nvSpPr>
        <p:spPr>
          <a:xfrm>
            <a:off x="7104993" y="2869324"/>
            <a:ext cx="711418" cy="2732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270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016"/>
            <a:ext cx="10941269" cy="646331"/>
          </a:xfrm>
          <a:prstGeom prst="rect">
            <a:avLst/>
          </a:prstGeom>
          <a:noFill/>
        </p:spPr>
        <p:txBody>
          <a:bodyPr wrap="square" rtlCol="0">
            <a:spAutoFit/>
          </a:bodyPr>
          <a:lstStyle/>
          <a:p>
            <a:r>
              <a:rPr lang="en-US" sz="3600" dirty="0"/>
              <a:t>How to Debug Code in Eclipse?</a:t>
            </a:r>
            <a:endParaRPr lang="en-IN" sz="3600" dirty="0"/>
          </a:p>
        </p:txBody>
      </p:sp>
      <p:pic>
        <p:nvPicPr>
          <p:cNvPr id="3" name="Picture 2"/>
          <p:cNvPicPr/>
          <p:nvPr/>
        </p:nvPicPr>
        <p:blipFill rotWithShape="1">
          <a:blip r:embed="rId2">
            <a:extLst>
              <a:ext uri="{28A0092B-C50C-407E-A947-70E740481C1C}">
                <a14:useLocalDpi xmlns:a14="http://schemas.microsoft.com/office/drawing/2010/main" val="0"/>
              </a:ext>
            </a:extLst>
          </a:blip>
          <a:srcRect l="-131" r="53737" b="81387"/>
          <a:stretch/>
        </p:blipFill>
        <p:spPr bwMode="auto">
          <a:xfrm>
            <a:off x="367861" y="1403812"/>
            <a:ext cx="3794235" cy="1105393"/>
          </a:xfrm>
          <a:prstGeom prst="rect">
            <a:avLst/>
          </a:prstGeom>
          <a:ln>
            <a:noFill/>
          </a:ln>
          <a:extLst>
            <a:ext uri="{53640926-AAD7-44D8-BBD7-CCE9431645EC}">
              <a14:shadowObscured xmlns:a14="http://schemas.microsoft.com/office/drawing/2010/main"/>
            </a:ext>
          </a:extLst>
        </p:spPr>
      </p:pic>
      <p:pic>
        <p:nvPicPr>
          <p:cNvPr id="4" name="Picture 3"/>
          <p:cNvPicPr>
            <a:picLocks noChangeAspect="1"/>
          </p:cNvPicPr>
          <p:nvPr/>
        </p:nvPicPr>
        <p:blipFill rotWithShape="1">
          <a:blip r:embed="rId3"/>
          <a:srcRect l="14483" r="10296"/>
          <a:stretch/>
        </p:blipFill>
        <p:spPr>
          <a:xfrm>
            <a:off x="367861" y="3133139"/>
            <a:ext cx="5349765" cy="3615559"/>
          </a:xfrm>
          <a:prstGeom prst="rect">
            <a:avLst/>
          </a:prstGeom>
        </p:spPr>
      </p:pic>
      <p:pic>
        <p:nvPicPr>
          <p:cNvPr id="5" name="Picture 4"/>
          <p:cNvPicPr>
            <a:picLocks noChangeAspect="1"/>
          </p:cNvPicPr>
          <p:nvPr/>
        </p:nvPicPr>
        <p:blipFill rotWithShape="1">
          <a:blip r:embed="rId4"/>
          <a:srcRect l="12244" t="9540" r="14874" b="10885"/>
          <a:stretch/>
        </p:blipFill>
        <p:spPr>
          <a:xfrm>
            <a:off x="6568965" y="2207173"/>
            <a:ext cx="4950372" cy="2175642"/>
          </a:xfrm>
          <a:prstGeom prst="rect">
            <a:avLst/>
          </a:prstGeom>
        </p:spPr>
      </p:pic>
      <p:sp>
        <p:nvSpPr>
          <p:cNvPr id="6" name="TextBox 5"/>
          <p:cNvSpPr txBox="1"/>
          <p:nvPr/>
        </p:nvSpPr>
        <p:spPr>
          <a:xfrm>
            <a:off x="294289" y="967500"/>
            <a:ext cx="1618594" cy="369332"/>
          </a:xfrm>
          <a:prstGeom prst="rect">
            <a:avLst/>
          </a:prstGeom>
          <a:noFill/>
        </p:spPr>
        <p:txBody>
          <a:bodyPr wrap="square" rtlCol="0">
            <a:spAutoFit/>
          </a:bodyPr>
          <a:lstStyle/>
          <a:p>
            <a:r>
              <a:rPr lang="en-US" dirty="0">
                <a:solidFill>
                  <a:schemeClr val="accent1">
                    <a:lumMod val="75000"/>
                  </a:schemeClr>
                </a:solidFill>
              </a:rPr>
              <a:t>Step:1</a:t>
            </a:r>
            <a:endParaRPr lang="en-IN" dirty="0">
              <a:solidFill>
                <a:schemeClr val="accent1">
                  <a:lumMod val="75000"/>
                </a:schemeClr>
              </a:solidFill>
            </a:endParaRPr>
          </a:p>
        </p:txBody>
      </p:sp>
      <p:sp>
        <p:nvSpPr>
          <p:cNvPr id="7" name="TextBox 6"/>
          <p:cNvSpPr txBox="1"/>
          <p:nvPr/>
        </p:nvSpPr>
        <p:spPr>
          <a:xfrm>
            <a:off x="294289" y="2696827"/>
            <a:ext cx="1618594" cy="369332"/>
          </a:xfrm>
          <a:prstGeom prst="rect">
            <a:avLst/>
          </a:prstGeom>
          <a:noFill/>
        </p:spPr>
        <p:txBody>
          <a:bodyPr wrap="square" rtlCol="0">
            <a:spAutoFit/>
          </a:bodyPr>
          <a:lstStyle/>
          <a:p>
            <a:r>
              <a:rPr lang="en-US" dirty="0">
                <a:solidFill>
                  <a:schemeClr val="accent1">
                    <a:lumMod val="75000"/>
                  </a:schemeClr>
                </a:solidFill>
              </a:rPr>
              <a:t>Step:2</a:t>
            </a:r>
            <a:endParaRPr lang="en-IN" dirty="0">
              <a:solidFill>
                <a:schemeClr val="accent1">
                  <a:lumMod val="75000"/>
                </a:schemeClr>
              </a:solidFill>
            </a:endParaRPr>
          </a:p>
        </p:txBody>
      </p:sp>
      <p:sp>
        <p:nvSpPr>
          <p:cNvPr id="8" name="TextBox 7"/>
          <p:cNvSpPr txBox="1"/>
          <p:nvPr/>
        </p:nvSpPr>
        <p:spPr>
          <a:xfrm>
            <a:off x="6568965" y="1771842"/>
            <a:ext cx="1618594" cy="369332"/>
          </a:xfrm>
          <a:prstGeom prst="rect">
            <a:avLst/>
          </a:prstGeom>
          <a:noFill/>
        </p:spPr>
        <p:txBody>
          <a:bodyPr wrap="square" rtlCol="0">
            <a:spAutoFit/>
          </a:bodyPr>
          <a:lstStyle/>
          <a:p>
            <a:r>
              <a:rPr lang="en-US" dirty="0">
                <a:solidFill>
                  <a:schemeClr val="accent1">
                    <a:lumMod val="75000"/>
                  </a:schemeClr>
                </a:solidFill>
              </a:rPr>
              <a:t>Step:3</a:t>
            </a:r>
            <a:endParaRPr lang="en-IN" dirty="0">
              <a:solidFill>
                <a:schemeClr val="accent1">
                  <a:lumMod val="75000"/>
                </a:schemeClr>
              </a:solidFill>
            </a:endParaRPr>
          </a:p>
        </p:txBody>
      </p:sp>
    </p:spTree>
    <p:extLst>
      <p:ext uri="{BB962C8B-B14F-4D97-AF65-F5344CB8AC3E}">
        <p14:creationId xmlns:p14="http://schemas.microsoft.com/office/powerpoint/2010/main" val="1937450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6110"/>
            <a:ext cx="10941269" cy="646331"/>
          </a:xfrm>
          <a:prstGeom prst="rect">
            <a:avLst/>
          </a:prstGeom>
          <a:noFill/>
        </p:spPr>
        <p:txBody>
          <a:bodyPr wrap="square" rtlCol="0">
            <a:spAutoFit/>
          </a:bodyPr>
          <a:lstStyle/>
          <a:p>
            <a:r>
              <a:rPr lang="en-US" sz="3600" dirty="0"/>
              <a:t>Components in Debug Perspective?</a:t>
            </a:r>
            <a:endParaRPr lang="en-IN" sz="3600" dirty="0"/>
          </a:p>
        </p:txBody>
      </p:sp>
      <p:sp>
        <p:nvSpPr>
          <p:cNvPr id="5" name="Rectangle 4"/>
          <p:cNvSpPr/>
          <p:nvPr/>
        </p:nvSpPr>
        <p:spPr>
          <a:xfrm>
            <a:off x="2027081" y="905043"/>
            <a:ext cx="9574924" cy="379463"/>
          </a:xfrm>
          <a:prstGeom prst="rect">
            <a:avLst/>
          </a:prstGeom>
        </p:spPr>
        <p:txBody>
          <a:bodyPr wrap="square">
            <a:spAutoFit/>
          </a:bodyPr>
          <a:lstStyle/>
          <a:p>
            <a:pPr>
              <a:lnSpc>
                <a:spcPct val="107000"/>
              </a:lnSpc>
            </a:pPr>
            <a:r>
              <a:rPr lang="en-IN" dirty="0">
                <a:latin typeface="Calibri" panose="020F0502020204030204" pitchFamily="34" charset="0"/>
                <a:ea typeface="Calibri" panose="020F0502020204030204" pitchFamily="34" charset="0"/>
                <a:cs typeface="Latha"/>
              </a:rPr>
              <a:t>Debug Window, Variables, Console-Debug Shell, Breakpoint, Class, </a:t>
            </a:r>
            <a:r>
              <a:rPr lang="en-IN" dirty="0">
                <a:solidFill>
                  <a:srgbClr val="000000"/>
                </a:solidFill>
                <a:effectLst/>
              </a:rPr>
              <a:t>Expressions</a:t>
            </a:r>
            <a:endParaRPr lang="en-IN" b="0" i="0" dirty="0">
              <a:solidFill>
                <a:srgbClr val="000000"/>
              </a:solidFill>
              <a:effectLst/>
              <a:latin typeface="DM Sans" panose="020B0604020202020204" pitchFamily="2" charset="0"/>
            </a:endParaRPr>
          </a:p>
        </p:txBody>
      </p:sp>
      <p:pic>
        <p:nvPicPr>
          <p:cNvPr id="6" name="Picture 5">
            <a:extLst>
              <a:ext uri="{FF2B5EF4-FFF2-40B4-BE49-F238E27FC236}">
                <a16:creationId xmlns:a16="http://schemas.microsoft.com/office/drawing/2014/main" id="{D56A3401-06ED-4D77-8962-F36B3A367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7108"/>
            <a:ext cx="12183151" cy="5380892"/>
          </a:xfrm>
          <a:prstGeom prst="rect">
            <a:avLst/>
          </a:prstGeom>
        </p:spPr>
      </p:pic>
    </p:spTree>
    <p:extLst>
      <p:ext uri="{BB962C8B-B14F-4D97-AF65-F5344CB8AC3E}">
        <p14:creationId xmlns:p14="http://schemas.microsoft.com/office/powerpoint/2010/main" val="1861141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780" y="1164297"/>
            <a:ext cx="11267090" cy="880369"/>
          </a:xfrm>
          <a:prstGeom prst="rect">
            <a:avLst/>
          </a:prstGeom>
        </p:spPr>
        <p:txBody>
          <a:bodyPr wrap="square">
            <a:spAutoFit/>
          </a:bodyPr>
          <a:lstStyle/>
          <a:p>
            <a:pPr marL="285750" lvl="0" indent="-285750">
              <a:lnSpc>
                <a:spcPct val="150000"/>
              </a:lnSpc>
              <a:spcAft>
                <a:spcPts val="0"/>
              </a:spcAft>
              <a:buFont typeface="Wingdings" panose="05000000000000000000" pitchFamily="2" charset="2"/>
              <a:buChar char="§"/>
            </a:pPr>
            <a:r>
              <a:rPr lang="en-IN" dirty="0">
                <a:latin typeface="Calibri" panose="020F0502020204030204" pitchFamily="34" charset="0"/>
                <a:ea typeface="Calibri" panose="020F0502020204030204" pitchFamily="34" charset="0"/>
                <a:cs typeface="Latha"/>
              </a:rPr>
              <a:t>Debug window is present next to the project explorer.</a:t>
            </a:r>
          </a:p>
          <a:p>
            <a:pPr marL="285750" lvl="0" indent="-285750">
              <a:lnSpc>
                <a:spcPct val="150000"/>
              </a:lnSpc>
              <a:spcAft>
                <a:spcPts val="800"/>
              </a:spcAft>
              <a:buFont typeface="Wingdings" panose="05000000000000000000" pitchFamily="2" charset="2"/>
              <a:buChar char="§"/>
            </a:pPr>
            <a:r>
              <a:rPr lang="en-IN" dirty="0">
                <a:latin typeface="Calibri" panose="020F0502020204030204" pitchFamily="34" charset="0"/>
                <a:ea typeface="Calibri" panose="020F0502020204030204" pitchFamily="34" charset="0"/>
                <a:cs typeface="Latha"/>
              </a:rPr>
              <a:t>The class which is being debugged is displayed in the debug window.</a:t>
            </a:r>
          </a:p>
        </p:txBody>
      </p:sp>
      <p:sp>
        <p:nvSpPr>
          <p:cNvPr id="3" name="TextBox 2"/>
          <p:cNvSpPr txBox="1"/>
          <p:nvPr/>
        </p:nvSpPr>
        <p:spPr>
          <a:xfrm>
            <a:off x="147144" y="329299"/>
            <a:ext cx="6968359" cy="658835"/>
          </a:xfrm>
          <a:prstGeom prst="rect">
            <a:avLst/>
          </a:prstGeom>
          <a:noFill/>
        </p:spPr>
        <p:txBody>
          <a:bodyPr wrap="square" rtlCol="0">
            <a:spAutoFit/>
          </a:bodyPr>
          <a:lstStyle/>
          <a:p>
            <a:pPr lvl="0">
              <a:lnSpc>
                <a:spcPct val="107000"/>
              </a:lnSpc>
              <a:spcAft>
                <a:spcPts val="800"/>
              </a:spcAft>
            </a:pPr>
            <a:r>
              <a:rPr lang="en-IN" sz="3600" dirty="0">
                <a:solidFill>
                  <a:prstClr val="black"/>
                </a:solidFill>
                <a:latin typeface="Calibri" panose="020F0502020204030204" pitchFamily="34" charset="0"/>
                <a:ea typeface="Calibri" panose="020F0502020204030204" pitchFamily="34" charset="0"/>
                <a:cs typeface="Latha"/>
              </a:rPr>
              <a:t>Debug Window:</a:t>
            </a:r>
          </a:p>
        </p:txBody>
      </p:sp>
      <p:sp>
        <p:nvSpPr>
          <p:cNvPr id="4" name="TextBox 3"/>
          <p:cNvSpPr txBox="1"/>
          <p:nvPr/>
        </p:nvSpPr>
        <p:spPr>
          <a:xfrm>
            <a:off x="283780" y="2966783"/>
            <a:ext cx="11719034" cy="388696"/>
          </a:xfrm>
          <a:prstGeom prst="rect">
            <a:avLst/>
          </a:prstGeom>
          <a:noFill/>
        </p:spPr>
        <p:txBody>
          <a:bodyPr wrap="square" rtlCol="0">
            <a:spAutoFit/>
          </a:bodyPr>
          <a:lstStyle/>
          <a:p>
            <a:pPr marL="285750" lvl="0" indent="-285750">
              <a:lnSpc>
                <a:spcPct val="107000"/>
              </a:lnSpc>
              <a:spcAft>
                <a:spcPts val="800"/>
              </a:spcAft>
              <a:buFont typeface="Wingdings" panose="05000000000000000000" pitchFamily="2" charset="2"/>
              <a:buChar char="§"/>
            </a:pPr>
            <a:r>
              <a:rPr lang="en-IN" dirty="0">
                <a:solidFill>
                  <a:prstClr val="black"/>
                </a:solidFill>
                <a:latin typeface="Calibri" panose="020F0502020204030204" pitchFamily="34" charset="0"/>
                <a:ea typeface="Calibri" panose="020F0502020204030204" pitchFamily="34" charset="0"/>
                <a:cs typeface="Latha"/>
              </a:rPr>
              <a:t>A breakpoint is a </a:t>
            </a:r>
            <a:r>
              <a:rPr lang="en-IN" dirty="0">
                <a:solidFill>
                  <a:srgbClr val="70AD47"/>
                </a:solidFill>
                <a:latin typeface="Calibri" panose="020F0502020204030204" pitchFamily="34" charset="0"/>
                <a:ea typeface="Calibri" panose="020F0502020204030204" pitchFamily="34" charset="0"/>
                <a:cs typeface="Latha"/>
              </a:rPr>
              <a:t>point where the execution of the program is halted </a:t>
            </a:r>
            <a:r>
              <a:rPr lang="en-IN" dirty="0">
                <a:solidFill>
                  <a:prstClr val="black"/>
                </a:solidFill>
                <a:latin typeface="Calibri" panose="020F0502020204030204" pitchFamily="34" charset="0"/>
                <a:ea typeface="Calibri" panose="020F0502020204030204" pitchFamily="34" charset="0"/>
                <a:cs typeface="Latha"/>
              </a:rPr>
              <a:t>when the program is in </a:t>
            </a:r>
            <a:r>
              <a:rPr lang="en-IN" dirty="0">
                <a:solidFill>
                  <a:srgbClr val="5B9BD5"/>
                </a:solidFill>
                <a:latin typeface="Calibri" panose="020F0502020204030204" pitchFamily="34" charset="0"/>
                <a:ea typeface="Calibri" panose="020F0502020204030204" pitchFamily="34" charset="0"/>
                <a:cs typeface="Latha"/>
              </a:rPr>
              <a:t>debug mode</a:t>
            </a:r>
            <a:r>
              <a:rPr lang="en-IN" dirty="0">
                <a:solidFill>
                  <a:prstClr val="black"/>
                </a:solidFill>
                <a:latin typeface="Calibri" panose="020F0502020204030204" pitchFamily="34" charset="0"/>
                <a:ea typeface="Calibri" panose="020F0502020204030204" pitchFamily="34" charset="0"/>
                <a:cs typeface="Latha"/>
              </a:rPr>
              <a:t>.</a:t>
            </a:r>
          </a:p>
        </p:txBody>
      </p:sp>
      <p:sp>
        <p:nvSpPr>
          <p:cNvPr id="5" name="TextBox 4"/>
          <p:cNvSpPr txBox="1"/>
          <p:nvPr/>
        </p:nvSpPr>
        <p:spPr>
          <a:xfrm>
            <a:off x="283780" y="4472906"/>
            <a:ext cx="9564413" cy="388696"/>
          </a:xfrm>
          <a:prstGeom prst="rect">
            <a:avLst/>
          </a:prstGeom>
          <a:noFill/>
        </p:spPr>
        <p:txBody>
          <a:bodyPr wrap="square" rtlCol="0">
            <a:spAutoFit/>
          </a:bodyPr>
          <a:lstStyle/>
          <a:p>
            <a:pPr marL="285750" lvl="0" indent="-285750">
              <a:lnSpc>
                <a:spcPct val="107000"/>
              </a:lnSpc>
              <a:spcAft>
                <a:spcPts val="800"/>
              </a:spcAft>
              <a:buFont typeface="Wingdings" panose="05000000000000000000" pitchFamily="2" charset="2"/>
              <a:buChar char="§"/>
            </a:pPr>
            <a:r>
              <a:rPr lang="en-IN" dirty="0">
                <a:solidFill>
                  <a:prstClr val="black"/>
                </a:solidFill>
                <a:latin typeface="Calibri" panose="020F0502020204030204" pitchFamily="34" charset="0"/>
                <a:ea typeface="Calibri" panose="020F0502020204030204" pitchFamily="34" charset="0"/>
                <a:cs typeface="Latha"/>
              </a:rPr>
              <a:t>To take </a:t>
            </a:r>
            <a:r>
              <a:rPr lang="en-IN" dirty="0">
                <a:solidFill>
                  <a:schemeClr val="accent6"/>
                </a:solidFill>
                <a:latin typeface="Calibri" panose="020F0502020204030204" pitchFamily="34" charset="0"/>
                <a:ea typeface="Calibri" panose="020F0502020204030204" pitchFamily="34" charset="0"/>
                <a:cs typeface="Latha"/>
              </a:rPr>
              <a:t>manual control of a program at the time of debugging</a:t>
            </a:r>
            <a:r>
              <a:rPr lang="en-IN" dirty="0">
                <a:solidFill>
                  <a:prstClr val="black"/>
                </a:solidFill>
                <a:latin typeface="Calibri" panose="020F0502020204030204" pitchFamily="34" charset="0"/>
                <a:ea typeface="Calibri" panose="020F0502020204030204" pitchFamily="34" charset="0"/>
                <a:cs typeface="Latha"/>
              </a:rPr>
              <a:t>, we need breakpoint.</a:t>
            </a:r>
            <a:endParaRPr lang="en-IN" dirty="0"/>
          </a:p>
        </p:txBody>
      </p:sp>
      <p:sp>
        <p:nvSpPr>
          <p:cNvPr id="6" name="TextBox 5"/>
          <p:cNvSpPr txBox="1"/>
          <p:nvPr/>
        </p:nvSpPr>
        <p:spPr>
          <a:xfrm>
            <a:off x="147144" y="2025519"/>
            <a:ext cx="6968359" cy="658835"/>
          </a:xfrm>
          <a:prstGeom prst="rect">
            <a:avLst/>
          </a:prstGeom>
          <a:noFill/>
        </p:spPr>
        <p:txBody>
          <a:bodyPr wrap="square" rtlCol="0">
            <a:spAutoFit/>
          </a:bodyPr>
          <a:lstStyle/>
          <a:p>
            <a:pPr lvl="0">
              <a:lnSpc>
                <a:spcPct val="107000"/>
              </a:lnSpc>
              <a:spcAft>
                <a:spcPts val="800"/>
              </a:spcAft>
            </a:pPr>
            <a:r>
              <a:rPr lang="en-IN" sz="3600" dirty="0">
                <a:solidFill>
                  <a:prstClr val="black"/>
                </a:solidFill>
                <a:latin typeface="Calibri" panose="020F0502020204030204" pitchFamily="34" charset="0"/>
                <a:ea typeface="Calibri" panose="020F0502020204030204" pitchFamily="34" charset="0"/>
                <a:cs typeface="Latha"/>
              </a:rPr>
              <a:t>Breakpoint:</a:t>
            </a:r>
          </a:p>
        </p:txBody>
      </p:sp>
      <p:sp>
        <p:nvSpPr>
          <p:cNvPr id="7" name="TextBox 6"/>
          <p:cNvSpPr txBox="1"/>
          <p:nvPr/>
        </p:nvSpPr>
        <p:spPr>
          <a:xfrm>
            <a:off x="147144" y="3637908"/>
            <a:ext cx="6968359" cy="658835"/>
          </a:xfrm>
          <a:prstGeom prst="rect">
            <a:avLst/>
          </a:prstGeom>
          <a:noFill/>
        </p:spPr>
        <p:txBody>
          <a:bodyPr wrap="square" rtlCol="0">
            <a:spAutoFit/>
          </a:bodyPr>
          <a:lstStyle/>
          <a:p>
            <a:pPr lvl="0">
              <a:lnSpc>
                <a:spcPct val="107000"/>
              </a:lnSpc>
              <a:spcAft>
                <a:spcPts val="800"/>
              </a:spcAft>
            </a:pPr>
            <a:r>
              <a:rPr lang="en-IN" sz="3600" dirty="0">
                <a:solidFill>
                  <a:prstClr val="black"/>
                </a:solidFill>
                <a:latin typeface="Calibri" panose="020F0502020204030204" pitchFamily="34" charset="0"/>
                <a:ea typeface="Calibri" panose="020F0502020204030204" pitchFamily="34" charset="0"/>
                <a:cs typeface="Latha"/>
              </a:rPr>
              <a:t>Why Breakpoint?</a:t>
            </a:r>
          </a:p>
        </p:txBody>
      </p:sp>
    </p:spTree>
    <p:extLst>
      <p:ext uri="{BB962C8B-B14F-4D97-AF65-F5344CB8AC3E}">
        <p14:creationId xmlns:p14="http://schemas.microsoft.com/office/powerpoint/2010/main" val="222911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1" y="1677530"/>
            <a:ext cx="11256580" cy="3681136"/>
          </a:xfrm>
          <a:prstGeom prst="rect">
            <a:avLst/>
          </a:prstGeom>
        </p:spPr>
        <p:txBody>
          <a:bodyPr wrap="square">
            <a:spAutoFit/>
          </a:bodyPr>
          <a:lstStyle/>
          <a:p>
            <a:pPr marL="285750" lvl="0" indent="-285750">
              <a:lnSpc>
                <a:spcPct val="150000"/>
              </a:lnSpc>
              <a:spcAft>
                <a:spcPts val="0"/>
              </a:spcAft>
              <a:buFont typeface="Wingdings" panose="05000000000000000000" pitchFamily="2" charset="2"/>
              <a:buChar char="§"/>
            </a:pPr>
            <a:r>
              <a:rPr lang="en-IN" dirty="0">
                <a:latin typeface="Calibri" panose="020F0502020204030204" pitchFamily="34" charset="0"/>
                <a:ea typeface="Calibri" panose="020F0502020204030204" pitchFamily="34" charset="0"/>
                <a:cs typeface="Latha"/>
              </a:rPr>
              <a:t>To define a breakpoint in a piece of code, </a:t>
            </a:r>
            <a:r>
              <a:rPr lang="en-IN" dirty="0">
                <a:solidFill>
                  <a:schemeClr val="accent6"/>
                </a:solidFill>
                <a:latin typeface="Calibri" panose="020F0502020204030204" pitchFamily="34" charset="0"/>
                <a:ea typeface="Calibri" panose="020F0502020204030204" pitchFamily="34" charset="0"/>
                <a:cs typeface="Latha"/>
              </a:rPr>
              <a:t>right click on the left margin of the line in editor and choose Toggle breakpoint.</a:t>
            </a:r>
          </a:p>
          <a:p>
            <a:pPr marL="285750" lvl="0" indent="-285750">
              <a:lnSpc>
                <a:spcPct val="150000"/>
              </a:lnSpc>
              <a:spcAft>
                <a:spcPts val="800"/>
              </a:spcAft>
              <a:buFont typeface="Wingdings" panose="05000000000000000000" pitchFamily="2" charset="2"/>
              <a:buChar char="§"/>
            </a:pPr>
            <a:r>
              <a:rPr lang="en-IN" dirty="0">
                <a:latin typeface="Calibri" panose="020F0502020204030204" pitchFamily="34" charset="0"/>
                <a:ea typeface="Calibri" panose="020F0502020204030204" pitchFamily="34" charset="0"/>
                <a:cs typeface="Latha"/>
              </a:rPr>
              <a:t>Breakpoint is also defined by </a:t>
            </a:r>
            <a:r>
              <a:rPr lang="en-IN" dirty="0">
                <a:solidFill>
                  <a:schemeClr val="accent6"/>
                </a:solidFill>
                <a:latin typeface="Calibri" panose="020F0502020204030204" pitchFamily="34" charset="0"/>
                <a:ea typeface="Calibri" panose="020F0502020204030204" pitchFamily="34" charset="0"/>
                <a:cs typeface="Latha"/>
              </a:rPr>
              <a:t>double clicking on the left margin of the line</a:t>
            </a:r>
            <a:r>
              <a:rPr lang="en-IN" dirty="0">
                <a:latin typeface="Calibri" panose="020F0502020204030204" pitchFamily="34" charset="0"/>
                <a:ea typeface="Calibri" panose="020F0502020204030204" pitchFamily="34" charset="0"/>
                <a:cs typeface="Latha"/>
              </a:rPr>
              <a:t>.</a:t>
            </a:r>
          </a:p>
          <a:p>
            <a:pPr marL="285750" lvl="0" indent="-285750">
              <a:lnSpc>
                <a:spcPct val="150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Latha"/>
              </a:rPr>
              <a:t>Shortcut Key-&gt; </a:t>
            </a:r>
            <a:r>
              <a:rPr lang="en-IN" dirty="0" err="1">
                <a:solidFill>
                  <a:schemeClr val="accent1"/>
                </a:solidFill>
              </a:rPr>
              <a:t>Ctrl+Shift+B</a:t>
            </a:r>
            <a:endParaRPr lang="en-IN" dirty="0">
              <a:solidFill>
                <a:schemeClr val="accent1"/>
              </a:solidFill>
            </a:endParaRPr>
          </a:p>
          <a:p>
            <a:pPr marL="285750" lvl="0" indent="-285750">
              <a:lnSpc>
                <a:spcPct val="150000"/>
              </a:lnSpc>
              <a:spcAft>
                <a:spcPts val="0"/>
              </a:spcAft>
              <a:buFont typeface="Wingdings" panose="05000000000000000000" pitchFamily="2" charset="2"/>
              <a:buChar char="§"/>
            </a:pPr>
            <a:r>
              <a:rPr lang="en-IN" dirty="0">
                <a:latin typeface="Calibri" panose="020F0502020204030204" pitchFamily="34" charset="0"/>
                <a:ea typeface="Calibri" panose="020F0502020204030204" pitchFamily="34" charset="0"/>
                <a:cs typeface="Latha"/>
              </a:rPr>
              <a:t>When the </a:t>
            </a:r>
            <a:r>
              <a:rPr lang="en-IN" dirty="0">
                <a:solidFill>
                  <a:schemeClr val="accent6"/>
                </a:solidFill>
                <a:latin typeface="Calibri" panose="020F0502020204030204" pitchFamily="34" charset="0"/>
                <a:ea typeface="Calibri" panose="020F0502020204030204" pitchFamily="34" charset="0"/>
                <a:cs typeface="Latha"/>
              </a:rPr>
              <a:t>program execution reaches the breakpoint, the program execution gets halted</a:t>
            </a:r>
            <a:r>
              <a:rPr lang="en-IN" dirty="0">
                <a:latin typeface="Calibri" panose="020F0502020204030204" pitchFamily="34" charset="0"/>
                <a:ea typeface="Calibri" panose="020F0502020204030204" pitchFamily="34" charset="0"/>
                <a:cs typeface="Latha"/>
              </a:rPr>
              <a:t>.</a:t>
            </a:r>
          </a:p>
          <a:p>
            <a:pPr marL="285750" lvl="0" indent="-285750">
              <a:lnSpc>
                <a:spcPct val="150000"/>
              </a:lnSpc>
              <a:spcAft>
                <a:spcPts val="0"/>
              </a:spcAft>
              <a:buFont typeface="Wingdings" panose="05000000000000000000" pitchFamily="2" charset="2"/>
              <a:buChar char="§"/>
            </a:pPr>
            <a:r>
              <a:rPr lang="en-IN" dirty="0">
                <a:latin typeface="Calibri" panose="020F0502020204030204" pitchFamily="34" charset="0"/>
                <a:ea typeface="Calibri" panose="020F0502020204030204" pitchFamily="34" charset="0"/>
                <a:cs typeface="Latha"/>
              </a:rPr>
              <a:t>Breakpoints view </a:t>
            </a:r>
            <a:r>
              <a:rPr lang="en-IN" dirty="0">
                <a:solidFill>
                  <a:schemeClr val="accent1"/>
                </a:solidFill>
                <a:latin typeface="Calibri" panose="020F0502020204030204" pitchFamily="34" charset="0"/>
                <a:ea typeface="Calibri" panose="020F0502020204030204" pitchFamily="34" charset="0"/>
                <a:cs typeface="Latha"/>
              </a:rPr>
              <a:t>allows us to delete and deactivate the breakpoints</a:t>
            </a:r>
            <a:r>
              <a:rPr lang="en-IN" dirty="0">
                <a:latin typeface="Calibri" panose="020F0502020204030204" pitchFamily="34" charset="0"/>
                <a:ea typeface="Calibri" panose="020F0502020204030204" pitchFamily="34" charset="0"/>
                <a:cs typeface="Latha"/>
              </a:rPr>
              <a:t>.</a:t>
            </a:r>
          </a:p>
          <a:p>
            <a:pPr marL="285750" lvl="0" indent="-285750">
              <a:lnSpc>
                <a:spcPct val="150000"/>
              </a:lnSpc>
              <a:spcAft>
                <a:spcPts val="800"/>
              </a:spcAft>
              <a:buFont typeface="Wingdings" panose="05000000000000000000" pitchFamily="2" charset="2"/>
              <a:buChar char="§"/>
            </a:pPr>
            <a:r>
              <a:rPr lang="en-IN" dirty="0">
                <a:latin typeface="Calibri" panose="020F0502020204030204" pitchFamily="34" charset="0"/>
                <a:ea typeface="Calibri" panose="020F0502020204030204" pitchFamily="34" charset="0"/>
                <a:cs typeface="Latha"/>
              </a:rPr>
              <a:t>All breakpoints can be enabled/disabled using </a:t>
            </a:r>
            <a:r>
              <a:rPr lang="en-IN" dirty="0">
                <a:solidFill>
                  <a:schemeClr val="accent6"/>
                </a:solidFill>
                <a:latin typeface="Calibri" panose="020F0502020204030204" pitchFamily="34" charset="0"/>
                <a:ea typeface="Calibri" panose="020F0502020204030204" pitchFamily="34" charset="0"/>
                <a:cs typeface="Latha"/>
              </a:rPr>
              <a:t>Skip All Breakpoints</a:t>
            </a:r>
            <a:r>
              <a:rPr lang="en-IN" dirty="0">
                <a:latin typeface="Calibri" panose="020F0502020204030204" pitchFamily="34" charset="0"/>
                <a:ea typeface="Calibri" panose="020F0502020204030204" pitchFamily="34" charset="0"/>
                <a:cs typeface="Latha"/>
              </a:rPr>
              <a:t>.</a:t>
            </a:r>
          </a:p>
          <a:p>
            <a:pPr lvl="0">
              <a:lnSpc>
                <a:spcPct val="150000"/>
              </a:lnSpc>
              <a:spcAft>
                <a:spcPts val="800"/>
              </a:spcAft>
            </a:pPr>
            <a:endParaRPr lang="en-IN" dirty="0">
              <a:solidFill>
                <a:schemeClr val="accent1"/>
              </a:solidFill>
              <a:ea typeface="Calibri" panose="020F0502020204030204" pitchFamily="34" charset="0"/>
              <a:cs typeface="Latha"/>
            </a:endParaRPr>
          </a:p>
        </p:txBody>
      </p:sp>
      <p:sp>
        <p:nvSpPr>
          <p:cNvPr id="3" name="TextBox 2"/>
          <p:cNvSpPr txBox="1"/>
          <p:nvPr/>
        </p:nvSpPr>
        <p:spPr>
          <a:xfrm>
            <a:off x="262759" y="315310"/>
            <a:ext cx="7987862" cy="658835"/>
          </a:xfrm>
          <a:prstGeom prst="rect">
            <a:avLst/>
          </a:prstGeom>
          <a:noFill/>
        </p:spPr>
        <p:txBody>
          <a:bodyPr wrap="square" rtlCol="0">
            <a:spAutoFit/>
          </a:bodyPr>
          <a:lstStyle/>
          <a:p>
            <a:pPr lvl="0">
              <a:lnSpc>
                <a:spcPct val="107000"/>
              </a:lnSpc>
              <a:spcAft>
                <a:spcPts val="800"/>
              </a:spcAft>
            </a:pPr>
            <a:r>
              <a:rPr lang="en-IN" sz="3600">
                <a:solidFill>
                  <a:prstClr val="black"/>
                </a:solidFill>
                <a:latin typeface="Calibri" panose="020F0502020204030204" pitchFamily="34" charset="0"/>
                <a:ea typeface="Calibri" panose="020F0502020204030204" pitchFamily="34" charset="0"/>
                <a:cs typeface="Latha"/>
              </a:rPr>
              <a:t>How to define a breakpoint?</a:t>
            </a:r>
            <a:endParaRPr lang="en-IN" sz="3600" dirty="0">
              <a:solidFill>
                <a:prstClr val="black"/>
              </a:solidFill>
              <a:latin typeface="Calibri" panose="020F0502020204030204" pitchFamily="34" charset="0"/>
              <a:ea typeface="Calibri" panose="020F0502020204030204" pitchFamily="34" charset="0"/>
              <a:cs typeface="Latha"/>
            </a:endParaRPr>
          </a:p>
        </p:txBody>
      </p:sp>
    </p:spTree>
    <p:extLst>
      <p:ext uri="{BB962C8B-B14F-4D97-AF65-F5344CB8AC3E}">
        <p14:creationId xmlns:p14="http://schemas.microsoft.com/office/powerpoint/2010/main" val="3978345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9AFC61-AE06-4608-8461-F10F0B5FC609}"/>
              </a:ext>
            </a:extLst>
          </p:cNvPr>
          <p:cNvPicPr>
            <a:picLocks noChangeAspect="1"/>
          </p:cNvPicPr>
          <p:nvPr/>
        </p:nvPicPr>
        <p:blipFill>
          <a:blip r:embed="rId2"/>
          <a:stretch>
            <a:fillRect/>
          </a:stretch>
        </p:blipFill>
        <p:spPr>
          <a:xfrm>
            <a:off x="254976" y="231257"/>
            <a:ext cx="5433648" cy="6395485"/>
          </a:xfrm>
          <a:prstGeom prst="rect">
            <a:avLst/>
          </a:prstGeom>
        </p:spPr>
      </p:pic>
      <p:pic>
        <p:nvPicPr>
          <p:cNvPr id="6" name="Picture 5">
            <a:extLst>
              <a:ext uri="{FF2B5EF4-FFF2-40B4-BE49-F238E27FC236}">
                <a16:creationId xmlns:a16="http://schemas.microsoft.com/office/drawing/2014/main" id="{C0D18587-674D-4967-A52B-D4609CA7CDEB}"/>
              </a:ext>
            </a:extLst>
          </p:cNvPr>
          <p:cNvPicPr>
            <a:picLocks noChangeAspect="1"/>
          </p:cNvPicPr>
          <p:nvPr/>
        </p:nvPicPr>
        <p:blipFill rotWithShape="1">
          <a:blip r:embed="rId3">
            <a:extLst>
              <a:ext uri="{28A0092B-C50C-407E-A947-70E740481C1C}">
                <a14:useLocalDpi xmlns:a14="http://schemas.microsoft.com/office/drawing/2010/main" val="0"/>
              </a:ext>
            </a:extLst>
          </a:blip>
          <a:srcRect r="69063" b="83185"/>
          <a:stretch/>
        </p:blipFill>
        <p:spPr>
          <a:xfrm>
            <a:off x="5999309" y="2233312"/>
            <a:ext cx="5778024" cy="1195687"/>
          </a:xfrm>
          <a:prstGeom prst="rect">
            <a:avLst/>
          </a:prstGeom>
        </p:spPr>
      </p:pic>
      <p:pic>
        <p:nvPicPr>
          <p:cNvPr id="8" name="Picture 7">
            <a:extLst>
              <a:ext uri="{FF2B5EF4-FFF2-40B4-BE49-F238E27FC236}">
                <a16:creationId xmlns:a16="http://schemas.microsoft.com/office/drawing/2014/main" id="{05F7A29B-752D-465A-9015-A94314AF7DBD}"/>
              </a:ext>
            </a:extLst>
          </p:cNvPr>
          <p:cNvPicPr>
            <a:picLocks noChangeAspect="1"/>
          </p:cNvPicPr>
          <p:nvPr/>
        </p:nvPicPr>
        <p:blipFill rotWithShape="1">
          <a:blip r:embed="rId4">
            <a:extLst>
              <a:ext uri="{28A0092B-C50C-407E-A947-70E740481C1C}">
                <a14:useLocalDpi xmlns:a14="http://schemas.microsoft.com/office/drawing/2010/main" val="0"/>
              </a:ext>
            </a:extLst>
          </a:blip>
          <a:srcRect r="69856" b="85106"/>
          <a:stretch/>
        </p:blipFill>
        <p:spPr>
          <a:xfrm>
            <a:off x="6096000" y="4727375"/>
            <a:ext cx="5778024" cy="1121433"/>
          </a:xfrm>
          <a:prstGeom prst="rect">
            <a:avLst/>
          </a:prstGeom>
        </p:spPr>
      </p:pic>
      <p:pic>
        <p:nvPicPr>
          <p:cNvPr id="10" name="Picture 9">
            <a:extLst>
              <a:ext uri="{FF2B5EF4-FFF2-40B4-BE49-F238E27FC236}">
                <a16:creationId xmlns:a16="http://schemas.microsoft.com/office/drawing/2014/main" id="{BE968800-6697-4671-9E56-89FF68D44BE5}"/>
              </a:ext>
            </a:extLst>
          </p:cNvPr>
          <p:cNvPicPr>
            <a:picLocks noChangeAspect="1"/>
          </p:cNvPicPr>
          <p:nvPr/>
        </p:nvPicPr>
        <p:blipFill rotWithShape="1">
          <a:blip r:embed="rId5">
            <a:extLst>
              <a:ext uri="{28A0092B-C50C-407E-A947-70E740481C1C}">
                <a14:useLocalDpi xmlns:a14="http://schemas.microsoft.com/office/drawing/2010/main" val="0"/>
              </a:ext>
            </a:extLst>
          </a:blip>
          <a:srcRect r="70289" b="82487"/>
          <a:stretch/>
        </p:blipFill>
        <p:spPr>
          <a:xfrm>
            <a:off x="5937763" y="231257"/>
            <a:ext cx="5687145" cy="1195687"/>
          </a:xfrm>
          <a:prstGeom prst="rect">
            <a:avLst/>
          </a:prstGeom>
        </p:spPr>
      </p:pic>
    </p:spTree>
    <p:extLst>
      <p:ext uri="{BB962C8B-B14F-4D97-AF65-F5344CB8AC3E}">
        <p14:creationId xmlns:p14="http://schemas.microsoft.com/office/powerpoint/2010/main" val="1313307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916</Words>
  <Application>Microsoft Office PowerPoint</Application>
  <PresentationFormat>Widescreen</PresentationFormat>
  <Paragraphs>79</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DM Sans</vt:lpstr>
      <vt:lpstr>Latha</vt:lpstr>
      <vt:lpstr>Symbol</vt:lpstr>
      <vt:lpstr>Times New Roman</vt:lpstr>
      <vt:lpstr>Wingdings</vt:lpstr>
      <vt:lpstr>Office Theme</vt:lpstr>
      <vt:lpstr>Debugging in Eclipse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in Eclipse</dc:title>
  <dc:creator>Surya Karuppusamy</dc:creator>
  <cp:lastModifiedBy>Surya Karuppusamy</cp:lastModifiedBy>
  <cp:revision>17</cp:revision>
  <dcterms:created xsi:type="dcterms:W3CDTF">2022-04-05T09:19:34Z</dcterms:created>
  <dcterms:modified xsi:type="dcterms:W3CDTF">2022-04-06T03:58:09Z</dcterms:modified>
</cp:coreProperties>
</file>