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35" autoAdjust="0"/>
    <p:restoredTop sz="94660"/>
  </p:normalViewPr>
  <p:slideViewPr>
    <p:cSldViewPr snapToGrid="0">
      <p:cViewPr varScale="1">
        <p:scale>
          <a:sx n="63" d="100"/>
          <a:sy n="63" d="100"/>
        </p:scale>
        <p:origin x="800" y="3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13ED7430-4AC2-43E2-85E7-D43025D45AFB}" type="datetimeFigureOut">
              <a:rPr lang="en-IN" smtClean="0"/>
              <a:t>01-Nov-2023</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23" name="Title 1"/>
          <p:cNvSpPr>
            <a:spLocks noGrp="1"/>
          </p:cNvSpPr>
          <p:nvPr>
            <p:ph type="title"/>
          </p:nvPr>
        </p:nvSpPr>
        <p:spPr/>
        <p:txBody>
          <a:bodyPr/>
          <a:p>
            <a:r>
              <a:rPr lang="en-US"/>
              <a:t>Click to edit Master title style</a:t>
            </a:r>
            <a:endParaRPr lang="en-IN"/>
          </a:p>
        </p:txBody>
      </p:sp>
      <p:sp>
        <p:nvSpPr>
          <p:cNvPr id="104862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5" name="Date Placeholder 3"/>
          <p:cNvSpPr>
            <a:spLocks noGrp="1"/>
          </p:cNvSpPr>
          <p:nvPr>
            <p:ph type="dt" sz="half" idx="10"/>
          </p:nvPr>
        </p:nvSpPr>
        <p:spPr/>
        <p:txBody>
          <a:bodyPr/>
          <a:p>
            <a:fld id="{13ED7430-4AC2-43E2-85E7-D43025D45AFB}" type="datetimeFigureOut">
              <a:rPr lang="en-IN" smtClean="0"/>
              <a:t>01-Nov-2023</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07"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0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9" name="Date Placeholder 3"/>
          <p:cNvSpPr>
            <a:spLocks noGrp="1"/>
          </p:cNvSpPr>
          <p:nvPr>
            <p:ph type="dt" sz="half" idx="10"/>
          </p:nvPr>
        </p:nvSpPr>
        <p:spPr/>
        <p:txBody>
          <a:bodyPr/>
          <a:p>
            <a:fld id="{13ED7430-4AC2-43E2-85E7-D43025D45AFB}" type="datetimeFigureOut">
              <a:rPr lang="en-IN" smtClean="0"/>
              <a:t>01-Nov-2023</a:t>
            </a:fld>
            <a:endParaRPr lang="en-IN"/>
          </a:p>
        </p:txBody>
      </p:sp>
      <p:sp>
        <p:nvSpPr>
          <p:cNvPr id="1048610" name="Footer Placeholder 4"/>
          <p:cNvSpPr>
            <a:spLocks noGrp="1"/>
          </p:cNvSpPr>
          <p:nvPr>
            <p:ph type="ftr" sz="quarter" idx="11"/>
          </p:nvPr>
        </p:nvSpPr>
        <p:spPr/>
        <p:txBody>
          <a:bodyPr/>
          <a:p>
            <a:endParaRPr lang="en-IN"/>
          </a:p>
        </p:txBody>
      </p:sp>
      <p:sp>
        <p:nvSpPr>
          <p:cNvPr id="1048611" name="Slide Number Placeholder 5"/>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2" name="Title 1"/>
          <p:cNvSpPr>
            <a:spLocks noGrp="1"/>
          </p:cNvSpPr>
          <p:nvPr>
            <p:ph type="title"/>
          </p:nvPr>
        </p:nvSpPr>
        <p:spPr/>
        <p:txBody>
          <a:bodyPr/>
          <a:p>
            <a:r>
              <a:rPr lang="en-US"/>
              <a:t>Click to edit Master title style</a:t>
            </a:r>
            <a:endParaRPr lang="en-IN"/>
          </a:p>
        </p:txBody>
      </p:sp>
      <p:sp>
        <p:nvSpPr>
          <p:cNvPr id="104861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4" name="Date Placeholder 3"/>
          <p:cNvSpPr>
            <a:spLocks noGrp="1"/>
          </p:cNvSpPr>
          <p:nvPr>
            <p:ph type="dt" sz="half" idx="10"/>
          </p:nvPr>
        </p:nvSpPr>
        <p:spPr/>
        <p:txBody>
          <a:bodyPr/>
          <a:p>
            <a:fld id="{13ED7430-4AC2-43E2-85E7-D43025D45AFB}" type="datetimeFigureOut">
              <a:rPr lang="en-IN" smtClean="0"/>
              <a:t>01-Nov-2023</a:t>
            </a:fld>
            <a:endParaRPr lang="en-IN"/>
          </a:p>
        </p:txBody>
      </p:sp>
      <p:sp>
        <p:nvSpPr>
          <p:cNvPr id="1048615" name="Footer Placeholder 4"/>
          <p:cNvSpPr>
            <a:spLocks noGrp="1"/>
          </p:cNvSpPr>
          <p:nvPr>
            <p:ph type="ftr" sz="quarter" idx="11"/>
          </p:nvPr>
        </p:nvSpPr>
        <p:spPr/>
        <p:txBody>
          <a:bodyPr/>
          <a:p>
            <a:endParaRPr lang="en-IN"/>
          </a:p>
        </p:txBody>
      </p:sp>
      <p:sp>
        <p:nvSpPr>
          <p:cNvPr id="1048616" name="Slide Number Placeholder 5"/>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2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9"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13ED7430-4AC2-43E2-85E7-D43025D45AFB}" type="datetimeFigureOut">
              <a:rPr lang="en-IN" smtClean="0"/>
              <a:t>01-Nov-2023</a:t>
            </a:fld>
            <a:endParaRPr lang="en-IN"/>
          </a:p>
        </p:txBody>
      </p:sp>
      <p:sp>
        <p:nvSpPr>
          <p:cNvPr id="1048631" name="Footer Placeholder 4"/>
          <p:cNvSpPr>
            <a:spLocks noGrp="1"/>
          </p:cNvSpPr>
          <p:nvPr>
            <p:ph type="ftr" sz="quarter" idx="11"/>
          </p:nvPr>
        </p:nvSpPr>
        <p:spPr/>
        <p:txBody>
          <a:bodyPr/>
          <a:p>
            <a:endParaRPr lang="en-IN"/>
          </a:p>
        </p:txBody>
      </p:sp>
      <p:sp>
        <p:nvSpPr>
          <p:cNvPr id="1048632" name="Slide Number Placeholder 5"/>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33" name="Title 1"/>
          <p:cNvSpPr>
            <a:spLocks noGrp="1"/>
          </p:cNvSpPr>
          <p:nvPr>
            <p:ph type="title"/>
          </p:nvPr>
        </p:nvSpPr>
        <p:spPr/>
        <p:txBody>
          <a:bodyPr/>
          <a:p>
            <a:r>
              <a:rPr lang="en-US"/>
              <a:t>Click to edit Master title style</a:t>
            </a:r>
            <a:endParaRPr lang="en-IN"/>
          </a:p>
        </p:txBody>
      </p:sp>
      <p:sp>
        <p:nvSpPr>
          <p:cNvPr id="1048634"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5"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4"/>
          <p:cNvSpPr>
            <a:spLocks noGrp="1"/>
          </p:cNvSpPr>
          <p:nvPr>
            <p:ph type="dt" sz="half" idx="10"/>
          </p:nvPr>
        </p:nvSpPr>
        <p:spPr/>
        <p:txBody>
          <a:bodyPr/>
          <a:p>
            <a:fld id="{13ED7430-4AC2-43E2-85E7-D43025D45AFB}" type="datetimeFigureOut">
              <a:rPr lang="en-IN" smtClean="0"/>
              <a:t>01-Nov-2023</a:t>
            </a:fld>
            <a:endParaRPr lang="en-IN"/>
          </a:p>
        </p:txBody>
      </p:sp>
      <p:sp>
        <p:nvSpPr>
          <p:cNvPr id="1048637" name="Footer Placeholder 5"/>
          <p:cNvSpPr>
            <a:spLocks noGrp="1"/>
          </p:cNvSpPr>
          <p:nvPr>
            <p:ph type="ftr" sz="quarter" idx="11"/>
          </p:nvPr>
        </p:nvSpPr>
        <p:spPr/>
        <p:txBody>
          <a:bodyPr/>
          <a:p>
            <a:endParaRPr lang="en-IN"/>
          </a:p>
        </p:txBody>
      </p:sp>
      <p:sp>
        <p:nvSpPr>
          <p:cNvPr id="1048638" name="Slide Number Placeholder 6"/>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39"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4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1"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3"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4" name="Date Placeholder 6"/>
          <p:cNvSpPr>
            <a:spLocks noGrp="1"/>
          </p:cNvSpPr>
          <p:nvPr>
            <p:ph type="dt" sz="half" idx="10"/>
          </p:nvPr>
        </p:nvSpPr>
        <p:spPr/>
        <p:txBody>
          <a:bodyPr/>
          <a:p>
            <a:fld id="{13ED7430-4AC2-43E2-85E7-D43025D45AFB}" type="datetimeFigureOut">
              <a:rPr lang="en-IN" smtClean="0"/>
              <a:t>01-Nov-2023</a:t>
            </a:fld>
            <a:endParaRPr lang="en-IN"/>
          </a:p>
        </p:txBody>
      </p:sp>
      <p:sp>
        <p:nvSpPr>
          <p:cNvPr id="1048645" name="Footer Placeholder 7"/>
          <p:cNvSpPr>
            <a:spLocks noGrp="1"/>
          </p:cNvSpPr>
          <p:nvPr>
            <p:ph type="ftr" sz="quarter" idx="11"/>
          </p:nvPr>
        </p:nvSpPr>
        <p:spPr/>
        <p:txBody>
          <a:bodyPr/>
          <a:p>
            <a:endParaRPr lang="en-IN"/>
          </a:p>
        </p:txBody>
      </p:sp>
      <p:sp>
        <p:nvSpPr>
          <p:cNvPr id="1048646" name="Slide Number Placeholder 8"/>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endParaRPr lang="en-IN"/>
          </a:p>
        </p:txBody>
      </p:sp>
      <p:sp>
        <p:nvSpPr>
          <p:cNvPr id="1048590" name="Date Placeholder 2"/>
          <p:cNvSpPr>
            <a:spLocks noGrp="1"/>
          </p:cNvSpPr>
          <p:nvPr>
            <p:ph type="dt" sz="half" idx="10"/>
          </p:nvPr>
        </p:nvSpPr>
        <p:spPr/>
        <p:txBody>
          <a:bodyPr/>
          <a:p>
            <a:fld id="{13ED7430-4AC2-43E2-85E7-D43025D45AFB}" type="datetimeFigureOut">
              <a:rPr lang="en-IN" smtClean="0"/>
              <a:t>01-Nov-2023</a:t>
            </a:fld>
            <a:endParaRPr lang="en-IN"/>
          </a:p>
        </p:txBody>
      </p:sp>
      <p:sp>
        <p:nvSpPr>
          <p:cNvPr id="1048591" name="Footer Placeholder 3"/>
          <p:cNvSpPr>
            <a:spLocks noGrp="1"/>
          </p:cNvSpPr>
          <p:nvPr>
            <p:ph type="ftr" sz="quarter" idx="11"/>
          </p:nvPr>
        </p:nvSpPr>
        <p:spPr/>
        <p:txBody>
          <a:bodyPr/>
          <a:p>
            <a:endParaRPr lang="en-IN"/>
          </a:p>
        </p:txBody>
      </p:sp>
      <p:sp>
        <p:nvSpPr>
          <p:cNvPr id="1048592" name="Slide Number Placeholder 4"/>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599" name="Date Placeholder 1"/>
          <p:cNvSpPr>
            <a:spLocks noGrp="1"/>
          </p:cNvSpPr>
          <p:nvPr>
            <p:ph type="dt" sz="half" idx="10"/>
          </p:nvPr>
        </p:nvSpPr>
        <p:spPr/>
        <p:txBody>
          <a:bodyPr/>
          <a:p>
            <a:fld id="{13ED7430-4AC2-43E2-85E7-D43025D45AFB}" type="datetimeFigureOut">
              <a:rPr lang="en-IN" smtClean="0"/>
              <a:t>01-Nov-2023</a:t>
            </a:fld>
            <a:endParaRPr lang="en-IN"/>
          </a:p>
        </p:txBody>
      </p:sp>
      <p:sp>
        <p:nvSpPr>
          <p:cNvPr id="1048600" name="Footer Placeholder 2"/>
          <p:cNvSpPr>
            <a:spLocks noGrp="1"/>
          </p:cNvSpPr>
          <p:nvPr>
            <p:ph type="ftr" sz="quarter" idx="11"/>
          </p:nvPr>
        </p:nvSpPr>
        <p:spPr/>
        <p:txBody>
          <a:bodyPr/>
          <a:p>
            <a:endParaRPr lang="en-IN"/>
          </a:p>
        </p:txBody>
      </p:sp>
      <p:sp>
        <p:nvSpPr>
          <p:cNvPr id="1048601" name="Slide Number Placeholder 3"/>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4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0" name="Date Placeholder 4"/>
          <p:cNvSpPr>
            <a:spLocks noGrp="1"/>
          </p:cNvSpPr>
          <p:nvPr>
            <p:ph type="dt" sz="half" idx="10"/>
          </p:nvPr>
        </p:nvSpPr>
        <p:spPr/>
        <p:txBody>
          <a:bodyPr/>
          <a:p>
            <a:fld id="{13ED7430-4AC2-43E2-85E7-D43025D45AFB}" type="datetimeFigureOut">
              <a:rPr lang="en-IN" smtClean="0"/>
              <a:t>01-Nov-2023</a:t>
            </a:fld>
            <a:endParaRPr lang="en-IN"/>
          </a:p>
        </p:txBody>
      </p:sp>
      <p:sp>
        <p:nvSpPr>
          <p:cNvPr id="1048651" name="Footer Placeholder 5"/>
          <p:cNvSpPr>
            <a:spLocks noGrp="1"/>
          </p:cNvSpPr>
          <p:nvPr>
            <p:ph type="ftr" sz="quarter" idx="11"/>
          </p:nvPr>
        </p:nvSpPr>
        <p:spPr/>
        <p:txBody>
          <a:bodyPr/>
          <a:p>
            <a:endParaRPr lang="en-IN"/>
          </a:p>
        </p:txBody>
      </p:sp>
      <p:sp>
        <p:nvSpPr>
          <p:cNvPr id="1048652" name="Slide Number Placeholder 6"/>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1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18"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1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13ED7430-4AC2-43E2-85E7-D43025D45AFB}" type="datetimeFigureOut">
              <a:rPr lang="en-IN" smtClean="0"/>
              <a:t>01-Nov-2023</a:t>
            </a:fld>
            <a:endParaRPr lang="en-IN"/>
          </a:p>
        </p:txBody>
      </p:sp>
      <p:sp>
        <p:nvSpPr>
          <p:cNvPr id="1048621" name="Footer Placeholder 5"/>
          <p:cNvSpPr>
            <a:spLocks noGrp="1"/>
          </p:cNvSpPr>
          <p:nvPr>
            <p:ph type="ftr" sz="quarter" idx="11"/>
          </p:nvPr>
        </p:nvSpPr>
        <p:spPr/>
        <p:txBody>
          <a:bodyPr/>
          <a:p>
            <a:endParaRPr lang="en-IN"/>
          </a:p>
        </p:txBody>
      </p:sp>
      <p:sp>
        <p:nvSpPr>
          <p:cNvPr id="1048622" name="Slide Number Placeholder 6"/>
          <p:cNvSpPr>
            <a:spLocks noGrp="1"/>
          </p:cNvSpPr>
          <p:nvPr>
            <p:ph type="sldNum" sz="quarter" idx="12"/>
          </p:nvPr>
        </p:nvSpPr>
        <p:spPr/>
        <p:txBody>
          <a:bodyPr/>
          <a:p>
            <a:fld id="{30B6773D-80BE-4CEB-AF74-AB508CC3AF5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13ED7430-4AC2-43E2-85E7-D43025D45AFB}" type="datetimeFigureOut">
              <a:rPr lang="en-IN" smtClean="0"/>
              <a:t>01-Nov-2023</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0B6773D-80BE-4CEB-AF74-AB508CC3AF5F}"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normAutofit/>
          </a:bodyPr>
          <a:p>
            <a:pPr algn="l"/>
            <a:r>
              <a:rPr b="1" dirty="0" sz="4000" lang="en-US" u="sng"/>
              <a:t>Project:</a:t>
            </a:r>
            <a:br>
              <a:rPr b="1" dirty="0" sz="4000" lang="en-US"/>
            </a:br>
            <a:r>
              <a:rPr b="1" dirty="0" sz="4000" lang="en-US"/>
              <a:t>registrar of companies</a:t>
            </a:r>
            <a:endParaRPr b="1" dirty="0" sz="4000" lang="en-IN"/>
          </a:p>
        </p:txBody>
      </p:sp>
      <p:sp>
        <p:nvSpPr>
          <p:cNvPr id="1048587" name="Subtitle 2"/>
          <p:cNvSpPr>
            <a:spLocks noGrp="1"/>
          </p:cNvSpPr>
          <p:nvPr>
            <p:ph type="subTitle" idx="1"/>
          </p:nvPr>
        </p:nvSpPr>
        <p:spPr>
          <a:xfrm>
            <a:off x="6699785" y="4879902"/>
            <a:ext cx="4152901" cy="1816894"/>
          </a:xfrm>
        </p:spPr>
        <p:txBody>
          <a:bodyPr>
            <a:normAutofit/>
          </a:bodyPr>
          <a:p>
            <a:r>
              <a:rPr dirty="0" lang="en-US" err="1"/>
              <a:t>Submited</a:t>
            </a:r>
            <a:r>
              <a:rPr dirty="0" lang="en-US"/>
              <a:t> by:</a:t>
            </a:r>
          </a:p>
          <a:p>
            <a:r>
              <a:rPr dirty="0" lang="en-US" err="1"/>
              <a:t>S</a:t>
            </a:r>
            <a:r>
              <a:rPr dirty="0" lang="en-US" err="1"/>
              <a:t>u</a:t>
            </a:r>
            <a:r>
              <a:rPr dirty="0" lang="en-US" err="1"/>
              <a:t>r</a:t>
            </a:r>
            <a:r>
              <a:rPr dirty="0" lang="en-US" err="1"/>
              <a:t>y</a:t>
            </a:r>
            <a:r>
              <a:rPr dirty="0" lang="en-US" err="1"/>
              <a:t>a</a:t>
            </a:r>
            <a:r>
              <a:rPr dirty="0" lang="en-US" err="1"/>
              <a:t> </a:t>
            </a:r>
            <a:r>
              <a:rPr dirty="0" lang="en-US" err="1"/>
              <a:t>p</a:t>
            </a:r>
            <a:r>
              <a:rPr dirty="0" lang="en-US" err="1"/>
              <a:t>r</a:t>
            </a:r>
            <a:r>
              <a:rPr dirty="0" lang="en-US" err="1"/>
              <a:t>a</a:t>
            </a:r>
            <a:r>
              <a:rPr dirty="0" lang="en-US" err="1"/>
              <a:t>k</a:t>
            </a:r>
            <a:r>
              <a:rPr dirty="0" lang="en-US" err="1"/>
              <a:t>e</a:t>
            </a:r>
            <a:r>
              <a:rPr dirty="0" lang="en-US" err="1"/>
              <a:t>s</a:t>
            </a:r>
            <a:r>
              <a:rPr dirty="0" lang="en-US" err="1"/>
              <a:t>h</a:t>
            </a:r>
            <a:r>
              <a:rPr dirty="0" lang="en-US"/>
              <a:t> ,</a:t>
            </a:r>
            <a:endParaRPr altLang="en-US" lang="zh-CN"/>
          </a:p>
          <a:p>
            <a:r>
              <a:rPr dirty="0" lang="en-US"/>
              <a:t>BE-CSE,</a:t>
            </a:r>
          </a:p>
          <a:p>
            <a:r>
              <a:rPr dirty="0" lang="en-US"/>
              <a:t>7125211040</a:t>
            </a:r>
            <a:r>
              <a:rPr dirty="0" lang="en-US"/>
              <a:t>5</a:t>
            </a:r>
            <a:r>
              <a:rPr dirty="0" lang="en-US"/>
              <a:t>1</a:t>
            </a:r>
            <a:endParaRPr dirty="0" lang="en-IN"/>
          </a:p>
        </p:txBody>
      </p:sp>
      <p:sp>
        <p:nvSpPr>
          <p:cNvPr id="1048588" name="TextBox 3"/>
          <p:cNvSpPr txBox="1"/>
          <p:nvPr/>
        </p:nvSpPr>
        <p:spPr>
          <a:xfrm>
            <a:off x="4257676" y="647700"/>
            <a:ext cx="3333750" cy="707886"/>
          </a:xfrm>
          <a:prstGeom prst="rect"/>
          <a:noFill/>
        </p:spPr>
        <p:txBody>
          <a:bodyPr rtlCol="0" wrap="square">
            <a:spAutoFit/>
          </a:bodyPr>
          <a:p>
            <a:r>
              <a:rPr b="1" dirty="0" sz="4000" lang="en-US"/>
              <a:t>Ai_phase-4</a:t>
            </a:r>
            <a:endParaRPr b="1" dirty="0" sz="40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1"/>
          <p:cNvSpPr>
            <a:spLocks noGrp="1"/>
          </p:cNvSpPr>
          <p:nvPr>
            <p:ph type="title"/>
          </p:nvPr>
        </p:nvSpPr>
        <p:spPr>
          <a:xfrm>
            <a:off x="838200" y="365125"/>
            <a:ext cx="10515600" cy="5923915"/>
          </a:xfrm>
        </p:spPr>
        <p:txBody>
          <a:bodyPr>
            <a:noAutofit/>
          </a:bodyPr>
          <a:p>
            <a:r>
              <a:rPr b="1" dirty="0" sz="2400" lang="en-US"/>
              <a:t>Feature Engineering</a:t>
            </a:r>
            <a:r>
              <a:rPr b="1" dirty="0" sz="1800" lang="en-US"/>
              <a:t>:</a:t>
            </a:r>
            <a:br>
              <a:rPr dirty="0" sz="1800" lang="en-US"/>
            </a:br>
            <a:r>
              <a:rPr dirty="0" sz="1800" lang="en-US"/>
              <a:t>Feature engineering aims to create meaningful and informative features for predictive modeling. Some ideas for feature engineering include:</a:t>
            </a:r>
            <a:br>
              <a:rPr dirty="0" sz="1800" lang="en-US"/>
            </a:br>
            <a:r>
              <a:rPr b="1" dirty="0" sz="1800" lang="en-US"/>
              <a:t>Time-Based Features:</a:t>
            </a:r>
            <a:br>
              <a:rPr dirty="0" sz="1800" lang="en-US"/>
            </a:br>
            <a:r>
              <a:rPr dirty="0" sz="1800" lang="en-US"/>
              <a:t> Extract features like day of the week, month, and year from registration dates.</a:t>
            </a:r>
            <a:br>
              <a:rPr dirty="0" sz="1800" lang="en-US"/>
            </a:br>
            <a:br>
              <a:rPr b="1" dirty="0" sz="1800" lang="en-US"/>
            </a:br>
            <a:r>
              <a:rPr b="1" dirty="0" sz="1800" lang="en-US"/>
              <a:t>Lagged Features: </a:t>
            </a:r>
            <a:br>
              <a:rPr dirty="0" sz="1800" lang="en-US"/>
            </a:br>
            <a:r>
              <a:rPr dirty="0" sz="1800" lang="en-US"/>
              <a:t>Create lag features to capture historical trends and dependencies in the registration data.</a:t>
            </a:r>
            <a:br>
              <a:rPr dirty="0" sz="1800" lang="en-US"/>
            </a:br>
            <a:br>
              <a:rPr dirty="0" sz="1800" lang="en-US"/>
            </a:br>
            <a:r>
              <a:rPr b="1" dirty="0" sz="1800" lang="en-US"/>
              <a:t>Rolling Statistics:</a:t>
            </a:r>
            <a:br>
              <a:rPr dirty="0" sz="1800" lang="en-US"/>
            </a:br>
            <a:r>
              <a:rPr dirty="0" sz="1800" lang="en-US"/>
              <a:t> Compute rolling averages or moving sums to capture short-term trends.</a:t>
            </a:r>
            <a:br>
              <a:rPr dirty="0" sz="1800" lang="en-US"/>
            </a:br>
            <a:br>
              <a:rPr dirty="0" sz="1800" lang="en-US"/>
            </a:br>
            <a:r>
              <a:rPr b="1" dirty="0" sz="1800" lang="en-US"/>
              <a:t>One-Hot Encoding: </a:t>
            </a:r>
            <a:br>
              <a:rPr dirty="0" sz="1800" lang="en-US"/>
            </a:br>
            <a:r>
              <a:rPr dirty="0" sz="1800" lang="en-US"/>
              <a:t>Convert categorical variables (e.g., industry sectors) into binary features.</a:t>
            </a:r>
            <a:br>
              <a:rPr dirty="0" sz="1800" lang="en-US"/>
            </a:br>
            <a:br>
              <a:rPr dirty="0" sz="1800" lang="en-US"/>
            </a:br>
            <a:r>
              <a:rPr b="1" dirty="0" sz="1800" lang="en-US"/>
              <a:t>Text Mining: </a:t>
            </a:r>
            <a:br>
              <a:rPr dirty="0" sz="1800" lang="en-US"/>
            </a:br>
            <a:r>
              <a:rPr dirty="0" sz="1800" lang="en-US"/>
              <a:t>If textual descriptions of companies are available, use natural language processing techniques to extract valuable information</a:t>
            </a:r>
            <a:br>
              <a:rPr dirty="0" sz="1800" lang="en-US"/>
            </a:br>
            <a:br>
              <a:rPr b="1" dirty="0" sz="1800" lang="en-US"/>
            </a:br>
            <a:r>
              <a:rPr b="1" dirty="0" sz="1800" lang="en-US"/>
              <a:t>.External Data: </a:t>
            </a:r>
            <a:br>
              <a:rPr b="1" dirty="0" sz="1800" lang="en-US"/>
            </a:br>
            <a:r>
              <a:rPr dirty="0" sz="1800" lang="en-US"/>
              <a:t>Incorporate external economic indicators, news sentiment data, or market data that may impact company registrations.</a:t>
            </a:r>
            <a:endParaRPr dirty="0" sz="18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title"/>
          </p:nvPr>
        </p:nvSpPr>
        <p:spPr>
          <a:xfrm>
            <a:off x="838200" y="365125"/>
            <a:ext cx="10515600" cy="6350635"/>
          </a:xfrm>
        </p:spPr>
        <p:txBody>
          <a:bodyPr>
            <a:noAutofit/>
          </a:bodyPr>
          <a:p>
            <a:r>
              <a:rPr b="1" dirty="0" sz="2800" lang="en-US"/>
              <a:t>Predictive Modeling:</a:t>
            </a:r>
            <a:br>
              <a:rPr dirty="0" sz="1800" lang="en-US"/>
            </a:br>
            <a:r>
              <a:rPr dirty="0" sz="1800" lang="en-US"/>
              <a:t>Now, it's time to build predictive models to forecast company registration trends. You can start with the following steps:</a:t>
            </a:r>
            <a:br>
              <a:rPr dirty="0" sz="1800" lang="en-US"/>
            </a:br>
            <a:br>
              <a:rPr dirty="0" sz="1800" lang="en-US"/>
            </a:br>
            <a:r>
              <a:rPr b="1" dirty="0" sz="1800" lang="en-US"/>
              <a:t>Data Split:</a:t>
            </a:r>
            <a:br>
              <a:rPr dirty="0" sz="1800" lang="en-US"/>
            </a:br>
            <a:r>
              <a:rPr dirty="0" sz="1800" lang="en-US"/>
              <a:t> Split the data into training, validation, and test sets. Ensure that the time-series nature of the data is preserved.</a:t>
            </a:r>
            <a:br>
              <a:rPr dirty="0" sz="1800" lang="en-US"/>
            </a:br>
            <a:br>
              <a:rPr dirty="0" sz="1800" lang="en-US"/>
            </a:br>
            <a:r>
              <a:rPr b="1" dirty="0" sz="1800" lang="en-US"/>
              <a:t>Select Models:</a:t>
            </a:r>
            <a:br>
              <a:rPr dirty="0" sz="1800" lang="en-US"/>
            </a:br>
            <a:r>
              <a:rPr dirty="0" sz="1800" lang="en-US"/>
              <a:t> Choose appropriate predictive models. Time series forecasting models like ARIMA, Exponential Smoothing, or machine learning models such as </a:t>
            </a:r>
            <a:r>
              <a:rPr dirty="0" sz="1800" lang="en-US" err="1"/>
              <a:t>XGBoost</a:t>
            </a:r>
            <a:r>
              <a:rPr dirty="0" sz="1800" lang="en-US"/>
              <a:t> or LSTM can be effective.</a:t>
            </a:r>
            <a:br>
              <a:rPr dirty="0" sz="1800" lang="en-US"/>
            </a:br>
            <a:br>
              <a:rPr b="1" dirty="0" sz="1800" lang="en-US"/>
            </a:br>
            <a:r>
              <a:rPr b="1" dirty="0" sz="1800" lang="en-US"/>
              <a:t>Hyperparameter Tuning:</a:t>
            </a:r>
            <a:br>
              <a:rPr dirty="0" sz="1800" lang="en-US"/>
            </a:br>
            <a:r>
              <a:rPr dirty="0" sz="1800" lang="en-US"/>
              <a:t> Fine-tune model hyperparameters using techniques like grid search or Bayesian </a:t>
            </a:r>
            <a:r>
              <a:rPr dirty="0" sz="1800" lang="en-US" err="1"/>
              <a:t>optimization.Model</a:t>
            </a:r>
            <a:r>
              <a:rPr dirty="0" sz="1800" lang="en-US"/>
              <a:t> Evaluation: Evaluate models using appropriate metrics (e.g., MAE, MSE) and compare their performance on the validation set.</a:t>
            </a:r>
            <a:br>
              <a:rPr dirty="0" sz="1800" lang="en-US"/>
            </a:br>
            <a:br>
              <a:rPr dirty="0" sz="1800" lang="en-US"/>
            </a:br>
            <a:r>
              <a:rPr b="1" dirty="0" sz="1800" lang="en-US"/>
              <a:t>Ensemble Models:</a:t>
            </a:r>
            <a:br>
              <a:rPr dirty="0" sz="1800" lang="en-US"/>
            </a:br>
            <a:r>
              <a:rPr dirty="0" sz="1800" lang="en-US"/>
              <a:t> Consider ensemble methods to combine the strengths of multiple models for improved </a:t>
            </a:r>
            <a:r>
              <a:rPr dirty="0" sz="1800" lang="en-US" err="1"/>
              <a:t>accuracy.Deployment</a:t>
            </a:r>
            <a:r>
              <a:rPr dirty="0" sz="1800" lang="en-US"/>
              <a:t>: Once you have a well-performing model, deploy it in a production environment to make real-time predictions.</a:t>
            </a:r>
            <a:br>
              <a:rPr dirty="0" sz="1800" lang="en-US"/>
            </a:br>
            <a:br>
              <a:rPr dirty="0" sz="1800" lang="en-US"/>
            </a:br>
            <a:r>
              <a:rPr b="1" dirty="0" sz="1800" lang="en-US"/>
              <a:t>Monitoring:</a:t>
            </a:r>
            <a:br>
              <a:rPr dirty="0" sz="1800" lang="en-US"/>
            </a:br>
            <a:r>
              <a:rPr dirty="0" sz="1800" lang="en-US"/>
              <a:t> Implement continuous monitoring to detect model degradation or data shifts and trigger retraining when necessary.</a:t>
            </a:r>
            <a:br>
              <a:rPr dirty="0" sz="1800" lang="en-US"/>
            </a:br>
            <a:br>
              <a:rPr dirty="0" sz="1800" lang="en-US"/>
            </a:br>
            <a:endParaRPr dirty="0" sz="18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Title 1"/>
          <p:cNvSpPr>
            <a:spLocks noGrp="1"/>
          </p:cNvSpPr>
          <p:nvPr>
            <p:ph type="title"/>
          </p:nvPr>
        </p:nvSpPr>
        <p:spPr>
          <a:xfrm>
            <a:off x="426720" y="792480"/>
            <a:ext cx="10226040" cy="2550159"/>
          </a:xfrm>
        </p:spPr>
        <p:txBody>
          <a:bodyPr>
            <a:normAutofit/>
          </a:bodyPr>
          <a:p>
            <a:r>
              <a:rPr b="1" dirty="0" sz="1800" lang="en-US"/>
              <a:t>Interpretation:</a:t>
            </a:r>
            <a:br>
              <a:rPr dirty="0" sz="1800" lang="en-US"/>
            </a:br>
            <a:r>
              <a:rPr dirty="0" sz="1800" lang="en-US"/>
              <a:t> Make sure the model's predictions are interpretable, so stakeholders can understand the reasons behind forecasts.</a:t>
            </a:r>
            <a:br>
              <a:rPr dirty="0" sz="1800" lang="en-US"/>
            </a:br>
            <a:br>
              <a:rPr b="1" dirty="0" sz="1800" lang="en-US"/>
            </a:br>
            <a:br>
              <a:rPr b="1" dirty="0" sz="1800" lang="en-US"/>
            </a:br>
            <a:r>
              <a:rPr b="1" dirty="0" sz="1800" lang="en-US"/>
              <a:t>Conclusion:</a:t>
            </a:r>
            <a:br>
              <a:rPr dirty="0" sz="1800" lang="en-US"/>
            </a:br>
            <a:r>
              <a:rPr dirty="0" sz="1800" lang="en-US"/>
              <a:t> Establish a feedback mechanism to incorporate new data and user feedback for model </a:t>
            </a:r>
            <a:r>
              <a:rPr dirty="0" sz="1800" lang="en-US" err="1"/>
              <a:t>improvement.Remember</a:t>
            </a:r>
            <a:r>
              <a:rPr dirty="0" sz="1800" lang="en-US"/>
              <a:t> that the success of your AI-driven project heavily depends on the quality of data and iterations in model development. It's essential to continually refine and improve your models to make accurate predictions of company registration trends.</a:t>
            </a:r>
            <a:endParaRPr dirty="0" sz="18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Title 1"/>
          <p:cNvSpPr>
            <a:spLocks noGrp="1"/>
          </p:cNvSpPr>
          <p:nvPr>
            <p:ph type="title"/>
          </p:nvPr>
        </p:nvSpPr>
        <p:spPr>
          <a:xfrm>
            <a:off x="838200" y="365125"/>
            <a:ext cx="10515600" cy="6289675"/>
          </a:xfrm>
        </p:spPr>
        <p:txBody>
          <a:bodyPr>
            <a:noAutofit/>
          </a:bodyPr>
          <a:p>
            <a:r>
              <a:rPr b="0" dirty="0" sz="2000" i="0" lang="en-US">
                <a:solidFill>
                  <a:srgbClr val="222222"/>
                </a:solidFill>
                <a:effectLst/>
                <a:latin typeface="Arial" panose="020B0604020202020204" pitchFamily="34" charset="0"/>
              </a:rPr>
              <a:t>Exploring and predicting company registration trends with the Registrar of Companies (</a:t>
            </a:r>
            <a:r>
              <a:rPr b="0" dirty="0" sz="2000" i="0" lang="en-US" err="1">
                <a:solidFill>
                  <a:srgbClr val="222222"/>
                </a:solidFill>
                <a:effectLst/>
                <a:latin typeface="Arial" panose="020B0604020202020204" pitchFamily="34" charset="0"/>
              </a:rPr>
              <a:t>RoC</a:t>
            </a:r>
            <a:r>
              <a:rPr b="0" dirty="0" sz="2000" i="0" lang="en-US">
                <a:solidFill>
                  <a:srgbClr val="222222"/>
                </a:solidFill>
                <a:effectLst/>
                <a:latin typeface="Arial" panose="020B0604020202020204" pitchFamily="34" charset="0"/>
              </a:rPr>
              <a:t>) data using AI can be a valuable endeavor. Here are some guidelines to get started:</a:t>
            </a:r>
            <a:br>
              <a:rPr b="0" dirty="0" sz="2000" i="0" lang="en-US">
                <a:solidFill>
                  <a:srgbClr val="222222"/>
                </a:solidFill>
                <a:effectLst/>
                <a:latin typeface="Arial" panose="020B0604020202020204" pitchFamily="34" charset="0"/>
              </a:rPr>
            </a:br>
            <a:br>
              <a:rPr b="0" dirty="0" sz="2000" i="0" lang="en-US">
                <a:solidFill>
                  <a:srgbClr val="222222"/>
                </a:solidFill>
                <a:effectLst/>
                <a:latin typeface="Arial" panose="020B0604020202020204" pitchFamily="34" charset="0"/>
              </a:rPr>
            </a:br>
            <a:br>
              <a:rPr b="0" dirty="0" sz="2000" i="0" lang="en-US">
                <a:solidFill>
                  <a:srgbClr val="222222"/>
                </a:solidFill>
                <a:effectLst/>
                <a:latin typeface="Arial" panose="020B0604020202020204" pitchFamily="34" charset="0"/>
              </a:rPr>
            </a:br>
            <a:r>
              <a:rPr b="1" dirty="0" sz="2000" i="0" lang="en-US">
                <a:solidFill>
                  <a:srgbClr val="222222"/>
                </a:solidFill>
                <a:effectLst/>
                <a:latin typeface="Arial" panose="020B0604020202020204" pitchFamily="34" charset="0"/>
              </a:rPr>
              <a:t>Data Collection:</a:t>
            </a:r>
            <a:br>
              <a:rPr b="1" dirty="0" sz="2000" i="0" lang="en-US">
                <a:solidFill>
                  <a:srgbClr val="222222"/>
                </a:solidFill>
                <a:effectLst/>
                <a:latin typeface="Arial" panose="020B0604020202020204" pitchFamily="34" charset="0"/>
              </a:rPr>
            </a:br>
            <a:r>
              <a:rPr b="0" dirty="0" sz="2000" i="0" lang="en-US">
                <a:solidFill>
                  <a:srgbClr val="222222"/>
                </a:solidFill>
                <a:effectLst/>
                <a:latin typeface="Arial" panose="020B0604020202020204" pitchFamily="34" charset="0"/>
              </a:rPr>
              <a:t>Gather historical data from the </a:t>
            </a:r>
            <a:r>
              <a:rPr b="0" dirty="0" sz="2000" i="0" lang="en-US" err="1">
                <a:solidFill>
                  <a:srgbClr val="222222"/>
                </a:solidFill>
                <a:effectLst/>
                <a:latin typeface="Arial" panose="020B0604020202020204" pitchFamily="34" charset="0"/>
              </a:rPr>
              <a:t>RoC</a:t>
            </a:r>
            <a:r>
              <a:rPr b="0" dirty="0" sz="2000" i="0" lang="en-US">
                <a:solidFill>
                  <a:srgbClr val="222222"/>
                </a:solidFill>
                <a:effectLst/>
                <a:latin typeface="Arial" panose="020B0604020202020204" pitchFamily="34" charset="0"/>
              </a:rPr>
              <a:t>, which includes information about newly registered companies, industry types, locations, and registration dates.</a:t>
            </a:r>
            <a:br>
              <a:rPr b="0" dirty="0" sz="2000" i="0" lang="en-US">
                <a:solidFill>
                  <a:srgbClr val="222222"/>
                </a:solidFill>
                <a:effectLst/>
                <a:latin typeface="Arial" panose="020B0604020202020204" pitchFamily="34" charset="0"/>
              </a:rPr>
            </a:br>
            <a:br>
              <a:rPr b="1" dirty="0" sz="2000" i="0" lang="en-US">
                <a:solidFill>
                  <a:srgbClr val="222222"/>
                </a:solidFill>
                <a:effectLst/>
                <a:latin typeface="Arial" panose="020B0604020202020204" pitchFamily="34" charset="0"/>
              </a:rPr>
            </a:br>
            <a:r>
              <a:rPr b="1" dirty="0" sz="2000" i="0" lang="en-US">
                <a:solidFill>
                  <a:srgbClr val="222222"/>
                </a:solidFill>
                <a:effectLst/>
                <a:latin typeface="Arial" panose="020B0604020202020204" pitchFamily="34" charset="0"/>
              </a:rPr>
              <a:t>Data Preprocessing:</a:t>
            </a:r>
            <a:br>
              <a:rPr b="0" dirty="0" sz="2000" i="0" lang="en-US">
                <a:solidFill>
                  <a:srgbClr val="222222"/>
                </a:solidFill>
                <a:effectLst/>
                <a:latin typeface="Arial" panose="020B0604020202020204" pitchFamily="34" charset="0"/>
              </a:rPr>
            </a:br>
            <a:r>
              <a:rPr b="0" dirty="0" sz="2000" i="0" lang="en-US">
                <a:solidFill>
                  <a:srgbClr val="222222"/>
                </a:solidFill>
                <a:effectLst/>
                <a:latin typeface="Arial" panose="020B0604020202020204" pitchFamily="34" charset="0"/>
              </a:rPr>
              <a:t>Clean and preprocess the data to handle missing values and outliers. Ensure data consistency and accuracy.</a:t>
            </a:r>
            <a:br>
              <a:rPr b="0" dirty="0" sz="2000" i="0" lang="en-US">
                <a:solidFill>
                  <a:srgbClr val="222222"/>
                </a:solidFill>
                <a:effectLst/>
                <a:latin typeface="Arial" panose="020B0604020202020204" pitchFamily="34" charset="0"/>
              </a:rPr>
            </a:br>
            <a:br>
              <a:rPr b="1" dirty="0" sz="2000" i="0" lang="en-US">
                <a:solidFill>
                  <a:srgbClr val="222222"/>
                </a:solidFill>
                <a:effectLst/>
                <a:latin typeface="Arial" panose="020B0604020202020204" pitchFamily="34" charset="0"/>
              </a:rPr>
            </a:br>
            <a:r>
              <a:rPr b="1" dirty="0" sz="2000" i="0" lang="en-US">
                <a:solidFill>
                  <a:srgbClr val="222222"/>
                </a:solidFill>
                <a:effectLst/>
                <a:latin typeface="Arial" panose="020B0604020202020204" pitchFamily="34" charset="0"/>
              </a:rPr>
              <a:t>Feature Engineering</a:t>
            </a:r>
            <a:r>
              <a:rPr b="0" dirty="0" sz="2000" i="0" lang="en-US">
                <a:solidFill>
                  <a:srgbClr val="222222"/>
                </a:solidFill>
                <a:effectLst/>
                <a:latin typeface="Arial" panose="020B0604020202020204" pitchFamily="34" charset="0"/>
              </a:rPr>
              <a:t>:</a:t>
            </a:r>
            <a:br>
              <a:rPr b="0" dirty="0" sz="2000" i="0" lang="en-US">
                <a:solidFill>
                  <a:srgbClr val="222222"/>
                </a:solidFill>
                <a:effectLst/>
                <a:latin typeface="Arial" panose="020B0604020202020204" pitchFamily="34" charset="0"/>
              </a:rPr>
            </a:br>
            <a:r>
              <a:rPr b="0" dirty="0" sz="2000" i="0" lang="en-US">
                <a:solidFill>
                  <a:srgbClr val="222222"/>
                </a:solidFill>
                <a:effectLst/>
                <a:latin typeface="Arial" panose="020B0604020202020204" pitchFamily="34" charset="0"/>
              </a:rPr>
              <a:t>Extract relevant features, such as registration date, industry sector, geographical location, and economic indicators, to enhance the predictive power of your model.</a:t>
            </a:r>
            <a:br>
              <a:rPr b="0" dirty="0" sz="2000" i="0" lang="en-US">
                <a:solidFill>
                  <a:srgbClr val="222222"/>
                </a:solidFill>
                <a:effectLst/>
                <a:latin typeface="Arial" panose="020B0604020202020204" pitchFamily="34" charset="0"/>
              </a:rPr>
            </a:br>
            <a:br>
              <a:rPr b="0" dirty="0" sz="2000" i="0" lang="en-US">
                <a:solidFill>
                  <a:srgbClr val="222222"/>
                </a:solidFill>
                <a:effectLst/>
                <a:latin typeface="Arial" panose="020B0604020202020204" pitchFamily="34" charset="0"/>
              </a:rPr>
            </a:br>
            <a:r>
              <a:rPr b="1" dirty="0" sz="2000" i="0" lang="en-US">
                <a:solidFill>
                  <a:srgbClr val="222222"/>
                </a:solidFill>
                <a:effectLst/>
                <a:latin typeface="Arial" panose="020B0604020202020204" pitchFamily="34" charset="0"/>
              </a:rPr>
              <a:t>Exploratory Data Analysis (EDA):</a:t>
            </a:r>
            <a:br>
              <a:rPr b="0" dirty="0" sz="2000" i="0" lang="en-US">
                <a:solidFill>
                  <a:srgbClr val="222222"/>
                </a:solidFill>
                <a:effectLst/>
                <a:latin typeface="Arial" panose="020B0604020202020204" pitchFamily="34" charset="0"/>
              </a:rPr>
            </a:br>
            <a:r>
              <a:rPr b="0" dirty="0" sz="2000" i="0" lang="en-US">
                <a:solidFill>
                  <a:srgbClr val="222222"/>
                </a:solidFill>
                <a:effectLst/>
                <a:latin typeface="Arial" panose="020B0604020202020204" pitchFamily="34" charset="0"/>
              </a:rPr>
              <a:t>Perform EDA to understand the distribution of data, identify patterns, and visualize trends in company registrations.</a:t>
            </a:r>
            <a:br>
              <a:rPr b="0" dirty="0" sz="2000" i="0" lang="en-US">
                <a:solidFill>
                  <a:srgbClr val="222222"/>
                </a:solidFill>
                <a:effectLst/>
                <a:latin typeface="Arial" panose="020B0604020202020204" pitchFamily="34" charset="0"/>
              </a:rPr>
            </a:br>
            <a:br>
              <a:rPr b="0" dirty="0" sz="2000" i="0" lang="en-US">
                <a:solidFill>
                  <a:srgbClr val="222222"/>
                </a:solidFill>
                <a:effectLst/>
                <a:latin typeface="Arial" panose="020B0604020202020204" pitchFamily="34" charset="0"/>
              </a:rPr>
            </a:br>
            <a:endParaRPr dirty="0" sz="20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Title 1"/>
          <p:cNvSpPr>
            <a:spLocks noGrp="1"/>
          </p:cNvSpPr>
          <p:nvPr>
            <p:ph type="title"/>
          </p:nvPr>
        </p:nvSpPr>
        <p:spPr>
          <a:xfrm>
            <a:off x="838200" y="365125"/>
            <a:ext cx="10515600" cy="7041515"/>
          </a:xfrm>
        </p:spPr>
        <p:txBody>
          <a:bodyPr>
            <a:noAutofit/>
          </a:bodyPr>
          <a:p>
            <a:r>
              <a:rPr b="1" dirty="0" sz="1800" i="0" lang="en-US">
                <a:solidFill>
                  <a:srgbClr val="222222"/>
                </a:solidFill>
                <a:effectLst/>
                <a:latin typeface="Arial" panose="020B0604020202020204" pitchFamily="34" charset="0"/>
              </a:rPr>
              <a:t>Model Selection:</a:t>
            </a:r>
            <a:br>
              <a:rPr b="1" dirty="0" sz="1800" i="0" lang="en-US">
                <a:solidFill>
                  <a:srgbClr val="222222"/>
                </a:solidFill>
                <a:effectLst/>
                <a:latin typeface="Arial" panose="020B0604020202020204" pitchFamily="34" charset="0"/>
              </a:rPr>
            </a:br>
            <a:r>
              <a:rPr b="0" dirty="0" sz="1800" i="0" lang="en-US">
                <a:solidFill>
                  <a:srgbClr val="222222"/>
                </a:solidFill>
                <a:effectLst/>
                <a:latin typeface="Arial" panose="020B0604020202020204" pitchFamily="34" charset="0"/>
              </a:rPr>
              <a:t>Choose appropriate machine learning or deep learning models for time series forecasting and regression tasks, as they are commonly used for predicting trends.</a:t>
            </a:r>
            <a:br>
              <a:rPr b="0" dirty="0" sz="1800" i="0" lang="en-US">
                <a:solidFill>
                  <a:srgbClr val="222222"/>
                </a:solidFill>
                <a:effectLst/>
                <a:latin typeface="Arial" panose="020B0604020202020204" pitchFamily="34" charset="0"/>
              </a:rPr>
            </a:br>
            <a:br>
              <a:rPr b="0" dirty="0" sz="1800" i="0" lang="en-US">
                <a:solidFill>
                  <a:srgbClr val="222222"/>
                </a:solidFill>
                <a:effectLst/>
                <a:latin typeface="Arial" panose="020B0604020202020204" pitchFamily="34" charset="0"/>
              </a:rPr>
            </a:br>
            <a:r>
              <a:rPr b="1" dirty="0" sz="1800" i="0" lang="en-US">
                <a:solidFill>
                  <a:srgbClr val="222222"/>
                </a:solidFill>
                <a:effectLst/>
                <a:latin typeface="Arial" panose="020B0604020202020204" pitchFamily="34" charset="0"/>
              </a:rPr>
              <a:t>Training and Testing:</a:t>
            </a:r>
            <a:br>
              <a:rPr b="1" dirty="0" sz="1800" i="0" lang="en-US">
                <a:solidFill>
                  <a:srgbClr val="222222"/>
                </a:solidFill>
                <a:effectLst/>
                <a:latin typeface="Arial" panose="020B0604020202020204" pitchFamily="34" charset="0"/>
              </a:rPr>
            </a:br>
            <a:r>
              <a:rPr b="0" dirty="0" sz="1800" i="0" lang="en-US">
                <a:solidFill>
                  <a:srgbClr val="222222"/>
                </a:solidFill>
                <a:effectLst/>
                <a:latin typeface="Arial" panose="020B0604020202020204" pitchFamily="34" charset="0"/>
              </a:rPr>
              <a:t>Split the data into training and testing sets, and possibly into validation sets if needed. Use time series cross-validation techniques for robust model evaluation.</a:t>
            </a:r>
            <a:br>
              <a:rPr b="0" dirty="0" sz="1800" i="0" lang="en-US">
                <a:solidFill>
                  <a:srgbClr val="222222"/>
                </a:solidFill>
                <a:effectLst/>
                <a:latin typeface="Arial" panose="020B0604020202020204" pitchFamily="34" charset="0"/>
              </a:rPr>
            </a:br>
            <a:br>
              <a:rPr b="0" dirty="0" sz="1800" i="0" lang="en-US">
                <a:solidFill>
                  <a:srgbClr val="222222"/>
                </a:solidFill>
                <a:effectLst/>
                <a:latin typeface="Arial" panose="020B0604020202020204" pitchFamily="34" charset="0"/>
              </a:rPr>
            </a:br>
            <a:r>
              <a:rPr b="1" dirty="0" sz="1800" i="0" lang="en-US">
                <a:solidFill>
                  <a:srgbClr val="222222"/>
                </a:solidFill>
                <a:effectLst/>
                <a:latin typeface="Arial" panose="020B0604020202020204" pitchFamily="34" charset="0"/>
              </a:rPr>
              <a:t>Feature Selection:</a:t>
            </a:r>
            <a:br>
              <a:rPr b="0" dirty="0" sz="1800" i="0" lang="en-US">
                <a:solidFill>
                  <a:srgbClr val="222222"/>
                </a:solidFill>
                <a:effectLst/>
                <a:latin typeface="Arial" panose="020B0604020202020204" pitchFamily="34" charset="0"/>
              </a:rPr>
            </a:br>
            <a:r>
              <a:rPr b="0" dirty="0" sz="1800" i="0" lang="en-US">
                <a:solidFill>
                  <a:srgbClr val="222222"/>
                </a:solidFill>
                <a:effectLst/>
                <a:latin typeface="Arial" panose="020B0604020202020204" pitchFamily="34" charset="0"/>
              </a:rPr>
              <a:t>Select the most relevant features for prediction to improve model accuracy.</a:t>
            </a:r>
            <a:br>
              <a:rPr b="0" dirty="0" sz="1800" i="0" lang="en-US">
                <a:solidFill>
                  <a:srgbClr val="222222"/>
                </a:solidFill>
                <a:effectLst/>
                <a:latin typeface="Arial" panose="020B0604020202020204" pitchFamily="34" charset="0"/>
              </a:rPr>
            </a:br>
            <a:br>
              <a:rPr b="0" dirty="0" sz="1800" i="0" lang="en-US">
                <a:solidFill>
                  <a:srgbClr val="222222"/>
                </a:solidFill>
                <a:effectLst/>
                <a:latin typeface="Arial" panose="020B0604020202020204" pitchFamily="34" charset="0"/>
              </a:rPr>
            </a:br>
            <a:r>
              <a:rPr b="1" dirty="0" sz="1800" i="0" lang="en-US">
                <a:solidFill>
                  <a:srgbClr val="222222"/>
                </a:solidFill>
                <a:effectLst/>
                <a:latin typeface="Arial" panose="020B0604020202020204" pitchFamily="34" charset="0"/>
              </a:rPr>
              <a:t>Model Tuning:</a:t>
            </a:r>
            <a:br>
              <a:rPr b="0" dirty="0" sz="1800" i="0" lang="en-US">
                <a:solidFill>
                  <a:srgbClr val="222222"/>
                </a:solidFill>
                <a:effectLst/>
                <a:latin typeface="Arial" panose="020B0604020202020204" pitchFamily="34" charset="0"/>
              </a:rPr>
            </a:br>
            <a:r>
              <a:rPr b="0" dirty="0" sz="1800" i="0" lang="en-US">
                <a:solidFill>
                  <a:srgbClr val="222222"/>
                </a:solidFill>
                <a:effectLst/>
                <a:latin typeface="Arial" panose="020B0604020202020204" pitchFamily="34" charset="0"/>
              </a:rPr>
              <a:t>Fine-tune hyperparameters and optimize your chosen model to achieve the best performance.</a:t>
            </a:r>
            <a:br>
              <a:rPr b="0" dirty="0" sz="1800" i="0" lang="en-US">
                <a:solidFill>
                  <a:srgbClr val="222222"/>
                </a:solidFill>
                <a:effectLst/>
                <a:latin typeface="Arial" panose="020B0604020202020204" pitchFamily="34" charset="0"/>
              </a:rPr>
            </a:br>
            <a:br>
              <a:rPr b="0" dirty="0" sz="1800" i="0" lang="en-US">
                <a:solidFill>
                  <a:srgbClr val="222222"/>
                </a:solidFill>
                <a:effectLst/>
                <a:latin typeface="Arial" panose="020B0604020202020204" pitchFamily="34" charset="0"/>
              </a:rPr>
            </a:br>
            <a:r>
              <a:rPr b="1" dirty="0" sz="1800" i="0" lang="en-US">
                <a:solidFill>
                  <a:srgbClr val="222222"/>
                </a:solidFill>
                <a:effectLst/>
                <a:latin typeface="Arial" panose="020B0604020202020204" pitchFamily="34" charset="0"/>
              </a:rPr>
              <a:t>Evaluation Metrics:</a:t>
            </a:r>
            <a:br>
              <a:rPr b="1" dirty="0" sz="1800" i="0" lang="en-US">
                <a:solidFill>
                  <a:srgbClr val="222222"/>
                </a:solidFill>
                <a:effectLst/>
                <a:latin typeface="Arial" panose="020B0604020202020204" pitchFamily="34" charset="0"/>
              </a:rPr>
            </a:br>
            <a:r>
              <a:rPr b="0" dirty="0" sz="1800" i="0" lang="en-US">
                <a:solidFill>
                  <a:srgbClr val="222222"/>
                </a:solidFill>
                <a:effectLst/>
                <a:latin typeface="Arial" panose="020B0604020202020204" pitchFamily="34" charset="0"/>
              </a:rPr>
              <a:t>Select appropriate evaluation metrics, such as Mean Absolute Error (MAE), Mean Squared Error (MSE), or R-squared, to measure the model's predictive accuracy.</a:t>
            </a:r>
            <a:br>
              <a:rPr b="0" dirty="0" sz="1800" i="0" lang="en-US">
                <a:solidFill>
                  <a:srgbClr val="222222"/>
                </a:solidFill>
                <a:effectLst/>
                <a:latin typeface="Arial" panose="020B0604020202020204" pitchFamily="34" charset="0"/>
              </a:rPr>
            </a:br>
            <a:endParaRPr dirty="0" sz="18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38200" y="527050"/>
            <a:ext cx="10515600" cy="5803900"/>
          </a:xfrm>
        </p:spPr>
        <p:txBody>
          <a:bodyPr>
            <a:noAutofit/>
          </a:bodyPr>
          <a:p>
            <a:r>
              <a:rPr dirty="0" sz="1800" lang="en-US"/>
              <a:t>Exploring and predicting company registration trends with the Registrar of Companies (</a:t>
            </a:r>
            <a:r>
              <a:rPr dirty="0" sz="1800" lang="en-US" err="1"/>
              <a:t>RoC</a:t>
            </a:r>
            <a:r>
              <a:rPr dirty="0" sz="1800" lang="en-US"/>
              <a:t>) data using AI can be a valuable endeavor. Here are some guidelines to get started:</a:t>
            </a:r>
            <a:br>
              <a:rPr dirty="0" sz="1800" lang="en-US"/>
            </a:br>
            <a:br>
              <a:rPr dirty="0" sz="1800" lang="en-US"/>
            </a:br>
            <a:r>
              <a:rPr b="1" dirty="0" sz="1800" lang="en-US"/>
              <a:t>Data Collection:</a:t>
            </a:r>
            <a:br>
              <a:rPr b="1" dirty="0" sz="1800" lang="en-US"/>
            </a:br>
            <a:r>
              <a:rPr dirty="0" sz="1800" lang="en-US"/>
              <a:t>Gather historical data from the </a:t>
            </a:r>
            <a:r>
              <a:rPr dirty="0" sz="1800" lang="en-US" err="1"/>
              <a:t>RoC</a:t>
            </a:r>
            <a:r>
              <a:rPr dirty="0" sz="1800" lang="en-US"/>
              <a:t>, which includes information about newly registered companies, industry types, locations, and registration dates.</a:t>
            </a:r>
            <a:br>
              <a:rPr dirty="0" sz="1800" lang="en-US"/>
            </a:br>
            <a:br>
              <a:rPr b="1" dirty="0" sz="1800" lang="en-US"/>
            </a:br>
            <a:r>
              <a:rPr b="1" dirty="0" sz="1800" lang="en-US"/>
              <a:t>Data Preprocessing:</a:t>
            </a:r>
            <a:br>
              <a:rPr dirty="0" sz="1800" lang="en-US"/>
            </a:br>
            <a:r>
              <a:rPr dirty="0" sz="1800" lang="en-US"/>
              <a:t>Clean and preprocess the data to handle missing values and outliers. Ensure data consistency and accuracy.</a:t>
            </a:r>
            <a:br>
              <a:rPr dirty="0" sz="1800" lang="en-US"/>
            </a:br>
            <a:br>
              <a:rPr b="1" dirty="0" sz="1800" lang="en-US"/>
            </a:br>
            <a:r>
              <a:rPr b="1" dirty="0" sz="1800" lang="en-US"/>
              <a:t>Feature Engineering:</a:t>
            </a:r>
            <a:br>
              <a:rPr b="1" dirty="0" sz="1800" lang="en-US"/>
            </a:br>
            <a:r>
              <a:rPr dirty="0" sz="1800" lang="en-US"/>
              <a:t>Extract relevant features, such as registration date, industry sector, geographical location, and economic indicators, to enhance the predictive power of your model.</a:t>
            </a:r>
            <a:br>
              <a:rPr dirty="0" sz="1800" lang="en-US"/>
            </a:br>
            <a:br>
              <a:rPr dirty="0" sz="1800" lang="en-US"/>
            </a:br>
            <a:r>
              <a:rPr b="1" dirty="0" sz="1800" lang="en-US"/>
              <a:t>Exploratory Data Analysis (EDA):</a:t>
            </a:r>
            <a:br>
              <a:rPr dirty="0" sz="1800" lang="en-US"/>
            </a:br>
            <a:r>
              <a:rPr dirty="0" sz="1800" lang="en-US"/>
              <a:t>Perform EDA to understand the distribution of data, identify patterns, and visualize trends in company </a:t>
            </a:r>
            <a:r>
              <a:rPr dirty="0" sz="1800" lang="en-US" err="1"/>
              <a:t>registrations.Model</a:t>
            </a:r>
            <a:r>
              <a:rPr dirty="0" sz="1800" lang="en-US"/>
              <a:t> </a:t>
            </a:r>
            <a:r>
              <a:rPr dirty="0" sz="1800" lang="en-US" err="1"/>
              <a:t>Selection:Choose</a:t>
            </a:r>
            <a:r>
              <a:rPr dirty="0" sz="1800" lang="en-US"/>
              <a:t> appropriate machine learning or deep learning models for time series forecasting and regression tasks, as they are commonly used for predicting trends. Exploratory Data Analysis (EDA):Perform EDA to understand the distribution of data, identify patterns, and visualize trends in company registrations.</a:t>
            </a:r>
            <a:br>
              <a:rPr dirty="0" sz="1800" lang="en-US"/>
            </a:br>
            <a:br>
              <a:rPr dirty="0" sz="1800" lang="en-US"/>
            </a:br>
            <a:r>
              <a:rPr b="1" dirty="0" sz="1800" lang="en-US"/>
              <a:t>Model Selection:</a:t>
            </a:r>
            <a:br>
              <a:rPr b="1" dirty="0" sz="1800" lang="en-US"/>
            </a:br>
            <a:r>
              <a:rPr dirty="0" sz="1800" lang="en-US"/>
              <a:t>Choose appropriate machine learning or deep learning models for time series forecasting and regression tasks, as they are commonly used for predicting trends.</a:t>
            </a:r>
            <a:endParaRPr dirty="0" sz="1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6" name="Title 1"/>
          <p:cNvSpPr>
            <a:spLocks noGrp="1"/>
          </p:cNvSpPr>
          <p:nvPr>
            <p:ph type="title"/>
          </p:nvPr>
        </p:nvSpPr>
        <p:spPr>
          <a:xfrm>
            <a:off x="838200" y="365125"/>
            <a:ext cx="10515600" cy="6276975"/>
          </a:xfrm>
        </p:spPr>
        <p:txBody>
          <a:bodyPr>
            <a:normAutofit/>
          </a:bodyPr>
          <a:p>
            <a:r>
              <a:rPr b="1" dirty="0" sz="1800" lang="en-US"/>
              <a:t>Training and Testing:</a:t>
            </a:r>
            <a:br>
              <a:rPr b="1" dirty="0" sz="1800" lang="en-US"/>
            </a:br>
            <a:r>
              <a:rPr dirty="0" sz="1800" lang="en-US"/>
              <a:t>Split the data into training and testing sets, and possibly into validation sets if needed. Use time series cross-validation techniques for robust model evaluation.</a:t>
            </a:r>
            <a:br>
              <a:rPr dirty="0" sz="1800" lang="en-US"/>
            </a:br>
            <a:br>
              <a:rPr dirty="0" sz="1800" lang="en-US"/>
            </a:br>
            <a:r>
              <a:rPr b="1" dirty="0" sz="1800" lang="en-US"/>
              <a:t>Feature Selection:</a:t>
            </a:r>
            <a:br>
              <a:rPr dirty="0" sz="1800" lang="en-US"/>
            </a:br>
            <a:r>
              <a:rPr dirty="0" sz="1800" lang="en-US"/>
              <a:t>Select the most relevant features for prediction to improve model accuracy.</a:t>
            </a:r>
            <a:br>
              <a:rPr dirty="0" sz="1800" lang="en-US"/>
            </a:br>
            <a:br>
              <a:rPr b="1" dirty="0" sz="1800" lang="en-US"/>
            </a:br>
            <a:r>
              <a:rPr b="1" dirty="0" sz="1800" lang="en-US"/>
              <a:t>Model Tuning:</a:t>
            </a:r>
            <a:br>
              <a:rPr b="1" dirty="0" sz="1800" lang="en-US"/>
            </a:br>
            <a:r>
              <a:rPr dirty="0" sz="1800" lang="en-US"/>
              <a:t>Fine-tune hyperparameters and optimize your chosen model to achieve the best performance.</a:t>
            </a:r>
            <a:br>
              <a:rPr dirty="0" sz="1800" lang="en-US"/>
            </a:br>
            <a:br>
              <a:rPr b="1" dirty="0" sz="1800" lang="en-US"/>
            </a:br>
            <a:r>
              <a:rPr b="1" dirty="0" sz="1800" lang="en-US"/>
              <a:t>Evaluation Metrics:</a:t>
            </a:r>
            <a:br>
              <a:rPr dirty="0" sz="1800" lang="en-US"/>
            </a:br>
            <a:r>
              <a:rPr dirty="0" sz="1800" lang="en-US"/>
              <a:t>Select appropriate evaluation metrics, such as Mean Absolute Error (MAE), Mean Squared Error (MSE), or R-squared, to measure the model's predictive accuracy.</a:t>
            </a:r>
            <a:br>
              <a:rPr dirty="0" sz="1800" lang="en-US"/>
            </a:br>
            <a:br>
              <a:rPr dirty="0" sz="1800" lang="en-US"/>
            </a:br>
            <a:r>
              <a:rPr b="1" dirty="0" sz="1800" lang="en-US"/>
              <a:t>Deployment:</a:t>
            </a:r>
            <a:br>
              <a:rPr dirty="0" sz="1800" lang="en-US"/>
            </a:br>
            <a:r>
              <a:rPr dirty="0" sz="1800" lang="en-US"/>
              <a:t>Deploy the AI model to make real-time predictions or generate forecasts based on new data.</a:t>
            </a:r>
            <a:br>
              <a:rPr dirty="0" sz="1800" lang="en-US"/>
            </a:br>
            <a:br>
              <a:rPr b="1" dirty="0" sz="1800" lang="en-US"/>
            </a:br>
            <a:r>
              <a:rPr b="1" dirty="0" sz="1800" lang="en-US"/>
              <a:t>Continuous Monitoring:</a:t>
            </a:r>
            <a:br>
              <a:rPr dirty="0" sz="1800" lang="en-US"/>
            </a:br>
            <a:r>
              <a:rPr dirty="0" sz="1800" lang="en-US"/>
              <a:t>Regularly update the model with fresh data to ensure its predictive accuracy over </a:t>
            </a:r>
            <a:r>
              <a:rPr dirty="0" sz="1800" lang="en-US" err="1"/>
              <a:t>time.Interpretability</a:t>
            </a:r>
            <a:r>
              <a:rPr dirty="0" sz="1800" lang="en-US"/>
              <a:t>:</a:t>
            </a:r>
            <a:endParaRPr dirty="0" sz="18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2" name="Picture 5"/>
          <p:cNvPicPr>
            <a:picLocks noChangeAspect="1"/>
          </p:cNvPicPr>
          <p:nvPr/>
        </p:nvPicPr>
        <p:blipFill>
          <a:blip xmlns:r="http://schemas.openxmlformats.org/officeDocument/2006/relationships" r:embed="rId1"/>
          <a:stretch>
            <a:fillRect/>
          </a:stretch>
        </p:blipFill>
        <p:spPr>
          <a:xfrm>
            <a:off x="309880" y="386080"/>
            <a:ext cx="5989320" cy="6238240"/>
          </a:xfrm>
          <a:prstGeom prst="rect"/>
        </p:spPr>
      </p:pic>
      <p:pic>
        <p:nvPicPr>
          <p:cNvPr id="2097153" name="Picture 7"/>
          <p:cNvPicPr>
            <a:picLocks noChangeAspect="1"/>
          </p:cNvPicPr>
          <p:nvPr/>
        </p:nvPicPr>
        <p:blipFill>
          <a:blip xmlns:r="http://schemas.openxmlformats.org/officeDocument/2006/relationships" r:embed="rId2"/>
          <a:stretch>
            <a:fillRect/>
          </a:stretch>
        </p:blipFill>
        <p:spPr>
          <a:xfrm>
            <a:off x="6513525" y="928200"/>
            <a:ext cx="5505755" cy="515399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a:xfrm>
            <a:off x="838200" y="365125"/>
            <a:ext cx="10515600" cy="7569835"/>
          </a:xfrm>
        </p:spPr>
        <p:txBody>
          <a:bodyPr>
            <a:noAutofit/>
          </a:bodyPr>
          <a:p>
            <a:r>
              <a:rPr dirty="0" sz="1800" lang="en-US"/>
              <a:t>import sqlite3</a:t>
            </a:r>
            <a:br>
              <a:rPr dirty="0" sz="1800" lang="en-US"/>
            </a:br>
            <a:br>
              <a:rPr dirty="0" sz="1800" lang="en-US"/>
            </a:br>
            <a:r>
              <a:rPr dirty="0" sz="1800" lang="en-US"/>
              <a:t># Connect to the database</a:t>
            </a:r>
            <a:br>
              <a:rPr dirty="0" sz="1800" lang="en-US"/>
            </a:br>
            <a:r>
              <a:rPr dirty="0" sz="1800" lang="en-US"/>
              <a:t>conn = sqlite3.connect('</a:t>
            </a:r>
            <a:r>
              <a:rPr dirty="0" sz="1800" lang="en-US" err="1"/>
              <a:t>company_registry.db</a:t>
            </a:r>
            <a:r>
              <a:rPr dirty="0" sz="1800" lang="en-US"/>
              <a:t>')</a:t>
            </a:r>
            <a:br>
              <a:rPr dirty="0" sz="1800" lang="en-US"/>
            </a:br>
            <a:r>
              <a:rPr dirty="0" sz="1800" lang="en-US"/>
              <a:t>cursor = </a:t>
            </a:r>
            <a:r>
              <a:rPr dirty="0" sz="1800" lang="en-US" err="1"/>
              <a:t>conn.cursor</a:t>
            </a:r>
            <a:r>
              <a:rPr dirty="0" sz="1800" lang="en-US"/>
              <a:t>()</a:t>
            </a:r>
            <a:br>
              <a:rPr dirty="0" sz="1800" lang="en-US"/>
            </a:br>
            <a:br>
              <a:rPr dirty="0" sz="1800" lang="en-US"/>
            </a:br>
            <a:r>
              <a:rPr dirty="0" sz="1800" lang="en-US"/>
              <a:t># Create a table to store company information</a:t>
            </a:r>
            <a:br>
              <a:rPr dirty="0" sz="1800" lang="en-US"/>
            </a:br>
            <a:r>
              <a:rPr dirty="0" sz="1800" lang="en-US" err="1"/>
              <a:t>cursor.execute</a:t>
            </a:r>
            <a:r>
              <a:rPr dirty="0" sz="1800" lang="en-US"/>
              <a:t>('''</a:t>
            </a:r>
            <a:br>
              <a:rPr dirty="0" sz="1800" lang="en-US"/>
            </a:br>
            <a:r>
              <a:rPr dirty="0" sz="1800" lang="en-US"/>
              <a:t>    CREATE TABLE IF NOT EXISTS companies (</a:t>
            </a:r>
            <a:br>
              <a:rPr dirty="0" sz="1800" lang="en-US"/>
            </a:br>
            <a:r>
              <a:rPr dirty="0" sz="1800" lang="en-US"/>
              <a:t>        id INTEGER PRIMARY KEY AUTOINCREMENT,</a:t>
            </a:r>
            <a:br>
              <a:rPr dirty="0" sz="1800" lang="en-US"/>
            </a:br>
            <a:r>
              <a:rPr dirty="0" sz="1800" lang="en-US"/>
              <a:t>        name TEXT NOT NULL,</a:t>
            </a:r>
            <a:br>
              <a:rPr dirty="0" sz="1800" lang="en-US"/>
            </a:br>
            <a:r>
              <a:rPr dirty="0" sz="1800" lang="en-US"/>
              <a:t>        </a:t>
            </a:r>
            <a:r>
              <a:rPr dirty="0" sz="1800" lang="en-US" err="1"/>
              <a:t>registration_number</a:t>
            </a:r>
            <a:r>
              <a:rPr dirty="0" sz="1800" lang="en-US"/>
              <a:t> TEXT NOT NULL,</a:t>
            </a:r>
            <a:br>
              <a:rPr dirty="0" sz="1800" lang="en-US"/>
            </a:br>
            <a:r>
              <a:rPr dirty="0" sz="1800" lang="en-US"/>
              <a:t>        address TEXT NOT NULL</a:t>
            </a:r>
            <a:br>
              <a:rPr dirty="0" sz="1800" lang="en-US"/>
            </a:br>
            <a:r>
              <a:rPr dirty="0" sz="1800" lang="en-US"/>
              <a:t>    )</a:t>
            </a:r>
            <a:br>
              <a:rPr dirty="0" sz="1800" lang="en-US"/>
            </a:br>
            <a:r>
              <a:rPr dirty="0" sz="1800" lang="en-US"/>
              <a:t>''')</a:t>
            </a:r>
            <a:br>
              <a:rPr dirty="0" sz="1800" lang="en-US"/>
            </a:br>
            <a:r>
              <a:rPr dirty="0" sz="1800" lang="en-US" err="1"/>
              <a:t>conn.commit</a:t>
            </a:r>
            <a:r>
              <a:rPr dirty="0" sz="1800" lang="en-US"/>
              <a:t>()</a:t>
            </a:r>
            <a:br>
              <a:rPr dirty="0" sz="1800" lang="en-US"/>
            </a:br>
            <a:br>
              <a:rPr dirty="0" sz="1800" lang="en-US"/>
            </a:br>
            <a:r>
              <a:rPr dirty="0" sz="1800" lang="en-US"/>
              <a:t>def </a:t>
            </a:r>
            <a:r>
              <a:rPr dirty="0" sz="1800" lang="en-US" err="1"/>
              <a:t>register_company</a:t>
            </a:r>
            <a:r>
              <a:rPr dirty="0" sz="1800" lang="en-US"/>
              <a:t>(name, </a:t>
            </a:r>
            <a:r>
              <a:rPr dirty="0" sz="1800" lang="en-US" err="1"/>
              <a:t>registration_number</a:t>
            </a:r>
            <a:r>
              <a:rPr dirty="0" sz="1800" lang="en-US"/>
              <a:t>, address):</a:t>
            </a:r>
            <a:br>
              <a:rPr dirty="0" sz="1800" lang="en-US"/>
            </a:br>
            <a:r>
              <a:rPr dirty="0" sz="1800" lang="en-US"/>
              <a:t>    </a:t>
            </a:r>
            <a:r>
              <a:rPr dirty="0" sz="1800" lang="en-US" err="1"/>
              <a:t>cursor.execute</a:t>
            </a:r>
            <a:r>
              <a:rPr dirty="0" sz="1800" lang="en-US"/>
              <a:t>('''</a:t>
            </a:r>
            <a:br>
              <a:rPr dirty="0" sz="1800" lang="en-US"/>
            </a:br>
            <a:r>
              <a:rPr dirty="0" sz="1800" lang="en-US"/>
              <a:t>        INSERT INTO companies (name, </a:t>
            </a:r>
            <a:r>
              <a:rPr dirty="0" sz="1800" lang="en-US" err="1"/>
              <a:t>registration_number</a:t>
            </a:r>
            <a:r>
              <a:rPr dirty="0" sz="1800" lang="en-US"/>
              <a:t>, address)</a:t>
            </a:r>
            <a:br>
              <a:rPr dirty="0" sz="1800" lang="en-US"/>
            </a:br>
            <a:r>
              <a:rPr dirty="0" sz="1800" lang="en-US"/>
              <a:t>        VALUES (?, ?, ?)</a:t>
            </a:r>
            <a:br>
              <a:rPr dirty="0" sz="1800" lang="en-US"/>
            </a:br>
            <a:r>
              <a:rPr dirty="0" sz="1800" lang="en-US"/>
              <a:t>    </a:t>
            </a:r>
            <a:endParaRPr dirty="0" sz="1800" lang="en-IN"/>
          </a:p>
        </p:txBody>
      </p:sp>
      <p:sp>
        <p:nvSpPr>
          <p:cNvPr id="1048598" name="TextBox 2"/>
          <p:cNvSpPr txBox="1"/>
          <p:nvPr/>
        </p:nvSpPr>
        <p:spPr>
          <a:xfrm>
            <a:off x="4711700" y="2647950"/>
            <a:ext cx="45719" cy="369332"/>
          </a:xfrm>
          <a:prstGeom prst="rect"/>
          <a:noFill/>
        </p:spPr>
        <p:txBody>
          <a:bodyPr rtlCol="0" wrap="square">
            <a:spAutoFit/>
          </a:bodyPr>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extBox 1"/>
          <p:cNvSpPr txBox="1"/>
          <p:nvPr/>
        </p:nvSpPr>
        <p:spPr>
          <a:xfrm>
            <a:off x="772160" y="420132"/>
            <a:ext cx="8473440" cy="6492239"/>
          </a:xfrm>
          <a:prstGeom prst="rect"/>
          <a:noFill/>
        </p:spPr>
        <p:txBody>
          <a:bodyPr rtlCol="0" wrap="square">
            <a:spAutoFit/>
          </a:bodyPr>
          <a:p>
            <a:r>
              <a:rPr dirty="0" sz="1800" lang="en-US"/>
              <a:t>''', (name, </a:t>
            </a:r>
            <a:r>
              <a:rPr dirty="0" sz="1800" lang="en-US" err="1"/>
              <a:t>registration_number</a:t>
            </a:r>
            <a:r>
              <a:rPr dirty="0" sz="1800" lang="en-US"/>
              <a:t>, address))</a:t>
            </a:r>
            <a:br>
              <a:rPr dirty="0" sz="1800" lang="en-US"/>
            </a:br>
            <a:r>
              <a:rPr dirty="0" sz="1800" lang="en-US"/>
              <a:t>    </a:t>
            </a:r>
            <a:r>
              <a:rPr dirty="0" sz="1800" lang="en-US" err="1"/>
              <a:t>conn.commit</a:t>
            </a:r>
            <a:r>
              <a:rPr dirty="0" sz="1800" lang="en-US"/>
              <a:t>()</a:t>
            </a:r>
            <a:br>
              <a:rPr dirty="0" sz="1800" lang="en-US"/>
            </a:br>
            <a:r>
              <a:rPr dirty="0" sz="1800" lang="en-US"/>
              <a:t>    print(</a:t>
            </a:r>
            <a:r>
              <a:rPr dirty="0" sz="1800" lang="en-US" err="1"/>
              <a:t>f"Company</a:t>
            </a:r>
            <a:r>
              <a:rPr dirty="0" sz="1800" lang="en-US"/>
              <a:t> '{name}' registered successfully.")</a:t>
            </a:r>
            <a:br>
              <a:rPr dirty="0" sz="1800" lang="en-US"/>
            </a:br>
            <a:br>
              <a:rPr dirty="0" sz="1800" lang="en-US"/>
            </a:br>
            <a:r>
              <a:rPr dirty="0" sz="1800" lang="en-US"/>
              <a:t>def </a:t>
            </a:r>
            <a:r>
              <a:rPr dirty="0" sz="1800" lang="en-US" err="1"/>
              <a:t>get_company_details</a:t>
            </a:r>
            <a:r>
              <a:rPr dirty="0" sz="1800" lang="en-US"/>
              <a:t>(</a:t>
            </a:r>
            <a:r>
              <a:rPr dirty="0" sz="1800" lang="en-US" err="1"/>
              <a:t>company_id</a:t>
            </a:r>
            <a:r>
              <a:rPr dirty="0" sz="1800" lang="en-US"/>
              <a:t>):</a:t>
            </a:r>
            <a:br>
              <a:rPr dirty="0" sz="1800" lang="en-US"/>
            </a:br>
            <a:r>
              <a:rPr dirty="0" sz="1800" lang="en-US"/>
              <a:t>    </a:t>
            </a:r>
            <a:r>
              <a:rPr dirty="0" sz="1800" lang="en-US" err="1"/>
              <a:t>cursor.execute</a:t>
            </a:r>
            <a:r>
              <a:rPr dirty="0" sz="1800" lang="en-US"/>
              <a:t>('''</a:t>
            </a:r>
            <a:br>
              <a:rPr dirty="0" sz="1800" lang="en-US"/>
            </a:br>
            <a:r>
              <a:rPr dirty="0" sz="1800" lang="en-US"/>
              <a:t>        SELECT * FROM companies WHERE id = ?</a:t>
            </a:r>
            <a:br>
              <a:rPr dirty="0" sz="1800" lang="en-US"/>
            </a:br>
            <a:r>
              <a:rPr dirty="0" sz="1800" lang="en-US"/>
              <a:t>    ''', (</a:t>
            </a:r>
            <a:r>
              <a:rPr dirty="0" sz="1800" lang="en-US" err="1"/>
              <a:t>company_id</a:t>
            </a:r>
            <a:r>
              <a:rPr dirty="0" sz="1800" lang="en-US"/>
              <a:t>,))</a:t>
            </a:r>
            <a:br>
              <a:rPr dirty="0" sz="1800" lang="en-US"/>
            </a:br>
            <a:r>
              <a:rPr dirty="0" sz="1800" lang="en-US"/>
              <a:t>    company = </a:t>
            </a:r>
            <a:r>
              <a:rPr dirty="0" sz="1800" lang="en-US" err="1"/>
              <a:t>cursor.fetchone</a:t>
            </a:r>
            <a:r>
              <a:rPr dirty="0" sz="1800" lang="en-US"/>
              <a:t>()</a:t>
            </a:r>
            <a:br>
              <a:rPr dirty="0" sz="1800" lang="en-US"/>
            </a:br>
            <a:r>
              <a:rPr dirty="0" sz="1800" lang="en-US"/>
              <a:t>    if company:</a:t>
            </a:r>
            <a:br>
              <a:rPr dirty="0" sz="1800" lang="en-US"/>
            </a:br>
            <a:r>
              <a:rPr dirty="0" sz="1800" lang="en-US"/>
              <a:t>        print(</a:t>
            </a:r>
            <a:r>
              <a:rPr dirty="0" sz="1800" lang="en-US" err="1"/>
              <a:t>f"Company</a:t>
            </a:r>
            <a:r>
              <a:rPr dirty="0" sz="1800" lang="en-US"/>
              <a:t> ID: {company[0]}")</a:t>
            </a:r>
            <a:br>
              <a:rPr dirty="0" sz="1800" lang="en-US"/>
            </a:br>
            <a:r>
              <a:rPr dirty="0" sz="1800" lang="en-US"/>
              <a:t>        print(</a:t>
            </a:r>
            <a:r>
              <a:rPr dirty="0" sz="1800" lang="en-US" err="1"/>
              <a:t>f"Name</a:t>
            </a:r>
            <a:r>
              <a:rPr dirty="0" sz="1800" lang="en-US"/>
              <a:t>: {company[1]}")</a:t>
            </a:r>
            <a:br>
              <a:rPr dirty="0" sz="1800" lang="en-US"/>
            </a:br>
            <a:r>
              <a:rPr dirty="0" sz="1800" lang="en-US"/>
              <a:t>        print(</a:t>
            </a:r>
            <a:r>
              <a:rPr dirty="0" sz="1800" lang="en-US" err="1"/>
              <a:t>f"Registration</a:t>
            </a:r>
            <a:r>
              <a:rPr dirty="0" sz="1800" lang="en-US"/>
              <a:t> Number: {company[2]}")</a:t>
            </a:r>
            <a:br>
              <a:rPr dirty="0" sz="1800" lang="en-US"/>
            </a:br>
            <a:r>
              <a:rPr dirty="0" sz="1800" lang="en-US"/>
              <a:t>        print(</a:t>
            </a:r>
            <a:r>
              <a:rPr dirty="0" sz="1800" lang="en-US" err="1"/>
              <a:t>f"Address</a:t>
            </a:r>
            <a:r>
              <a:rPr dirty="0" sz="1800" lang="en-US"/>
              <a:t>: {company[3]}")</a:t>
            </a:r>
            <a:br>
              <a:rPr dirty="0" sz="1800" lang="en-US"/>
            </a:br>
            <a:r>
              <a:rPr dirty="0" sz="1800" lang="en-US"/>
              <a:t>    else:</a:t>
            </a:r>
            <a:br>
              <a:rPr dirty="0" sz="1800" lang="en-US"/>
            </a:br>
            <a:r>
              <a:rPr dirty="0" sz="1800" lang="en-US"/>
              <a:t>        print("Company not found.")</a:t>
            </a:r>
            <a:br>
              <a:rPr dirty="0" sz="1800" lang="en-US"/>
            </a:br>
            <a:br>
              <a:rPr dirty="0" sz="1800" lang="en-US"/>
            </a:br>
            <a:r>
              <a:rPr dirty="0" sz="1800" lang="en-US"/>
              <a:t># Example usage:</a:t>
            </a:r>
            <a:br>
              <a:rPr dirty="0" sz="1800" lang="en-US"/>
            </a:br>
            <a:r>
              <a:rPr dirty="0" sz="1800" lang="en-US" err="1"/>
              <a:t>register_company</a:t>
            </a:r>
            <a:r>
              <a:rPr dirty="0" sz="1800" lang="en-US"/>
              <a:t>("ABC Inc.", "123456", "123 Main St")</a:t>
            </a:r>
            <a:br>
              <a:rPr dirty="0" sz="1800" lang="en-US"/>
            </a:br>
            <a:r>
              <a:rPr dirty="0" sz="1800" lang="en-US" err="1"/>
              <a:t>get_company_details</a:t>
            </a:r>
            <a:r>
              <a:rPr dirty="0" sz="1800" lang="en-US"/>
              <a:t>(1)</a:t>
            </a:r>
            <a:br>
              <a:rPr dirty="0" sz="1800" lang="en-US"/>
            </a:br>
            <a:br>
              <a:rPr dirty="0" sz="1800" lang="en-US"/>
            </a:br>
            <a:r>
              <a:rPr dirty="0" sz="1800" lang="en-US"/>
              <a:t># Close the connection when done</a:t>
            </a:r>
            <a:br>
              <a:rPr dirty="0" sz="1800" lang="en-US"/>
            </a:br>
            <a:r>
              <a:rPr dirty="0" sz="1800" lang="en-US" err="1"/>
              <a:t>conn.close</a:t>
            </a:r>
            <a:r>
              <a:rPr dirty="0" sz="1800" lang="en-US"/>
              <a:t>()</a:t>
            </a:r>
            <a:br>
              <a:rPr dirty="0" sz="1800" lang="en-US"/>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a:xfrm>
            <a:off x="838200" y="365125"/>
            <a:ext cx="10515600" cy="6635115"/>
          </a:xfrm>
        </p:spPr>
        <p:txBody>
          <a:bodyPr>
            <a:noAutofit/>
          </a:bodyPr>
          <a:p>
            <a:r>
              <a:rPr b="1" dirty="0" sz="2400" lang="en-US"/>
              <a:t>Exploratory Data Analysis (EDA):</a:t>
            </a:r>
            <a:br>
              <a:rPr dirty="0" sz="1800" lang="en-US"/>
            </a:br>
            <a:r>
              <a:rPr dirty="0" sz="1800" lang="en-US"/>
              <a:t>Exploratory Data Analysis is a crucial step to understand the characteristics of the </a:t>
            </a:r>
            <a:r>
              <a:rPr dirty="0" sz="1800" lang="en-US" err="1"/>
              <a:t>RoC</a:t>
            </a:r>
            <a:r>
              <a:rPr dirty="0" sz="1800" lang="en-US"/>
              <a:t> data and uncover insights. Here's what you can do:</a:t>
            </a:r>
            <a:br>
              <a:rPr dirty="0" sz="1800" lang="en-US"/>
            </a:br>
            <a:br>
              <a:rPr dirty="0" sz="1800" lang="en-US"/>
            </a:br>
            <a:r>
              <a:rPr b="1" dirty="0" sz="1800" lang="en-US"/>
              <a:t>Summary Statistics:</a:t>
            </a:r>
            <a:br>
              <a:rPr dirty="0" sz="1800" lang="en-US"/>
            </a:br>
            <a:r>
              <a:rPr dirty="0" sz="1800" lang="en-US"/>
              <a:t> Compute basic statistics such as mean, median, standard deviation, and quartiles for relevant features.</a:t>
            </a:r>
            <a:br>
              <a:rPr dirty="0" sz="1800" lang="en-US"/>
            </a:br>
            <a:br>
              <a:rPr dirty="0" sz="1800" lang="en-US"/>
            </a:br>
            <a:r>
              <a:rPr b="1" dirty="0" sz="1800" lang="en-US"/>
              <a:t>Data Visualization:</a:t>
            </a:r>
            <a:br>
              <a:rPr dirty="0" sz="1800" lang="en-US"/>
            </a:br>
            <a:r>
              <a:rPr dirty="0" sz="1800" lang="en-US"/>
              <a:t> Create visualizations like histograms, time series plots, and scatter plots to visualize data distributions, trends, and relationships between variables.</a:t>
            </a:r>
            <a:br>
              <a:rPr dirty="0" sz="1800" lang="en-US"/>
            </a:br>
            <a:br>
              <a:rPr dirty="0" sz="1800" lang="en-US"/>
            </a:br>
            <a:r>
              <a:rPr b="1" dirty="0" sz="1800" lang="en-US"/>
              <a:t>Seasonal Decomposition:</a:t>
            </a:r>
            <a:br>
              <a:rPr b="1" dirty="0" sz="1800" lang="en-US"/>
            </a:br>
            <a:r>
              <a:rPr dirty="0" sz="1800" lang="en-US"/>
              <a:t> Use seasonal decomposition techniques like STL (Seasonal and Trend decomposition using Loess) to identify underlying trends and seasonality in company registrations.</a:t>
            </a:r>
            <a:br>
              <a:rPr dirty="0" sz="1800" lang="en-US"/>
            </a:br>
            <a:br>
              <a:rPr b="1" dirty="0" sz="1800" lang="en-US"/>
            </a:br>
            <a:r>
              <a:rPr b="1" dirty="0" sz="1800" lang="en-US"/>
              <a:t>Correlation Analysis:</a:t>
            </a:r>
            <a:br>
              <a:rPr b="1" dirty="0" sz="1800" lang="en-US"/>
            </a:br>
            <a:r>
              <a:rPr dirty="0" sz="1800" lang="en-US"/>
              <a:t> Investigate the correlation between features to understand how they relate to one another.</a:t>
            </a:r>
            <a:br>
              <a:rPr dirty="0" sz="1800" lang="en-US"/>
            </a:br>
            <a:br>
              <a:rPr dirty="0" sz="1800" lang="en-US"/>
            </a:br>
            <a:r>
              <a:rPr b="1" dirty="0" sz="1800" lang="en-US"/>
              <a:t>Geospatial Analysis: </a:t>
            </a:r>
            <a:br>
              <a:rPr dirty="0" sz="1800" lang="en-US"/>
            </a:br>
            <a:r>
              <a:rPr dirty="0" sz="1800" lang="en-US"/>
              <a:t>If geographical data is available, create maps to visualize the distribution of registered companies across regions.</a:t>
            </a:r>
            <a:endParaRPr dirty="0" sz="1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registrar of companies</dc:title>
  <dc:creator>Hari M</dc:creator>
  <cp:lastModifiedBy>Hari M</cp:lastModifiedBy>
  <dcterms:created xsi:type="dcterms:W3CDTF">2023-10-31T22:36:41Z</dcterms:created>
  <dcterms:modified xsi:type="dcterms:W3CDTF">2023-11-02T16:06:03Z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e84f3e23def840a98102423f2188624a</vt:lpwstr>
  </property>
</Properties>
</file>