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22"/>
  </p:notesMasterIdLst>
  <p:sldIdLst>
    <p:sldId id="367" r:id="rId5"/>
    <p:sldId id="368" r:id="rId6"/>
    <p:sldId id="369" r:id="rId7"/>
    <p:sldId id="370" r:id="rId8"/>
    <p:sldId id="384" r:id="rId9"/>
    <p:sldId id="372" r:id="rId10"/>
    <p:sldId id="379" r:id="rId11"/>
    <p:sldId id="373" r:id="rId12"/>
    <p:sldId id="380" r:id="rId13"/>
    <p:sldId id="375" r:id="rId14"/>
    <p:sldId id="378" r:id="rId15"/>
    <p:sldId id="381" r:id="rId16"/>
    <p:sldId id="382" r:id="rId17"/>
    <p:sldId id="376" r:id="rId18"/>
    <p:sldId id="377" r:id="rId19"/>
    <p:sldId id="383" r:id="rId20"/>
    <p:sldId id="34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p:scale>
          <a:sx n="98" d="100"/>
          <a:sy n="98" d="100"/>
        </p:scale>
        <p:origin x="-492" y="78"/>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F06D3-496D-4060-A653-877D7024FA53}" type="datetime1">
              <a:rPr lang="en-IN" smtClean="0"/>
              <a:pPr/>
              <a:t>27-10-2024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B32F7-61FD-4AEA-AB6C-7DB97F8C93E5}"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4B32F7-61FD-4AEA-AB6C-7DB97F8C93E5}"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4B32F7-61FD-4AEA-AB6C-7DB97F8C93E5}"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B32F7-61FD-4AEA-AB6C-7DB97F8C93E5}"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32F7-61FD-4AEA-AB6C-7DB97F8C93E5}"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64B32F7-61FD-4AEA-AB6C-7DB97F8C93E5}" type="datetimeFigureOut">
              <a:rPr lang="en-US" smtClean="0"/>
              <a:t>10/27/2024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24A776-A3BC-47A4-B5CC-982739B1579C}" type="slidenum">
              <a:rPr lang="en-US" smtClean="0"/>
              <a:t>‹#›</a:t>
            </a:fld>
            <a:endParaRPr lang="en-US"/>
          </a:p>
        </p:txBody>
      </p:sp>
      <p:sp>
        <p:nvSpPr>
          <p:cNvPr id="7" name="Rectangle 6">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8" name="Rectangle 7">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12055C93-3B68-7B2F-D1BC-57DBBDF9047B}"/>
              </a:ext>
            </a:extLst>
          </p:cNvPr>
          <p:cNvPicPr>
            <a:picLocks noChangeAspect="1"/>
          </p:cNvPicPr>
          <p:nvPr userDrawn="1"/>
        </p:nvPicPr>
        <p:blipFill>
          <a:blip r:embed="rId15"/>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rakashsurya3003@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Users\HP\Videos\Capston%20project%20record%20video.mp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985433"/>
          </a:xfrm>
          <a:prstGeom prst="rect">
            <a:avLst/>
          </a:prstGeom>
          <a:noFill/>
        </p:spPr>
        <p:txBody>
          <a:bodyPr wrap="square">
            <a:spAutoFit/>
          </a:bodyPr>
          <a:lstStyle/>
          <a:p>
            <a:pPr algn="ctr"/>
            <a:r>
              <a:rPr lang="en-US" sz="2000" b="1" dirty="0" smtClean="0">
                <a:latin typeface="Times New Roman" pitchFamily="18" charset="0"/>
                <a:cs typeface="Times New Roman" pitchFamily="18" charset="0"/>
              </a:rPr>
              <a:t>EMPLOYEE CHURN PREDICTION</a:t>
            </a:r>
            <a:endParaRPr lang="en-US" sz="2000" dirty="0" smtClean="0">
              <a:latin typeface="Times New Roman" pitchFamily="18" charset="0"/>
              <a:cs typeface="Times New Roman" pitchFamily="18" charset="0"/>
            </a:endParaRPr>
          </a:p>
          <a:p>
            <a:endParaRPr lang="en-US" sz="1400" dirty="0"/>
          </a:p>
          <a:p>
            <a:r>
              <a:rPr lang="en-US" sz="1400" b="1" dirty="0" smtClean="0">
                <a:latin typeface="Times New Roman" pitchFamily="18" charset="0"/>
                <a:cs typeface="Times New Roman" pitchFamily="18" charset="0"/>
              </a:rPr>
              <a:t>     Team :  </a:t>
            </a:r>
            <a:r>
              <a:rPr lang="en-US" sz="1400" dirty="0" smtClean="0">
                <a:latin typeface="Times New Roman" pitchFamily="18" charset="0"/>
                <a:cs typeface="Times New Roman" pitchFamily="18" charset="0"/>
              </a:rPr>
              <a:t>SURYAPRAKASH K			</a:t>
            </a:r>
            <a:r>
              <a:rPr lang="en-US" sz="14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Guide</a:t>
            </a:r>
            <a:r>
              <a:rPr lang="en-US" sz="1400" dirty="0" smtClean="0">
                <a:latin typeface="Times New Roman" pitchFamily="18" charset="0"/>
                <a:cs typeface="Times New Roman" pitchFamily="18" charset="0"/>
              </a:rPr>
              <a:t>: P.RAJA</a:t>
            </a:r>
          </a:p>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hlinkClick r:id="rId8"/>
              </a:rPr>
              <a:t>prakashsurya3003@gmail.com</a:t>
            </a:r>
            <a:r>
              <a:rPr lang="en-US" sz="140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                       (Master trainer </a:t>
            </a:r>
            <a:r>
              <a:rPr lang="en-US" sz="1100" dirty="0" err="1" smtClean="0">
                <a:latin typeface="Times New Roman" pitchFamily="18" charset="0"/>
                <a:cs typeface="Times New Roman" pitchFamily="18" charset="0"/>
              </a:rPr>
              <a:t>edunet</a:t>
            </a:r>
            <a:r>
              <a:rPr lang="en-US" sz="1100" dirty="0" smtClean="0">
                <a:latin typeface="Times New Roman" pitchFamily="18" charset="0"/>
                <a:cs typeface="Times New Roman" pitchFamily="18" charset="0"/>
              </a:rPr>
              <a:t> foundation)</a:t>
            </a:r>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912421114306</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1A0E77C91FE6AEDB0914C7FF8E0899F5 </a:t>
            </a:r>
            <a:r>
              <a:rPr lang="en-US" dirty="0" smtClean="0">
                <a:latin typeface="Times New Roman" pitchFamily="18" charset="0"/>
                <a:cs typeface="Times New Roman" pitchFamily="18" charset="0"/>
              </a:rPr>
              <a:t>(aut2291240012)</a:t>
            </a:r>
          </a:p>
          <a:p>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sz="1400" dirty="0" smtClean="0"/>
              <a:t>	</a:t>
            </a:r>
          </a:p>
          <a:p>
            <a:r>
              <a:rPr lang="en-US" sz="1400" dirty="0" smtClean="0"/>
              <a:t>	</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555600"/>
            <a:ext cx="8281582"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Live Demo of Project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271191" cy="3179400"/>
          </a:xfrm>
        </p:spPr>
        <p:txBody>
          <a:bodyPr/>
          <a:lstStyle/>
          <a:p>
            <a:endParaRPr lang="en-US" dirty="0"/>
          </a:p>
        </p:txBody>
      </p:sp>
      <p:pic>
        <p:nvPicPr>
          <p:cNvPr id="4" name="Capston project record video.mp4">
            <a:hlinkClick r:id="" action="ppaction://media"/>
          </p:cNvPr>
          <p:cNvPicPr>
            <a:picLocks noRot="1" noChangeAspect="1"/>
          </p:cNvPicPr>
          <p:nvPr>
            <a:videoFile r:link="rId1"/>
          </p:nvPr>
        </p:nvPicPr>
        <p:blipFill>
          <a:blip r:embed="rId3"/>
          <a:stretch>
            <a:fillRect/>
          </a:stretch>
        </p:blipFill>
        <p:spPr>
          <a:xfrm>
            <a:off x="498763" y="1428749"/>
            <a:ext cx="8084127" cy="3114675"/>
          </a:xfrm>
          <a:prstGeom prst="rect">
            <a:avLst/>
          </a:prstGeom>
        </p:spPr>
      </p:pic>
    </p:spTree>
    <p:extLst>
      <p:ext uri="{BB962C8B-B14F-4D97-AF65-F5344CB8AC3E}">
        <p14:creationId xmlns:p14="http://schemas.microsoft.com/office/powerpoint/2010/main" xmlns="" val="19796841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1700" y="555600"/>
            <a:ext cx="8354318" cy="755700"/>
          </a:xfrm>
        </p:spPr>
        <p:txBody>
          <a:bodyPr/>
          <a:lstStyle/>
          <a:p>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Times New Roman" pitchFamily="18" charset="0"/>
                <a:cs typeface="Times New Roman" pitchFamily="18" charset="0"/>
              </a:rPr>
              <a:t>Video </a:t>
            </a:r>
            <a:r>
              <a:rPr lang="en-US" b="1" dirty="0" smtClean="0">
                <a:solidFill>
                  <a:srgbClr val="002060"/>
                </a:solidFill>
                <a:latin typeface="Times New Roman" pitchFamily="18" charset="0"/>
                <a:cs typeface="Times New Roman" pitchFamily="18" charset="0"/>
              </a:rPr>
              <a:t>of Project Demo</a:t>
            </a:r>
            <a:r>
              <a:rPr lang="en-IN" b="1" dirty="0" smtClean="0">
                <a:solidFill>
                  <a:srgbClr val="002060"/>
                </a:solidFill>
                <a:latin typeface="Arial" panose="020B0604020202020204" pitchFamily="34" charset="0"/>
                <a:cs typeface="Arial" panose="020B0604020202020204" pitchFamily="34" charset="0"/>
              </a:rPr>
              <a:t/>
            </a:r>
            <a:br>
              <a:rPr lang="en-IN" b="1" dirty="0" smtClean="0">
                <a:solidFill>
                  <a:srgbClr val="002060"/>
                </a:solidFill>
                <a:latin typeface="Arial" panose="020B0604020202020204" pitchFamily="34" charset="0"/>
                <a:cs typeface="Arial" panose="020B0604020202020204" pitchFamily="34" charset="0"/>
              </a:rPr>
            </a:br>
            <a:endParaRPr lang="en-US" dirty="0"/>
          </a:p>
        </p:txBody>
      </p:sp>
      <p:sp>
        <p:nvSpPr>
          <p:cNvPr id="10" name="Text Placeholder 9"/>
          <p:cNvSpPr>
            <a:spLocks noGrp="1"/>
          </p:cNvSpPr>
          <p:nvPr>
            <p:ph type="body" idx="1"/>
          </p:nvPr>
        </p:nvSpPr>
        <p:spPr>
          <a:xfrm>
            <a:off x="311699" y="1226127"/>
            <a:ext cx="8343927" cy="3342873"/>
          </a:xfrm>
        </p:spPr>
        <p:txBody>
          <a:bodyPr/>
          <a:lstStyle/>
          <a:p>
            <a:pPr lvl="8" algn="ctr">
              <a:buNone/>
            </a:pPr>
            <a:endParaRPr lang="en-US" dirty="0" smtClean="0"/>
          </a:p>
          <a:p>
            <a:pPr lvl="8" algn="ctr">
              <a:buNone/>
            </a:pPr>
            <a:endParaRPr lang="en-US" dirty="0" smtClean="0"/>
          </a:p>
          <a:p>
            <a:pPr lvl="8" algn="ctr">
              <a:buNone/>
            </a:pPr>
            <a:r>
              <a:rPr lang="en-US" b="1" dirty="0" smtClean="0">
                <a:latin typeface="Times New Roman" pitchFamily="18" charset="0"/>
                <a:cs typeface="Times New Roman" pitchFamily="18" charset="0"/>
              </a:rPr>
              <a:t>                                    EMPLOYEE CHURN  DISTRIBUTION</a:t>
            </a:r>
            <a:endParaRPr lang="en-US" b="1" dirty="0" smtClean="0">
              <a:latin typeface="Times New Roman" pitchFamily="18" charset="0"/>
              <a:cs typeface="Times New Roman" pitchFamily="18" charset="0"/>
            </a:endParaRPr>
          </a:p>
        </p:txBody>
      </p:sp>
      <p:pic>
        <p:nvPicPr>
          <p:cNvPr id="11" name="Picture 10" descr="4.png"/>
          <p:cNvPicPr>
            <a:picLocks noChangeAspect="1"/>
          </p:cNvPicPr>
          <p:nvPr/>
        </p:nvPicPr>
        <p:blipFill>
          <a:blip r:embed="rId2"/>
          <a:stretch>
            <a:fillRect/>
          </a:stretch>
        </p:blipFill>
        <p:spPr>
          <a:xfrm>
            <a:off x="512929" y="1465119"/>
            <a:ext cx="5035816" cy="2831264"/>
          </a:xfrm>
          <a:prstGeom prst="rect">
            <a:avLst/>
          </a:prstGeom>
        </p:spPr>
      </p:pic>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158148"/>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				</a:t>
            </a:r>
            <a:br>
              <a:rPr lang="en-US" dirty="0" smtClean="0"/>
            </a:br>
            <a:r>
              <a:rPr lang="en-US" dirty="0" smtClean="0"/>
              <a:t>	</a:t>
            </a:r>
            <a:r>
              <a:rPr lang="en-US" dirty="0" smtClean="0"/>
              <a:t>				</a:t>
            </a:r>
            <a:br>
              <a:rPr lang="en-US" dirty="0" smtClean="0"/>
            </a:br>
            <a:r>
              <a:rPr lang="en-US" dirty="0" smtClean="0"/>
              <a:t>	</a:t>
            </a:r>
            <a:r>
              <a:rPr lang="en-US" dirty="0" smtClean="0"/>
              <a:t>				</a:t>
            </a:r>
            <a:r>
              <a:rPr lang="en-US" b="1" dirty="0" smtClean="0">
                <a:latin typeface="Times New Roman" pitchFamily="18" charset="0"/>
                <a:cs typeface="Times New Roman" pitchFamily="18" charset="0"/>
              </a:rPr>
              <a:t>CORRECTION MATRIX</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ELBOW METHOD OPTIONAL K</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3" name="Picture 2" descr="5.png"/>
          <p:cNvPicPr>
            <a:picLocks noChangeAspect="1"/>
          </p:cNvPicPr>
          <p:nvPr/>
        </p:nvPicPr>
        <p:blipFill>
          <a:blip r:embed="rId2"/>
          <a:stretch>
            <a:fillRect/>
          </a:stretch>
        </p:blipFill>
        <p:spPr>
          <a:xfrm>
            <a:off x="644236" y="571498"/>
            <a:ext cx="3803073" cy="2138185"/>
          </a:xfrm>
          <a:prstGeom prst="rect">
            <a:avLst/>
          </a:prstGeom>
        </p:spPr>
      </p:pic>
      <p:pic>
        <p:nvPicPr>
          <p:cNvPr id="4" name="Picture 3" descr="6.png"/>
          <p:cNvPicPr>
            <a:picLocks noChangeAspect="1"/>
          </p:cNvPicPr>
          <p:nvPr/>
        </p:nvPicPr>
        <p:blipFill>
          <a:blip r:embed="rId3"/>
          <a:stretch>
            <a:fillRect/>
          </a:stretch>
        </p:blipFill>
        <p:spPr>
          <a:xfrm>
            <a:off x="4707082" y="2402148"/>
            <a:ext cx="4208317" cy="23660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23455"/>
            <a:ext cx="8520600" cy="3834244"/>
          </a:xfrm>
        </p:spPr>
        <p:txBody>
          <a:bodyPr>
            <a:normAutofit fontScale="90000"/>
          </a:bodyPr>
          <a:lstStyle/>
          <a:p>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ROC CURVE</a:t>
            </a:r>
            <a:endParaRPr lang="en-US" dirty="0">
              <a:latin typeface="Times New Roman" pitchFamily="18" charset="0"/>
              <a:cs typeface="Times New Roman" pitchFamily="18" charset="0"/>
            </a:endParaRPr>
          </a:p>
        </p:txBody>
      </p:sp>
      <p:pic>
        <p:nvPicPr>
          <p:cNvPr id="3" name="Picture 2" descr="9.png"/>
          <p:cNvPicPr>
            <a:picLocks noChangeAspect="1"/>
          </p:cNvPicPr>
          <p:nvPr/>
        </p:nvPicPr>
        <p:blipFill>
          <a:blip r:embed="rId2"/>
          <a:stretch>
            <a:fillRect/>
          </a:stretch>
        </p:blipFill>
        <p:spPr>
          <a:xfrm>
            <a:off x="488372" y="1144255"/>
            <a:ext cx="4692132" cy="263803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Conclusion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028700"/>
            <a:ext cx="8406273" cy="3540300"/>
          </a:xfrm>
        </p:spPr>
        <p:txBody>
          <a:bodyPr/>
          <a:lstStyle/>
          <a:p>
            <a:pPr algn="just"/>
            <a:r>
              <a:rPr lang="en-US" sz="1400" dirty="0" smtClean="0">
                <a:latin typeface="Times New Roman" pitchFamily="18" charset="0"/>
                <a:cs typeface="Times New Roman" pitchFamily="18" charset="0"/>
              </a:rPr>
              <a:t>Employee churn prediction is crucial for organizations as it directly influences operational efficiency, costs, and employee morale. High turnover rates can lead to significant expenses associated with recruiting and training new staff, alongside the loss of valuable institutional knowledge that departing employees take with them. Furthermore, frequent turnover can create a destabilized work environment, impacting the morale of remaining employees and potentially exacerbating the churn problem. Additionally, a company known for high employee turnover may struggle with its brand image, making it less appealing to potential hires and customers alike.</a:t>
            </a:r>
          </a:p>
          <a:p>
            <a:pPr algn="just"/>
            <a:r>
              <a:rPr lang="en-US" sz="1400" dirty="0" smtClean="0">
                <a:latin typeface="Times New Roman" pitchFamily="18" charset="0"/>
                <a:cs typeface="Times New Roman" pitchFamily="18" charset="0"/>
              </a:rPr>
              <a:t>To effectively address employee churn, organizations can utilize various data analysis techniques. Exploratory analysis helps identify patterns and trends in employee behavior, while data visualization tools like </a:t>
            </a:r>
            <a:r>
              <a:rPr lang="en-US" sz="1400" dirty="0" err="1" smtClean="0">
                <a:latin typeface="Times New Roman" pitchFamily="18" charset="0"/>
                <a:cs typeface="Times New Roman" pitchFamily="18" charset="0"/>
              </a:rPr>
              <a:t>Matplotlib</a:t>
            </a:r>
            <a:r>
              <a:rPr lang="en-US" sz="1400" dirty="0" smtClean="0">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Seaborn</a:t>
            </a:r>
            <a:r>
              <a:rPr lang="en-US" sz="1400" dirty="0" smtClean="0">
                <a:latin typeface="Times New Roman" pitchFamily="18" charset="0"/>
                <a:cs typeface="Times New Roman" pitchFamily="18" charset="0"/>
              </a:rPr>
              <a:t> provide intuitive insights into these findings. Implementing cluster analysis can reveal at-risk employee groups, allowing for targeted retention strategies. Predictive modeling using algorithms such as logistic regression or decision trees helps forecast churn based on numerous factors, including demographics and job satisfaction. Continuous evaluation of model performance ensures reliability, and future directions, such as integrating real-time data and personalizing retention initiatives, can further enhance these efforts, leading to a more engaged and stable workforce.</a:t>
            </a:r>
          </a:p>
          <a:p>
            <a:pPr algn="just"/>
            <a:endParaRPr lang="en-US" dirty="0"/>
          </a:p>
        </p:txBody>
      </p:sp>
    </p:spTree>
    <p:extLst>
      <p:ext uri="{BB962C8B-B14F-4D97-AF65-F5344CB8AC3E}">
        <p14:creationId xmlns:p14="http://schemas.microsoft.com/office/powerpoint/2010/main" xmlns="" val="2174784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Future Scope</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389600"/>
            <a:ext cx="8281582" cy="3179400"/>
          </a:xfrm>
        </p:spPr>
        <p:txBody>
          <a:bodyPr/>
          <a:lstStyle/>
          <a:p>
            <a:pPr algn="just"/>
            <a:r>
              <a:rPr lang="en-US" sz="1400" dirty="0" smtClean="0">
                <a:latin typeface="Times New Roman" pitchFamily="18" charset="0"/>
                <a:cs typeface="Times New Roman" pitchFamily="18" charset="0"/>
              </a:rPr>
              <a:t>The future scope of this Employee Churn Prediction project lies in refining prediction accuracy, expanding data integration, and enhancing interpretability to provide even more actionable insights. As the project evolves, leveraging additional data sources such as employee engagement surveys, performance reviews, exit interviews, and external market conditions could improve predictive accuracy. By incorporating more sophisticated techniques like sentiment analysis on feedback data or text data from employee surveys, the model could better capture subtle signals of dissatisfaction that may lead to turnover</a:t>
            </a:r>
            <a:r>
              <a:rPr lang="en-US" sz="1400" dirty="0" smtClean="0">
                <a:latin typeface="Times New Roman" pitchFamily="18" charset="0"/>
                <a:cs typeface="Times New Roman" pitchFamily="18" charset="0"/>
              </a:rPr>
              <a:t>.</a:t>
            </a:r>
          </a:p>
          <a:p>
            <a:pPr algn="just"/>
            <a:r>
              <a:rPr lang="en-US" sz="1400" dirty="0" smtClean="0"/>
              <a:t>.</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Advanced machine learning and deep learning techniques, such as recurrent neural networks (RNNs) or ensemble methods, could also be explored to capture complex patterns and improve performance. Furthermore, explainable AI (XAI) approaches could be applied to provide HR teams with transparent and understandable insights into which factors most influence churn, helping them make more informed </a:t>
            </a:r>
            <a:r>
              <a:rPr lang="en-US" sz="1400" dirty="0" smtClean="0">
                <a:latin typeface="Times New Roman" pitchFamily="18" charset="0"/>
                <a:cs typeface="Times New Roman" pitchFamily="18" charset="0"/>
              </a:rPr>
              <a:t>decisions</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511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1389063"/>
            <a:ext cx="7677150" cy="3179762"/>
          </a:xfrm>
          <a:prstGeom prst="rect">
            <a:avLst/>
          </a:prstGeom>
        </p:spPr>
        <p:txBody>
          <a:bodyPr>
            <a:normAutofit fontScale="62500" lnSpcReduction="20000"/>
          </a:bodyPr>
          <a:lstStyle/>
          <a:p>
            <a:pPr algn="just">
              <a:buFont typeface="Arial" pitchFamily="34" charset="0"/>
              <a:buChar char="•"/>
            </a:pPr>
            <a:endParaRPr lang="en-US" dirty="0" smtClean="0">
              <a:latin typeface="Times New Roman" pitchFamily="18" charset="0"/>
              <a:cs typeface="Times New Roman" pitchFamily="18" charset="0"/>
            </a:endParaRPr>
          </a:p>
          <a:p>
            <a:pPr marL="457189" indent="-304793" algn="just">
              <a:lnSpc>
                <a:spcPct val="115000"/>
              </a:lnSpc>
              <a:buSzPts val="1200"/>
              <a:buFont typeface="Arial"/>
              <a:buChar char="●"/>
            </a:pPr>
            <a:r>
              <a:rPr lang="en-US" dirty="0" smtClean="0">
                <a:latin typeface="Times New Roman" pitchFamily="18" charset="0"/>
                <a:cs typeface="Times New Roman" pitchFamily="18" charset="0"/>
              </a:rPr>
              <a:t>Another promising area is the development of real-time monitoring tools. These could continuously     evaluate employee churn risk using updated data, allowing HR departments to act swiftly to prevent potential turnover. The project’s insights could also be extended to strategic workforce planning, identifying long-term trends in employee needs, preferences, and retention drivers across different employee segments, leading to more personalized and effective retention strategies.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xmlns=""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OUTLINE</a:t>
            </a:r>
            <a:endParaRPr lang="en-US" sz="9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itchFamily="18" charset="0"/>
                <a:ea typeface="Times New Roman" panose="02020603050405020304" pitchFamily="18" charset="0"/>
                <a:cs typeface="Times New Roman" pitchFamily="18" charset="0"/>
              </a:rPr>
              <a:t>Abstract of the Project</a:t>
            </a:r>
            <a:endParaRPr lang="en-IN" sz="1800" dirty="0">
              <a:solidFill>
                <a:schemeClr val="tx1"/>
              </a:solidFill>
              <a:latin typeface="Times New Roman" pitchFamily="18" charset="0"/>
              <a:ea typeface="Times New Roman" panose="02020603050405020304" pitchFamily="18" charset="0"/>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itchFamily="18" charset="0"/>
                <a:ea typeface="+mn-lt"/>
                <a:cs typeface="Times New Roman"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Future Scope</a:t>
            </a:r>
          </a:p>
        </p:txBody>
      </p:sp>
    </p:spTree>
    <p:extLst>
      <p:ext uri="{BB962C8B-B14F-4D97-AF65-F5344CB8AC3E}">
        <p14:creationId xmlns:p14="http://schemas.microsoft.com/office/powerpoint/2010/main" xmlns=""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555600"/>
            <a:ext cx="28080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Abstract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236518"/>
            <a:ext cx="8364709" cy="3332482"/>
          </a:xfrm>
        </p:spPr>
        <p:txBody>
          <a:bodyPr/>
          <a:lstStyle/>
          <a:p>
            <a:pPr algn="just"/>
            <a:r>
              <a:rPr lang="en-US" sz="1400" dirty="0" smtClean="0">
                <a:latin typeface="Times New Roman" pitchFamily="18" charset="0"/>
                <a:cs typeface="Times New Roman" pitchFamily="18" charset="0"/>
              </a:rPr>
              <a:t>Employee churn, which involves both voluntary and involuntary departures, presents significant challenges for businesses, impacting workforce stability, productivity, and recruitment costs. Unlike customer churn, where businesses cannot choose their clients, organizations can actively pursue strategies to retain employees. This project aims to analyze employee churn through a structured approach, including </a:t>
            </a:r>
            <a:r>
              <a:rPr lang="en-US" sz="1400" dirty="0" smtClean="0">
                <a:latin typeface="Times New Roman" pitchFamily="18" charset="0"/>
                <a:cs typeface="Times New Roman" pitchFamily="18" charset="0"/>
              </a:rPr>
              <a:t>“</a:t>
            </a:r>
            <a:r>
              <a:rPr lang="en-US" sz="1400" b="1" i="1" dirty="0" smtClean="0">
                <a:latin typeface="Times New Roman" pitchFamily="18" charset="0"/>
                <a:cs typeface="Times New Roman" pitchFamily="18" charset="0"/>
              </a:rPr>
              <a:t>exploratory </a:t>
            </a:r>
            <a:r>
              <a:rPr lang="en-US" sz="1400" b="1" i="1" dirty="0" smtClean="0">
                <a:latin typeface="Times New Roman" pitchFamily="18" charset="0"/>
                <a:cs typeface="Times New Roman" pitchFamily="18" charset="0"/>
              </a:rPr>
              <a:t>analysis, data visualization, cluster analysis, model building, and performance </a:t>
            </a:r>
            <a:r>
              <a:rPr lang="en-US" sz="1400" b="1" i="1" dirty="0" smtClean="0">
                <a:latin typeface="Times New Roman" pitchFamily="18" charset="0"/>
                <a:cs typeface="Times New Roman" pitchFamily="18" charset="0"/>
              </a:rPr>
              <a:t>evaluation</a:t>
            </a:r>
            <a:r>
              <a:rPr lang="en-US" sz="1400" dirty="0" smtClean="0">
                <a:latin typeface="Times New Roman" pitchFamily="18" charset="0"/>
                <a:cs typeface="Times New Roman" pitchFamily="18" charset="0"/>
              </a:rPr>
              <a:t>.” The </a:t>
            </a:r>
            <a:r>
              <a:rPr lang="en-US" sz="1400" dirty="0" smtClean="0">
                <a:latin typeface="Times New Roman" pitchFamily="18" charset="0"/>
                <a:cs typeface="Times New Roman" pitchFamily="18" charset="0"/>
              </a:rPr>
              <a:t>process begins with an in-depth examination of the dataset to uncover patterns and trends related to turnover, followed by visualization techniques to highlight key churn-influencing factors and effectively present insights. Cluster analysis will then group employees with similar characteristics, offering a clearer understanding of segments more likely to leave. A predictive model will be developed using machine learning algorithms to forecast churn based on the identified features, and the model’s performance will be evaluated with metrics like </a:t>
            </a:r>
            <a:r>
              <a:rPr lang="en-US" sz="1400" dirty="0" smtClean="0">
                <a:latin typeface="Times New Roman" pitchFamily="18" charset="0"/>
                <a:cs typeface="Times New Roman" pitchFamily="18" charset="0"/>
              </a:rPr>
              <a:t>“</a:t>
            </a:r>
            <a:r>
              <a:rPr lang="en-US" sz="1400" b="1" i="1" dirty="0" smtClean="0">
                <a:latin typeface="Times New Roman" pitchFamily="18" charset="0"/>
                <a:cs typeface="Times New Roman" pitchFamily="18" charset="0"/>
              </a:rPr>
              <a:t>accuracy</a:t>
            </a:r>
            <a:r>
              <a:rPr lang="en-US" sz="1400" b="1" i="1" dirty="0" smtClean="0">
                <a:latin typeface="Times New Roman" pitchFamily="18" charset="0"/>
                <a:cs typeface="Times New Roman" pitchFamily="18" charset="0"/>
              </a:rPr>
              <a:t>, precision, recall, and F1-score to ensure its practical </a:t>
            </a:r>
            <a:r>
              <a:rPr lang="en-US" sz="1400" b="1" i="1" dirty="0" smtClean="0">
                <a:latin typeface="Times New Roman" pitchFamily="18" charset="0"/>
                <a:cs typeface="Times New Roman" pitchFamily="18" charset="0"/>
              </a:rPr>
              <a:t>reliability”</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By leveraging these data-driven insights, organizations can adopt targeted retention strategies, fostering a more engaged workforce and minimizing operational disruptions.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311699" y="555600"/>
            <a:ext cx="8666045" cy="755700"/>
          </a:xfrm>
        </p:spPr>
        <p:txBody>
          <a:bodyPr/>
          <a:lstStyle/>
          <a:p>
            <a:r>
              <a:rPr lang="en-US" sz="2400" b="1" dirty="0">
                <a:solidFill>
                  <a:srgbClr val="002060"/>
                </a:solidFill>
                <a:latin typeface="Times New Roman" pitchFamily="18" charset="0"/>
                <a:cs typeface="Times New Roman" pitchFamily="18" charset="0"/>
              </a:rPr>
              <a:t>Problem</a:t>
            </a:r>
            <a:r>
              <a:rPr lang="en-US" sz="1400" b="1" dirty="0">
                <a:solidFill>
                  <a:schemeClr val="accent1"/>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Statement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79009" cy="3179400"/>
          </a:xfrm>
        </p:spPr>
        <p:txBody>
          <a:bodyPr/>
          <a:lstStyle/>
          <a:p>
            <a:pPr algn="just">
              <a:buNone/>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You </a:t>
            </a:r>
            <a:r>
              <a:rPr lang="en-US" sz="1400" dirty="0" smtClean="0">
                <a:latin typeface="Times New Roman" pitchFamily="18" charset="0"/>
                <a:cs typeface="Times New Roman" pitchFamily="18" charset="0"/>
              </a:rPr>
              <a:t>are tasked to perform Employee Churn prediction in Python. Employee churn can be defined as a leak or departure of </a:t>
            </a:r>
            <a:r>
              <a:rPr lang="en-US" sz="1400" dirty="0" smtClean="0">
                <a:latin typeface="Times New Roman" pitchFamily="18" charset="0"/>
                <a:cs typeface="Times New Roman" pitchFamily="18" charset="0"/>
              </a:rPr>
              <a:t>an intellectual </a:t>
            </a:r>
            <a:r>
              <a:rPr lang="en-US" sz="1400" dirty="0" smtClean="0">
                <a:latin typeface="Times New Roman" pitchFamily="18" charset="0"/>
                <a:cs typeface="Times New Roman" pitchFamily="18" charset="0"/>
              </a:rPr>
              <a:t>asset from a company or organization. or in simple words, you can say, when employees leave the organization is known as churn. The following points help you to understand, employee and customer churn in a better way: </a:t>
            </a:r>
          </a:p>
          <a:p>
            <a:pPr algn="just">
              <a:buNone/>
            </a:pPr>
            <a:r>
              <a:rPr lang="en-US" sz="1400" dirty="0" smtClean="0">
                <a:latin typeface="Times New Roman" pitchFamily="18" charset="0"/>
                <a:cs typeface="Times New Roman" pitchFamily="18" charset="0"/>
              </a:rPr>
              <a:t>		• </a:t>
            </a:r>
            <a:r>
              <a:rPr lang="en-US" sz="1400" dirty="0" smtClean="0">
                <a:latin typeface="Times New Roman" pitchFamily="18" charset="0"/>
                <a:cs typeface="Times New Roman" pitchFamily="18" charset="0"/>
              </a:rPr>
              <a:t>The business chooses the employee to hire someone while in marketing you don’t get to choose your </a:t>
            </a:r>
            <a:r>
              <a:rPr lang="en-US" sz="1400" dirty="0" smtClean="0">
                <a:latin typeface="Times New Roman" pitchFamily="18" charset="0"/>
                <a:cs typeface="Times New Roman" pitchFamily="18" charset="0"/>
              </a:rPr>
              <a:t>	customers</a:t>
            </a:r>
            <a:r>
              <a:rPr lang="en-US" sz="1400" dirty="0" smtClean="0">
                <a:latin typeface="Times New Roman" pitchFamily="18" charset="0"/>
                <a:cs typeface="Times New Roman" pitchFamily="18" charset="0"/>
              </a:rPr>
              <a:t>.</a:t>
            </a:r>
          </a:p>
          <a:p>
            <a:pPr algn="just">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Employees will be the face of your company, and collectively, the employees produce everything </a:t>
            </a:r>
            <a:r>
              <a:rPr lang="en-US" sz="1400" dirty="0" smtClean="0">
                <a:latin typeface="Times New Roman" pitchFamily="18" charset="0"/>
                <a:cs typeface="Times New Roman" pitchFamily="18" charset="0"/>
              </a:rPr>
              <a:t>	your </a:t>
            </a:r>
            <a:r>
              <a:rPr lang="en-US" sz="1400" dirty="0" smtClean="0">
                <a:latin typeface="Times New Roman" pitchFamily="18" charset="0"/>
                <a:cs typeface="Times New Roman" pitchFamily="18" charset="0"/>
              </a:rPr>
              <a:t>company does.</a:t>
            </a:r>
          </a:p>
          <a:p>
            <a:pPr algn="just">
              <a:buNone/>
            </a:pPr>
            <a:r>
              <a:rPr lang="en-US" sz="1400" dirty="0" smtClean="0">
                <a:latin typeface="Times New Roman" pitchFamily="18" charset="0"/>
                <a:cs typeface="Times New Roman" pitchFamily="18" charset="0"/>
              </a:rPr>
              <a:t>		• </a:t>
            </a:r>
            <a:r>
              <a:rPr lang="en-US" sz="1400" dirty="0" smtClean="0">
                <a:latin typeface="Times New Roman" pitchFamily="18" charset="0"/>
                <a:cs typeface="Times New Roman" pitchFamily="18" charset="0"/>
              </a:rPr>
              <a:t>Losing a customer affects revenues and brand image. acquiring new customers is difficult and costly </a:t>
            </a:r>
            <a:r>
              <a:rPr lang="en-US" sz="1400" dirty="0" smtClean="0">
                <a:latin typeface="Times New Roman" pitchFamily="18" charset="0"/>
                <a:cs typeface="Times New Roman" pitchFamily="18" charset="0"/>
              </a:rPr>
              <a:t>	compared to retaining existing </a:t>
            </a:r>
            <a:r>
              <a:rPr lang="en-US" sz="1400" dirty="0" smtClean="0">
                <a:latin typeface="Times New Roman" pitchFamily="18" charset="0"/>
                <a:cs typeface="Times New Roman" pitchFamily="18" charset="0"/>
              </a:rPr>
              <a:t>customers. Employee churn is also painful for companies in </a:t>
            </a:r>
            <a:r>
              <a:rPr lang="en-US" sz="1400" dirty="0" smtClean="0">
                <a:latin typeface="Times New Roman" pitchFamily="18" charset="0"/>
                <a:cs typeface="Times New Roman" pitchFamily="18" charset="0"/>
              </a:rPr>
              <a:t>	organizations</a:t>
            </a:r>
            <a:r>
              <a:rPr lang="en-US" sz="1400" dirty="0" smtClean="0">
                <a:latin typeface="Times New Roman" pitchFamily="18" charset="0"/>
                <a:cs typeface="Times New Roman" pitchFamily="18" charset="0"/>
              </a:rPr>
              <a:t>. It requires </a:t>
            </a:r>
            <a:r>
              <a:rPr lang="en-US" sz="1400" dirty="0" smtClean="0">
                <a:latin typeface="Times New Roman" pitchFamily="18" charset="0"/>
                <a:cs typeface="Times New Roman" pitchFamily="18" charset="0"/>
              </a:rPr>
              <a:t>time and effort to </a:t>
            </a:r>
            <a:r>
              <a:rPr lang="en-US" sz="1400" dirty="0" smtClean="0">
                <a:latin typeface="Times New Roman" pitchFamily="18" charset="0"/>
                <a:cs typeface="Times New Roman" pitchFamily="18" charset="0"/>
              </a:rPr>
              <a:t>find and train </a:t>
            </a:r>
            <a:r>
              <a:rPr lang="en-US" sz="1400" dirty="0" smtClean="0">
                <a:latin typeface="Times New Roman" pitchFamily="18" charset="0"/>
                <a:cs typeface="Times New Roman" pitchFamily="18" charset="0"/>
              </a:rPr>
              <a:t>a replacement</a:t>
            </a:r>
            <a:r>
              <a:rPr lang="en-US"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lgn="just">
              <a:buNone/>
            </a:pPr>
            <a:endParaRPr lang="en-US" sz="14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xmlns=""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You </a:t>
            </a:r>
            <a:r>
              <a:rPr lang="en-US" dirty="0" smtClean="0">
                <a:latin typeface="Times New Roman" pitchFamily="18" charset="0"/>
                <a:cs typeface="Times New Roman" pitchFamily="18" charset="0"/>
              </a:rPr>
              <a:t>are going to cover the following steps –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Exploratory Analysis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Data Visualization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3. Cluster Analysis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4. Building Prediction Model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5. Evaluating Model Performance this statement </a:t>
            </a:r>
            <a:br>
              <a:rPr lang="en-US" dirty="0" smtClean="0">
                <a:latin typeface="Times New Roman" pitchFamily="18" charset="0"/>
                <a:cs typeface="Times New Roman" pitchFamily="18" charset="0"/>
              </a:rPr>
            </a:br>
            <a:r>
              <a:rPr lang="en-US" dirty="0" smtClean="0"/>
              <a:t>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699" y="555600"/>
            <a:ext cx="84374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Proposed Solution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001949"/>
            <a:ext cx="8375100" cy="3567051"/>
          </a:xfrm>
        </p:spPr>
        <p:txBody>
          <a:bodyPr/>
          <a:lstStyle/>
          <a:p>
            <a:pPr algn="just"/>
            <a:r>
              <a:rPr lang="en-US" sz="1400" dirty="0" smtClean="0">
                <a:latin typeface="Times New Roman" pitchFamily="18" charset="0"/>
                <a:cs typeface="Times New Roman" pitchFamily="18" charset="0"/>
              </a:rPr>
              <a:t>Employee churn, the departure of intellectual assets from an organization, poses challenges similar to customer churn, albeit with distinct differences. While businesses choose employees through hiring processes, they do not have control over who becomes a customer. Employees are the face of the company, collectively responsible for producing everything the organization offers. Just as losing customers impacts revenue and brand </a:t>
            </a:r>
            <a:r>
              <a:rPr lang="en-US" sz="1400" dirty="0" smtClean="0">
                <a:latin typeface="Times New Roman" pitchFamily="18" charset="0"/>
                <a:cs typeface="Times New Roman" pitchFamily="18" charset="0"/>
              </a:rPr>
              <a:t>image-making </a:t>
            </a:r>
            <a:r>
              <a:rPr lang="en-US" sz="1400" dirty="0" smtClean="0">
                <a:latin typeface="Times New Roman" pitchFamily="18" charset="0"/>
                <a:cs typeface="Times New Roman" pitchFamily="18" charset="0"/>
              </a:rPr>
              <a:t>customer retention essential due to the high costs of </a:t>
            </a:r>
            <a:r>
              <a:rPr lang="en-US" sz="1400" dirty="0" smtClean="0">
                <a:latin typeface="Times New Roman" pitchFamily="18" charset="0"/>
                <a:cs typeface="Times New Roman" pitchFamily="18" charset="0"/>
              </a:rPr>
              <a:t>acquisition-employee </a:t>
            </a:r>
            <a:r>
              <a:rPr lang="en-US" sz="1400" dirty="0" smtClean="0">
                <a:latin typeface="Times New Roman" pitchFamily="18" charset="0"/>
                <a:cs typeface="Times New Roman" pitchFamily="18" charset="0"/>
              </a:rPr>
              <a:t>churn disrupts the organization, requiring time and resources to recruit, train, and integrate replacements. This project seeks to address employee churn through a structured approach, encompassing exploratory analysis, data visualization, cluster analysis, model building, and performance evaluation. We will begin with a detailed exploratory analysis of the dataset to uncover key patterns and trends related to turnover. Data visualization techniques will help highlight factors influencing churn, providing insights into areas for intervention. Cluster analysis will then group employees by similar characteristics, shedding light on high-risk segments. A predictive model will be developed using machine learning algorithms, which will then be evaluated for accuracy, precision, recall, and F1-score to ensure practical utility. Through these data-driven insights, organizations can deploy targeted retention strategies, promoting workforce stability and minimizing operational disruptions.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1700" y="445024"/>
            <a:ext cx="8520600" cy="4282839"/>
          </a:xfrm>
        </p:spPr>
        <p:txBody>
          <a:bodyPr>
            <a:normAutofit fontScale="90000"/>
          </a:bodyPr>
          <a:lstStyle/>
          <a:p>
            <a:pPr algn="just"/>
            <a:r>
              <a:rPr lang="en-US" dirty="0" smtClean="0">
                <a:latin typeface="Times New Roman" pitchFamily="18" charset="0"/>
                <a:cs typeface="Times New Roman" pitchFamily="18" charset="0"/>
              </a:rPr>
              <a:t>	Employee </a:t>
            </a:r>
            <a:r>
              <a:rPr lang="en-US" dirty="0" smtClean="0">
                <a:latin typeface="Times New Roman" pitchFamily="18" charset="0"/>
                <a:cs typeface="Times New Roman" pitchFamily="18" charset="0"/>
              </a:rPr>
              <a:t>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Visualization techniques can then be applied to reveal patterns and correlations, offering a clear picture of the factors with the highest impact.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Following </a:t>
            </a:r>
            <a:r>
              <a:rPr lang="en-US" dirty="0" smtClean="0">
                <a:latin typeface="Times New Roman" pitchFamily="18" charset="0"/>
                <a:cs typeface="Times New Roman" pitchFamily="18" charset="0"/>
              </a:rPr>
              <a:t>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 and F1-score ensures the model’s insights are actionable and reliable</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699" y="555600"/>
            <a:ext cx="8634873"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 Placeholder 3"/>
          <p:cNvSpPr>
            <a:spLocks noGrp="1"/>
          </p:cNvSpPr>
          <p:nvPr>
            <p:ph type="body" idx="1"/>
          </p:nvPr>
        </p:nvSpPr>
        <p:spPr>
          <a:xfrm>
            <a:off x="311699" y="1070264"/>
            <a:ext cx="8499791" cy="3498736"/>
          </a:xfrm>
        </p:spPr>
        <p:txBody>
          <a:bodyPr/>
          <a:lstStyle/>
          <a:p>
            <a:pPr lvl="2" algn="ctr">
              <a:buNone/>
            </a:pPr>
            <a:r>
              <a:rPr lang="en-US" sz="1600" b="1" dirty="0" smtClean="0">
                <a:latin typeface="Times New Roman" pitchFamily="18" charset="0"/>
                <a:cs typeface="Times New Roman" pitchFamily="18" charset="0"/>
              </a:rPr>
              <a:t>Hardware</a:t>
            </a:r>
            <a:r>
              <a:rPr lang="en-IN" sz="1600" b="1" dirty="0" smtClean="0">
                <a:latin typeface="Times New Roman" pitchFamily="18" charset="0"/>
                <a:cs typeface="Times New Roman" pitchFamily="18" charset="0"/>
              </a:rPr>
              <a:t> Requirements</a:t>
            </a:r>
            <a:r>
              <a:rPr lang="en-IN" sz="1600" b="1" dirty="0" smtClean="0">
                <a:latin typeface="Times New Roman" pitchFamily="18" charset="0"/>
                <a:cs typeface="Times New Roman" pitchFamily="18" charset="0"/>
              </a:rPr>
              <a:t>:</a:t>
            </a:r>
          </a:p>
          <a:p>
            <a:pPr lvl="2">
              <a:buNone/>
            </a:pP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1. Processor (CPU)</a:t>
            </a:r>
            <a:r>
              <a:rPr lang="en-IN" sz="1400" dirty="0" smtClean="0">
                <a:latin typeface="Times New Roman" pitchFamily="18" charset="0"/>
                <a:cs typeface="Times New Roman" pitchFamily="18" charset="0"/>
              </a:rPr>
              <a:t>:(Minimum: Dual-core processor, Recommended: Quad-core or higher for faster data processing and model training.)</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2. Memory (RAM)</a:t>
            </a:r>
            <a:r>
              <a:rPr lang="en-IN" sz="1400" dirty="0" smtClean="0">
                <a:latin typeface="Times New Roman" pitchFamily="18" charset="0"/>
                <a:cs typeface="Times New Roman" pitchFamily="18" charset="0"/>
              </a:rPr>
              <a:t>:(Minimum: 8 GB, Recommended: 16 GB or more for handling larger datasets and running complex models)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3. Storage</a:t>
            </a:r>
            <a:r>
              <a:rPr lang="en-IN" sz="1400" dirty="0" smtClean="0">
                <a:latin typeface="Times New Roman" pitchFamily="18" charset="0"/>
                <a:cs typeface="Times New Roman" pitchFamily="18" charset="0"/>
              </a:rPr>
              <a:t>:(Minimum: 10 GB of available disk space, Recommended: 50 GB or more for storing datasets, models, and outputs)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4. Graphics Processing Unit (GPU):(</a:t>
            </a:r>
            <a:r>
              <a:rPr lang="en-IN" sz="1400" dirty="0" smtClean="0">
                <a:latin typeface="Times New Roman" pitchFamily="18" charset="0"/>
                <a:cs typeface="Times New Roman" pitchFamily="18" charset="0"/>
              </a:rPr>
              <a:t>Recommended: NVIDIA GPU with CUDA support for accelerated model training, especially for deep learning tasks.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provides access to GPUs and TPUs)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5. Network</a:t>
            </a:r>
            <a:r>
              <a:rPr lang="en-IN" sz="1400" dirty="0" smtClean="0">
                <a:latin typeface="Times New Roman" pitchFamily="18" charset="0"/>
                <a:cs typeface="Times New Roman" pitchFamily="18" charset="0"/>
              </a:rPr>
              <a:t>:(Reliable internet connection to access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and datasets stored online (e.g., Google Drive, </a:t>
            </a:r>
            <a:r>
              <a:rPr lang="en-IN" sz="1400" dirty="0" err="1" smtClean="0">
                <a:latin typeface="Times New Roman" pitchFamily="18" charset="0"/>
                <a:cs typeface="Times New Roman" pitchFamily="18" charset="0"/>
              </a:rPr>
              <a:t>Kaggle</a:t>
            </a:r>
            <a:r>
              <a:rPr lang="en-IN" sz="14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b="1" dirty="0" smtClean="0"/>
              <a:t> </a:t>
            </a:r>
            <a:endParaRPr lang="en-US" dirty="0"/>
          </a:p>
        </p:txBody>
      </p:sp>
    </p:spTree>
    <p:extLst>
      <p:ext uri="{BB962C8B-B14F-4D97-AF65-F5344CB8AC3E}">
        <p14:creationId xmlns:p14="http://schemas.microsoft.com/office/powerpoint/2010/main" xmlns="" val="16736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115327" cy="755700"/>
          </a:xfrm>
        </p:spPr>
        <p:txBody>
          <a:bodyPr/>
          <a:lstStyle/>
          <a:p>
            <a:pPr algn="ctr"/>
            <a:r>
              <a:rPr lang="en-US" sz="1600" b="1" dirty="0" smtClean="0">
                <a:latin typeface="Times New Roman" pitchFamily="18" charset="0"/>
                <a:cs typeface="Times New Roman" pitchFamily="18" charset="0"/>
              </a:rPr>
              <a:t>System requirement</a:t>
            </a:r>
            <a:endParaRPr lang="en-US" sz="1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06273" cy="3179400"/>
          </a:xfrm>
        </p:spPr>
        <p:txBody>
          <a:bodyPr/>
          <a:lstStyle/>
          <a:p>
            <a:r>
              <a:rPr lang="en-US" b="1" dirty="0" smtClean="0">
                <a:latin typeface="Times New Roman" pitchFamily="18" charset="0"/>
                <a:cs typeface="Times New Roman" pitchFamily="18" charset="0"/>
              </a:rPr>
              <a:t>1. Operating System</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runs in a cloud-based environment, so no specific operating system is required on the user's local machine. However, a web browser (Chrome, Firefox, etc.) is needed)</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Programming Language:</a:t>
            </a:r>
            <a:r>
              <a:rPr lang="en-US" dirty="0" smtClean="0">
                <a:latin typeface="Times New Roman" pitchFamily="18" charset="0"/>
                <a:cs typeface="Times New Roman" pitchFamily="18" charset="0"/>
              </a:rPr>
              <a:t>(Python 3.x: Ensure the project is compatible with Python 3, which is the default 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 Libraries and Frameworks: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Manipulation:( Pandas,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Visualization:(</a:t>
            </a:r>
            <a:r>
              <a:rPr lang="en-US" dirty="0" err="1" smtClean="0">
                <a:latin typeface="Times New Roman" pitchFamily="18" charset="0"/>
                <a:cs typeface="Times New Roman" pitchFamily="18" charset="0"/>
              </a:rPr>
              <a:t>Matplotlib,Seaborn</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Machine Learning:(</a:t>
            </a:r>
            <a:r>
              <a:rPr lang="en-US" dirty="0" err="1" smtClean="0">
                <a:latin typeface="Times New Roman" pitchFamily="18" charset="0"/>
                <a:cs typeface="Times New Roman" pitchFamily="18" charset="0"/>
              </a:rPr>
              <a:t>Scikit-learn,TensorFlow</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PyTorch</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4. Development Environment</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which provides an interactive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notebook environment with built-in support for many libraries.)</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5. Version Control (Optional):(</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for tracking changes and collaborating on code (can be integrated with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6. Data Storage Solutions</a:t>
            </a:r>
            <a:r>
              <a:rPr lang="en-US" dirty="0" smtClean="0">
                <a:latin typeface="Times New Roman" pitchFamily="18" charset="0"/>
                <a:cs typeface="Times New Roman" pitchFamily="18" charset="0"/>
              </a:rPr>
              <a:t>:(Google Drive for storing and accessing datasets easily within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64</TotalTime>
  <Words>1158</Words>
  <Application>Microsoft Office PowerPoint</Application>
  <PresentationFormat>On-screen Show (16:9)</PresentationFormat>
  <Paragraphs>102</Paragraphs>
  <Slides>17</Slides>
  <Notes>3</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Abstract</vt:lpstr>
      <vt:lpstr>Problem Statement</vt:lpstr>
      <vt:lpstr> You are going to cover the following steps –     1. Exploratory Analysis     2. Data Visualization     3. Cluster Analysis     4. Building Prediction Model    5. Evaluating Model Performance this statement    </vt:lpstr>
      <vt:lpstr>Proposed Solution</vt:lpstr>
      <vt:lpstr> Employee 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   The 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Visualization techniques can then be applied to reveal patterns and correlations, offering a clear picture of the factors with the highest impact.   Following 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 and F1-score ensures the model’s insights are actionable and reliable.  </vt:lpstr>
      <vt:lpstr>System Architecture</vt:lpstr>
      <vt:lpstr>System requirement</vt:lpstr>
      <vt:lpstr>Live Demo of Project</vt:lpstr>
      <vt:lpstr> Video of Project Demo </vt:lpstr>
      <vt:lpstr>                         CORRECTION MATRIX          ELBOW METHOD OPTIONAL K       </vt:lpstr>
      <vt:lpstr>                 ROC CURVE</vt:lpstr>
      <vt:lpstr>Conclusion</vt:lpstr>
      <vt:lpstr>Future Scope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12</cp:revision>
  <dcterms:modified xsi:type="dcterms:W3CDTF">2024-10-27T08:22:43Z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