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8" r:id="rId4"/>
  </p:sldMasterIdLst>
  <p:notesMasterIdLst>
    <p:notesMasterId r:id="rId15"/>
  </p:notesMasterIdLst>
  <p:sldIdLst>
    <p:sldId id="367" r:id="rId5"/>
    <p:sldId id="368" r:id="rId6"/>
    <p:sldId id="369" r:id="rId7"/>
    <p:sldId id="370" r:id="rId8"/>
    <p:sldId id="372" r:id="rId9"/>
    <p:sldId id="373" r:id="rId10"/>
    <p:sldId id="375"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982" autoAdjust="0"/>
  </p:normalViewPr>
  <p:slideViewPr>
    <p:cSldViewPr snapToGrid="0">
      <p:cViewPr>
        <p:scale>
          <a:sx n="90" d="100"/>
          <a:sy n="90" d="100"/>
        </p:scale>
        <p:origin x="-732" y="-54"/>
      </p:cViewPr>
      <p:guideLst>
        <p:guide orient="horz" pos="588"/>
        <p:guide orient="horz" pos="852"/>
        <p:guide pos="14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xmlns=""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1BF06D3-496D-4060-A653-877D7024FA53}" type="datetime1">
              <a:rPr lang="en-IN" smtClean="0"/>
              <a:pPr/>
              <a:t>09-11-2024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533B4F-60C7-445E-9813-BC2C392C251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4B32F7-61FD-4AEA-AB6C-7DB97F8C93E5}" type="datetimeFigureOut">
              <a:rPr lang="en-US" smtClean="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524A776-A3BC-47A4-B5CC-982739B1579C}" type="slidenum">
              <a:rPr lang="en-US" smtClean="0"/>
              <a:pPr/>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64B32F7-61FD-4AEA-AB6C-7DB97F8C93E5}" type="datetimeFigureOut">
              <a:rPr lang="en-US" smtClean="0"/>
              <a:pPr/>
              <a:t>11/9/2024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24A776-A3BC-47A4-B5CC-982739B1579C}" type="slidenum">
              <a:rPr lang="en-US" smtClean="0"/>
              <a:pPr/>
              <a:t>‹#›</a:t>
            </a:fld>
            <a:endParaRPr lang="en-US"/>
          </a:p>
        </p:txBody>
      </p:sp>
      <p:sp>
        <p:nvSpPr>
          <p:cNvPr id="7" name="Rectangle 6">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smtClean="0"/>
              <a:t>EMPLOYEE</a:t>
            </a:r>
            <a:r>
              <a:rPr lang="en-US" baseline="0" dirty="0" smtClean="0"/>
              <a:t> CHURN PREDICTION</a:t>
            </a:r>
            <a:endParaRPr lang="en-US" dirty="0"/>
          </a:p>
        </p:txBody>
      </p:sp>
      <p:sp>
        <p:nvSpPr>
          <p:cNvPr id="8" name="Rectangle 7">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12055C93-3B68-7B2F-D1BC-57DBBDF9047B}"/>
              </a:ext>
            </a:extLst>
          </p:cNvPr>
          <p:cNvPicPr>
            <a:picLocks noChangeAspect="1"/>
          </p:cNvPicPr>
          <p:nvPr userDrawn="1"/>
        </p:nvPicPr>
        <p:blipFill>
          <a:blip r:embed="rId15"/>
          <a:srcRect/>
          <a:stretch/>
        </p:blipFill>
        <p:spPr>
          <a:xfrm>
            <a:off x="7435308" y="29029"/>
            <a:ext cx="1245494" cy="405088"/>
          </a:xfrm>
          <a:prstGeom prst="rect">
            <a:avLst/>
          </a:prstGeom>
        </p:spPr>
      </p:pic>
      <p:sp>
        <p:nvSpPr>
          <p:cNvPr id="10" name="Rectangle 9">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prakashsurya3003@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a:t>
            </a:r>
            <a:r>
              <a:rPr lang="en-US" sz="1200" dirty="0" err="1">
                <a:solidFill>
                  <a:schemeClr val="bg1"/>
                </a:solidFill>
              </a:rPr>
              <a:t>curated</a:t>
            </a:r>
            <a:r>
              <a:rPr lang="en-US" sz="1200" dirty="0">
                <a:solidFill>
                  <a:schemeClr val="bg1"/>
                </a:solidFill>
              </a:rPr>
              <a:t>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312364"/>
            <a:ext cx="6520068" cy="2985433"/>
          </a:xfrm>
          <a:prstGeom prst="rect">
            <a:avLst/>
          </a:prstGeom>
          <a:noFill/>
        </p:spPr>
        <p:txBody>
          <a:bodyPr wrap="square">
            <a:spAutoFit/>
          </a:bodyPr>
          <a:lstStyle/>
          <a:p>
            <a:pPr algn="ctr"/>
            <a:r>
              <a:rPr lang="en-US" sz="2000" b="1" dirty="0" smtClean="0">
                <a:latin typeface="Times New Roman" pitchFamily="18" charset="0"/>
                <a:cs typeface="Times New Roman" pitchFamily="18" charset="0"/>
              </a:rPr>
              <a:t>EMPLOYEE CHURN PREDICTION</a:t>
            </a:r>
            <a:endParaRPr lang="en-US" sz="2000" dirty="0" smtClean="0">
              <a:latin typeface="Times New Roman" pitchFamily="18" charset="0"/>
              <a:cs typeface="Times New Roman" pitchFamily="18" charset="0"/>
            </a:endParaRPr>
          </a:p>
          <a:p>
            <a:endParaRPr lang="en-US" sz="1400" dirty="0"/>
          </a:p>
          <a:p>
            <a:r>
              <a:rPr lang="en-US" sz="1400" b="1" dirty="0" smtClean="0">
                <a:latin typeface="Times New Roman" pitchFamily="18" charset="0"/>
                <a:cs typeface="Times New Roman" pitchFamily="18" charset="0"/>
              </a:rPr>
              <a:t>     Team :  </a:t>
            </a:r>
            <a:r>
              <a:rPr lang="en-US" sz="1400" dirty="0" smtClean="0">
                <a:latin typeface="Times New Roman" pitchFamily="18" charset="0"/>
                <a:cs typeface="Times New Roman" pitchFamily="18" charset="0"/>
              </a:rPr>
              <a:t>SURYAPRAKASH K	</a:t>
            </a:r>
            <a:r>
              <a:rPr lang="en-US"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Guide</a:t>
            </a:r>
            <a:r>
              <a:rPr lang="en-US" sz="1400" dirty="0" smtClean="0">
                <a:latin typeface="Times New Roman" pitchFamily="18" charset="0"/>
                <a:cs typeface="Times New Roman" pitchFamily="18" charset="0"/>
              </a:rPr>
              <a:t>: P.RAJA</a:t>
            </a:r>
          </a:p>
          <a:p>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hlinkClick r:id="rId8"/>
              </a:rPr>
              <a:t>prakashsurya3003@gmail.com</a:t>
            </a:r>
            <a:r>
              <a:rPr lang="en-US" sz="1400" dirty="0" smtClean="0">
                <a:latin typeface="Times New Roman" pitchFamily="18" charset="0"/>
                <a:cs typeface="Times New Roman" pitchFamily="18" charset="0"/>
              </a:rPr>
              <a:t>     </a:t>
            </a:r>
            <a:r>
              <a:rPr lang="en-US" sz="1100" dirty="0" smtClean="0">
                <a:latin typeface="Times New Roman" pitchFamily="18" charset="0"/>
                <a:cs typeface="Times New Roman" pitchFamily="18" charset="0"/>
              </a:rPr>
              <a:t>                (Master trainer of </a:t>
            </a:r>
            <a:r>
              <a:rPr lang="en-US" sz="1100" dirty="0" err="1" smtClean="0">
                <a:latin typeface="Times New Roman" pitchFamily="18" charset="0"/>
                <a:cs typeface="Times New Roman" pitchFamily="18" charset="0"/>
              </a:rPr>
              <a:t>edunet</a:t>
            </a:r>
            <a:r>
              <a:rPr lang="en-US" sz="1100" dirty="0" smtClean="0">
                <a:latin typeface="Times New Roman" pitchFamily="18" charset="0"/>
                <a:cs typeface="Times New Roman" pitchFamily="18" charset="0"/>
              </a:rPr>
              <a:t> foundation)</a:t>
            </a:r>
            <a:endParaRPr lang="en-US" sz="1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912421114306</a:t>
            </a:r>
          </a:p>
          <a:p>
            <a:r>
              <a:rPr lang="en-US" dirty="0" smtClean="0">
                <a:latin typeface="Times New Roman" pitchFamily="18" charset="0"/>
                <a:cs typeface="Times New Roman" pitchFamily="18" charset="0"/>
              </a:rPr>
              <a:t>	1A0E77C91FE6AEDB0914C7FF8E0899F5 (aut2291240012)</a:t>
            </a:r>
          </a:p>
          <a:p>
            <a:r>
              <a:rPr lang="en-US" dirty="0" smtClean="0">
                <a:latin typeface="Times New Roman" pitchFamily="18" charset="0"/>
                <a:cs typeface="Times New Roman" pitchFamily="18" charset="0"/>
              </a:rPr>
              <a:t>	</a:t>
            </a:r>
          </a:p>
          <a:p>
            <a:r>
              <a:rPr lang="en-US" sz="1400" dirty="0" smtClean="0"/>
              <a:t>	</a:t>
            </a:r>
          </a:p>
          <a:p>
            <a:r>
              <a:rPr lang="en-US" sz="1400" dirty="0" smtClean="0"/>
              <a:t>	</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xmlns="" val="237071749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4000" b="1" dirty="0">
                <a:latin typeface="Times New Roman" pitchFamily="18" charset="0"/>
                <a:cs typeface="Times New Roman" pitchFamily="18" charset="0"/>
              </a:rPr>
              <a:t>Thank you!</a:t>
            </a:r>
          </a:p>
        </p:txBody>
      </p:sp>
    </p:spTree>
    <p:extLst>
      <p:ext uri="{BB962C8B-B14F-4D97-AF65-F5344CB8AC3E}">
        <p14:creationId xmlns:p14="http://schemas.microsoft.com/office/powerpoint/2010/main" xmlns="" val="188237828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OUTLINE</a:t>
            </a:r>
            <a:endParaRPr lang="en-US" sz="9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2937727"/>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solidFill>
                  <a:schemeClr val="tx1"/>
                </a:solidFill>
                <a:effectLst/>
                <a:latin typeface="Times New Roman" pitchFamily="18" charset="0"/>
                <a:ea typeface="Times New Roman" panose="02020603050405020304" pitchFamily="18" charset="0"/>
                <a:cs typeface="Times New Roman" pitchFamily="18" charset="0"/>
              </a:rPr>
              <a:t>Abstract</a:t>
            </a:r>
            <a:endParaRPr lang="en-IN" sz="1800" dirty="0">
              <a:solidFill>
                <a:schemeClr val="tx1"/>
              </a:solidFill>
              <a:latin typeface="Times New Roman" pitchFamily="18" charset="0"/>
              <a:ea typeface="Times New Roman" panose="02020603050405020304" pitchFamily="18" charset="0"/>
              <a:cs typeface="Times New Roman"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System 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smtClean="0">
                <a:latin typeface="Times New Roman" pitchFamily="18" charset="0"/>
                <a:ea typeface="+mn-lt"/>
                <a:cs typeface="Times New Roman" pitchFamily="18" charset="0"/>
              </a:rPr>
              <a:t>Conclusion</a:t>
            </a:r>
            <a:endParaRPr lang="en-IN" sz="1800" dirty="0">
              <a:latin typeface="Times New Roman" pitchFamily="18" charset="0"/>
              <a:ea typeface="+mn-lt"/>
              <a:cs typeface="Times New Roman"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Times New Roman" pitchFamily="18" charset="0"/>
                <a:ea typeface="+mn-lt"/>
                <a:cs typeface="Times New Roman" pitchFamily="18" charset="0"/>
              </a:rPr>
              <a:t>Future Scope</a:t>
            </a:r>
          </a:p>
        </p:txBody>
      </p:sp>
    </p:spTree>
    <p:extLst>
      <p:ext uri="{BB962C8B-B14F-4D97-AF65-F5344CB8AC3E}">
        <p14:creationId xmlns:p14="http://schemas.microsoft.com/office/powerpoint/2010/main" xmlns="" val="12530045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xfrm>
            <a:off x="311700" y="555600"/>
            <a:ext cx="2808000"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Abstract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992221"/>
            <a:ext cx="8364709" cy="3576779"/>
          </a:xfrm>
        </p:spPr>
        <p:txBody>
          <a:bodyPr/>
          <a:lstStyle/>
          <a:p>
            <a:pPr algn="just"/>
            <a:r>
              <a:rPr lang="en-US" sz="1400" dirty="0" smtClean="0">
                <a:latin typeface="Times New Roman" pitchFamily="18" charset="0"/>
                <a:cs typeface="Times New Roman" pitchFamily="18" charset="0"/>
              </a:rPr>
              <a:t>This Employee Churn Prediction project is designed to help companies identify employees who might leave by using data and machine learning. By looking at factors like job satisfaction, performance, and how long employees have worked at the company, the model gives HR teams insights into which employees may be at risk. The project covers data collection, cleaning, building, and deploying the model, allowing HR to take actions to improve retention. This can help reduce turnover, save costs, and create a better work environment. The model can also be linked to HR systems to monitor churn in real-time and help keep valuable employees.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92154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a:xfrm>
            <a:off x="311699" y="555600"/>
            <a:ext cx="8666045" cy="755700"/>
          </a:xfrm>
        </p:spPr>
        <p:txBody>
          <a:bodyPr/>
          <a:lstStyle/>
          <a:p>
            <a:r>
              <a:rPr lang="en-US" sz="2400" b="1" dirty="0">
                <a:solidFill>
                  <a:srgbClr val="002060"/>
                </a:solidFill>
                <a:latin typeface="Times New Roman" pitchFamily="18" charset="0"/>
                <a:cs typeface="Times New Roman" pitchFamily="18" charset="0"/>
              </a:rPr>
              <a:t>Problem</a:t>
            </a:r>
            <a:r>
              <a:rPr lang="en-US" sz="1400" b="1" dirty="0">
                <a:solidFill>
                  <a:schemeClr val="accent1"/>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Statement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479009" cy="3179400"/>
          </a:xfrm>
        </p:spPr>
        <p:txBody>
          <a:bodyPr/>
          <a:lstStyle/>
          <a:p>
            <a:pPr marL="287338" indent="339725" algn="just">
              <a:buNone/>
              <a:tabLst>
                <a:tab pos="117475" algn="l"/>
              </a:tabLst>
            </a:pPr>
            <a:r>
              <a:rPr lang="en-US" sz="1400" dirty="0" smtClean="0">
                <a:latin typeface="Times New Roman" pitchFamily="18" charset="0"/>
                <a:cs typeface="Times New Roman" pitchFamily="18" charset="0"/>
              </a:rPr>
              <a:t>You are tasked to perform Employee Churn prediction in Python. Employee churn can be defined as a leak or departure of an intellectual asset from a company or organization. or in simple words, you can say, when employees leave the organization is known as churn. The following points help you to understand, employee and customer churn in a better way: </a:t>
            </a:r>
          </a:p>
          <a:p>
            <a:pPr marL="509588" indent="-500063" algn="just">
              <a:buNone/>
              <a:tabLst>
                <a:tab pos="457200" algn="l"/>
              </a:tabLst>
            </a:pPr>
            <a:r>
              <a:rPr lang="en-US" sz="1400" dirty="0" smtClean="0">
                <a:latin typeface="Times New Roman" pitchFamily="18" charset="0"/>
                <a:cs typeface="Times New Roman" pitchFamily="18" charset="0"/>
              </a:rPr>
              <a:t>		• The business chooses the employee to hire someone while in marketing you don’t get to choose your 	   customers.</a:t>
            </a:r>
          </a:p>
          <a:p>
            <a:pPr marL="509588" indent="-500063" algn="just">
              <a:buNone/>
              <a:tabLst>
                <a:tab pos="457200" algn="l"/>
              </a:tabLst>
            </a:pPr>
            <a:r>
              <a:rPr lang="en-US" sz="1400" dirty="0" smtClean="0">
                <a:latin typeface="Times New Roman" pitchFamily="18" charset="0"/>
                <a:cs typeface="Times New Roman" pitchFamily="18" charset="0"/>
              </a:rPr>
              <a:t>		 • Employees will be the face of your company, and collectively, the employees produce everything 	 your company does.</a:t>
            </a:r>
          </a:p>
          <a:p>
            <a:pPr marL="233363" indent="-223838" algn="just">
              <a:buNone/>
              <a:tabLst>
                <a:tab pos="457200" algn="l"/>
              </a:tabLst>
            </a:pPr>
            <a:r>
              <a:rPr lang="en-US" sz="1400" dirty="0" smtClean="0">
                <a:latin typeface="Times New Roman" pitchFamily="18" charset="0"/>
                <a:cs typeface="Times New Roman" pitchFamily="18" charset="0"/>
              </a:rPr>
              <a:t>		• Losing a customer affects revenues and brand image. acquiring new customers is difficult and costly 	compared to retaining existing customers. Employee churn is also painful for companies in 	organizations. It requires time and effort to find and train a replacement. </a:t>
            </a:r>
          </a:p>
          <a:p>
            <a:pPr marL="339725" indent="-106363" algn="just">
              <a:buNone/>
            </a:pPr>
            <a:endParaRPr lang="en-US" sz="1400" dirty="0" smtClean="0">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xmlns="" val="34016959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xfrm>
            <a:off x="311699" y="555600"/>
            <a:ext cx="8437445"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Proposed Solution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1275907"/>
            <a:ext cx="8375100" cy="3293093"/>
          </a:xfrm>
        </p:spPr>
        <p:txBody>
          <a:bodyPr/>
          <a:lstStyle/>
          <a:p>
            <a:pPr algn="just"/>
            <a:r>
              <a:rPr lang="en-US" sz="1400" dirty="0" smtClean="0">
                <a:latin typeface="Times New Roman" pitchFamily="18" charset="0"/>
                <a:cs typeface="Times New Roman" pitchFamily="18" charset="0"/>
              </a:rPr>
              <a:t>The proposed solution predicts which employees might leave by looking at data like job satisfaction and performance. It uses machine learning models to spot at-risk employees. The best model is made available through an API for real-time predictions. This helps HR take action to keep employees and reduce turnover.</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5440092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699" y="555600"/>
            <a:ext cx="8634873"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 Placeholder 3"/>
          <p:cNvSpPr>
            <a:spLocks noGrp="1"/>
          </p:cNvSpPr>
          <p:nvPr>
            <p:ph type="body" idx="1"/>
          </p:nvPr>
        </p:nvSpPr>
        <p:spPr>
          <a:xfrm>
            <a:off x="311699" y="1070264"/>
            <a:ext cx="8499791" cy="3498736"/>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Rectangle 4"/>
          <p:cNvSpPr/>
          <p:nvPr/>
        </p:nvSpPr>
        <p:spPr>
          <a:xfrm>
            <a:off x="999460" y="1467294"/>
            <a:ext cx="1828800" cy="685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3700130" y="1467293"/>
            <a:ext cx="1828800" cy="685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6528391" y="1456660"/>
            <a:ext cx="1828800" cy="685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4763386" y="2955830"/>
            <a:ext cx="1828800" cy="685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1400"/>
            </a:pPr>
            <a:endParaRPr/>
          </a:p>
        </p:txBody>
      </p:sp>
      <p:sp>
        <p:nvSpPr>
          <p:cNvPr id="9" name="Rectangle 8"/>
          <p:cNvSpPr/>
          <p:nvPr/>
        </p:nvSpPr>
        <p:spPr>
          <a:xfrm>
            <a:off x="1796031" y="3030258"/>
            <a:ext cx="1828800" cy="6858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ight Arrow 9"/>
          <p:cNvSpPr/>
          <p:nvPr/>
        </p:nvSpPr>
        <p:spPr>
          <a:xfrm>
            <a:off x="2945219" y="1669312"/>
            <a:ext cx="563525" cy="265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5716772" y="1718931"/>
            <a:ext cx="673395" cy="265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Arrow 12"/>
          <p:cNvSpPr/>
          <p:nvPr/>
        </p:nvSpPr>
        <p:spPr>
          <a:xfrm>
            <a:off x="3965944" y="3253563"/>
            <a:ext cx="552893" cy="2445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p:cNvSpPr/>
          <p:nvPr/>
        </p:nvSpPr>
        <p:spPr>
          <a:xfrm rot="10800000">
            <a:off x="6948996" y="2417563"/>
            <a:ext cx="776177" cy="107071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116418" y="1679944"/>
            <a:ext cx="1584251" cy="307777"/>
          </a:xfrm>
          <a:prstGeom prst="rect">
            <a:avLst/>
          </a:prstGeom>
          <a:noFill/>
        </p:spPr>
        <p:txBody>
          <a:bodyPr wrap="square" rtlCol="0">
            <a:spAutoFit/>
          </a:bodyPr>
          <a:lstStyle/>
          <a:p>
            <a:r>
              <a:rPr lang="en-US" b="1" dirty="0" smtClean="0">
                <a:solidFill>
                  <a:schemeClr val="tx1"/>
                </a:solidFill>
                <a:latin typeface="Times New Roman" pitchFamily="18" charset="0"/>
                <a:cs typeface="Times New Roman" pitchFamily="18" charset="0"/>
              </a:rPr>
              <a:t>Data Collection</a:t>
            </a:r>
            <a:endParaRPr lang="en-US" b="1" dirty="0">
              <a:solidFill>
                <a:schemeClr val="tx1"/>
              </a:solidFill>
              <a:latin typeface="Times New Roman" pitchFamily="18" charset="0"/>
              <a:cs typeface="Times New Roman" pitchFamily="18" charset="0"/>
            </a:endParaRPr>
          </a:p>
        </p:txBody>
      </p:sp>
      <p:sp>
        <p:nvSpPr>
          <p:cNvPr id="17" name="TextBox 16"/>
          <p:cNvSpPr txBox="1"/>
          <p:nvPr/>
        </p:nvSpPr>
        <p:spPr>
          <a:xfrm>
            <a:off x="3852529" y="1651590"/>
            <a:ext cx="1584251" cy="307777"/>
          </a:xfrm>
          <a:prstGeom prst="rect">
            <a:avLst/>
          </a:prstGeom>
          <a:noFill/>
        </p:spPr>
        <p:txBody>
          <a:bodyPr wrap="square" rtlCol="0">
            <a:spAutoFit/>
          </a:bodyPr>
          <a:lstStyle/>
          <a:p>
            <a:r>
              <a:rPr lang="en-US" b="1" dirty="0" smtClean="0">
                <a:solidFill>
                  <a:schemeClr val="tx1"/>
                </a:solidFill>
                <a:latin typeface="Times New Roman" pitchFamily="18" charset="0"/>
                <a:cs typeface="Times New Roman" pitchFamily="18" charset="0"/>
              </a:rPr>
              <a:t>Data </a:t>
            </a:r>
            <a:r>
              <a:rPr lang="en-US" b="1" dirty="0" smtClean="0">
                <a:latin typeface="Times New Roman" pitchFamily="18" charset="0"/>
                <a:cs typeface="Times New Roman" pitchFamily="18" charset="0"/>
              </a:rPr>
              <a:t>Processing</a:t>
            </a:r>
            <a:endParaRPr lang="en-US" b="1" dirty="0">
              <a:solidFill>
                <a:schemeClr val="tx1"/>
              </a:solidFill>
              <a:latin typeface="Times New Roman" pitchFamily="18" charset="0"/>
              <a:cs typeface="Times New Roman" pitchFamily="18" charset="0"/>
            </a:endParaRPr>
          </a:p>
        </p:txBody>
      </p:sp>
      <p:sp>
        <p:nvSpPr>
          <p:cNvPr id="18" name="TextBox 17"/>
          <p:cNvSpPr txBox="1"/>
          <p:nvPr/>
        </p:nvSpPr>
        <p:spPr>
          <a:xfrm>
            <a:off x="6514212" y="1644502"/>
            <a:ext cx="1584251" cy="307777"/>
          </a:xfrm>
          <a:prstGeom prst="rect">
            <a:avLst/>
          </a:prstGeom>
          <a:noFill/>
        </p:spPr>
        <p:txBody>
          <a:bodyPr wrap="square" rtlCol="0">
            <a:spAutoFit/>
          </a:bodyPr>
          <a:lstStyle/>
          <a:p>
            <a:pPr>
              <a:buNone/>
            </a:pPr>
            <a:r>
              <a:rPr lang="en-US" b="1" dirty="0" smtClean="0">
                <a:latin typeface="Times New Roman" pitchFamily="18" charset="0"/>
                <a:cs typeface="Times New Roman" pitchFamily="18" charset="0"/>
              </a:rPr>
              <a:t>  Model Training</a:t>
            </a:r>
          </a:p>
        </p:txBody>
      </p:sp>
      <p:sp>
        <p:nvSpPr>
          <p:cNvPr id="19" name="TextBox 18"/>
          <p:cNvSpPr txBox="1"/>
          <p:nvPr/>
        </p:nvSpPr>
        <p:spPr>
          <a:xfrm>
            <a:off x="1839434" y="3232297"/>
            <a:ext cx="1765004" cy="307777"/>
          </a:xfrm>
          <a:prstGeom prst="rect">
            <a:avLst/>
          </a:prstGeom>
          <a:noFill/>
        </p:spPr>
        <p:txBody>
          <a:bodyPr wrap="square" rtlCol="0">
            <a:spAutoFit/>
          </a:bodyPr>
          <a:lstStyle/>
          <a:p>
            <a:r>
              <a:rPr lang="en-US" b="1" dirty="0" smtClean="0">
                <a:latin typeface="Times New Roman" pitchFamily="18" charset="0"/>
                <a:cs typeface="Times New Roman" pitchFamily="18" charset="0"/>
              </a:rPr>
              <a:t>Model Deployment</a:t>
            </a:r>
            <a:endParaRPr lang="en-US" b="1" dirty="0">
              <a:solidFill>
                <a:schemeClr val="tx1"/>
              </a:solidFill>
              <a:latin typeface="Times New Roman" pitchFamily="18" charset="0"/>
              <a:cs typeface="Times New Roman" pitchFamily="18" charset="0"/>
            </a:endParaRPr>
          </a:p>
        </p:txBody>
      </p:sp>
      <p:sp>
        <p:nvSpPr>
          <p:cNvPr id="20" name="TextBox 19"/>
          <p:cNvSpPr txBox="1"/>
          <p:nvPr/>
        </p:nvSpPr>
        <p:spPr>
          <a:xfrm>
            <a:off x="4915785" y="3150781"/>
            <a:ext cx="1584251" cy="307777"/>
          </a:xfrm>
          <a:prstGeom prst="rect">
            <a:avLst/>
          </a:prstGeom>
          <a:noFill/>
        </p:spPr>
        <p:txBody>
          <a:bodyPr wrap="square" rtlCol="0">
            <a:spAutoFit/>
          </a:bodyPr>
          <a:lstStyle/>
          <a:p>
            <a:pPr>
              <a:buNone/>
            </a:pPr>
            <a:r>
              <a:rPr lang="en-US" b="1" dirty="0" smtClean="0">
                <a:latin typeface="Times New Roman" pitchFamily="18" charset="0"/>
                <a:cs typeface="Times New Roman" pitchFamily="18" charset="0"/>
              </a:rPr>
              <a:t>      Predictions</a:t>
            </a:r>
          </a:p>
        </p:txBody>
      </p:sp>
    </p:spTree>
    <p:extLst>
      <p:ext uri="{BB962C8B-B14F-4D97-AF65-F5344CB8AC3E}">
        <p14:creationId xmlns:p14="http://schemas.microsoft.com/office/powerpoint/2010/main" xmlns="" val="16736814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555600"/>
            <a:ext cx="8281582"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Live Demo of Project</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1389600"/>
            <a:ext cx="8271191" cy="31794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p:txBody>
      </p:sp>
    </p:spTree>
    <p:extLst>
      <p:ext uri="{BB962C8B-B14F-4D97-AF65-F5344CB8AC3E}">
        <p14:creationId xmlns:p14="http://schemas.microsoft.com/office/powerpoint/2010/main" xmlns="" val="197968417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Conclusion</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699" y="893135"/>
            <a:ext cx="8406273" cy="3646967"/>
          </a:xfrm>
        </p:spPr>
        <p:txBody>
          <a:bodyPr/>
          <a:lstStyle/>
          <a:p>
            <a:pPr algn="just"/>
            <a:r>
              <a:rPr lang="en-US" sz="1400" dirty="0" smtClean="0">
                <a:latin typeface="Times New Roman" pitchFamily="18" charset="0"/>
                <a:cs typeface="Times New Roman" pitchFamily="18" charset="0"/>
              </a:rPr>
              <a:t>In conclusion, the Employee Churn Prediction project helps predict which employees are likely to leave the company. By spotting at-risk employees early, HR can take steps to keep them happy and reduce turnover. This approach saves money, helps retain valuable employees, and creates a better work environment for everyone.</a:t>
            </a:r>
            <a:endParaRPr lang="en-US" dirty="0"/>
          </a:p>
        </p:txBody>
      </p:sp>
    </p:spTree>
    <p:extLst>
      <p:ext uri="{BB962C8B-B14F-4D97-AF65-F5344CB8AC3E}">
        <p14:creationId xmlns:p14="http://schemas.microsoft.com/office/powerpoint/2010/main" xmlns="" val="217478454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555600"/>
            <a:ext cx="28080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Times New Roman" pitchFamily="18" charset="0"/>
                <a:cs typeface="Times New Roman" pitchFamily="18" charset="0"/>
              </a:rPr>
              <a:t>Future Scope</a:t>
            </a:r>
            <a:endParaRPr lang="en-IN" sz="2400" b="1" dirty="0">
              <a:solidFill>
                <a:srgbClr val="00206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11700" y="1389600"/>
            <a:ext cx="8281582" cy="3179400"/>
          </a:xfrm>
        </p:spPr>
        <p:txBody>
          <a:bodyPr/>
          <a:lstStyle/>
          <a:p>
            <a:pPr algn="just"/>
            <a:r>
              <a:rPr lang="en-US" sz="1400" dirty="0" smtClean="0">
                <a:latin typeface="Times New Roman" pitchFamily="18" charset="0"/>
                <a:cs typeface="Times New Roman" pitchFamily="18" charset="0"/>
              </a:rPr>
              <a:t>In the future, the Employee Churn Prediction project can be improved by using more data, like employee feedback and training history. Advanced techniques like deep learning could make predictions even more accurate. The model could also be expanded to predict other things, like employee performance or engagement. Integrating it with HR systems for real-time insights and automatic actions could make it more useful. Regular updates to the model with new data would help keep it accurate over time.</a:t>
            </a: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smtClean="0">
              <a:latin typeface="Times New Roman" pitchFamily="18" charset="0"/>
              <a:cs typeface="Times New Roman" pitchFamily="18" charset="0"/>
            </a:endParaRPr>
          </a:p>
          <a:p>
            <a:pPr algn="just"/>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51142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terms/"/>
    <ds:schemaRef ds:uri="fe56e3b0-34a1-4d6f-a501-a0b2b7006a18"/>
    <ds:schemaRef ds:uri="http://schemas.microsoft.com/office/2006/documentManagement/types"/>
    <ds:schemaRef ds:uri="http://purl.org/dc/elements/1.1/"/>
    <ds:schemaRef ds:uri="http://www.w3.org/XML/1998/namespace"/>
    <ds:schemaRef ds:uri="http://schemas.openxmlformats.org/package/2006/metadata/core-properties"/>
    <ds:schemaRef ds:uri="94eeb56d-118c-48c3-937f-7f05817f7373"/>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340</TotalTime>
  <Words>478</Words>
  <Application>Microsoft Office PowerPoint</Application>
  <PresentationFormat>On-screen Show (16:9)</PresentationFormat>
  <Paragraphs>98</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Abstract</vt:lpstr>
      <vt:lpstr>Problem Statement</vt:lpstr>
      <vt:lpstr>Proposed Solution</vt:lpstr>
      <vt:lpstr>System Architecture</vt:lpstr>
      <vt:lpstr>Live Demo of Project</vt:lpstr>
      <vt:lpstr>Conclusion</vt:lpstr>
      <vt:lpstr>Future Scope</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38</cp:revision>
  <dcterms:modified xsi:type="dcterms:W3CDTF">2024-11-09T14:48:00Z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