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8" r:id="rId4"/>
  </p:sldMasterIdLst>
  <p:notesMasterIdLst>
    <p:notesMasterId r:id="rId22"/>
  </p:notesMasterIdLst>
  <p:sldIdLst>
    <p:sldId id="367" r:id="rId5"/>
    <p:sldId id="368" r:id="rId6"/>
    <p:sldId id="369" r:id="rId7"/>
    <p:sldId id="370" r:id="rId8"/>
    <p:sldId id="384" r:id="rId9"/>
    <p:sldId id="372" r:id="rId10"/>
    <p:sldId id="379" r:id="rId11"/>
    <p:sldId id="373" r:id="rId12"/>
    <p:sldId id="380" r:id="rId13"/>
    <p:sldId id="375" r:id="rId14"/>
    <p:sldId id="378" r:id="rId15"/>
    <p:sldId id="381" r:id="rId16"/>
    <p:sldId id="382" r:id="rId17"/>
    <p:sldId id="376" r:id="rId18"/>
    <p:sldId id="377" r:id="rId19"/>
    <p:sldId id="383" r:id="rId20"/>
    <p:sldId id="348"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5033" autoAdjust="0"/>
  </p:normalViewPr>
  <p:slideViewPr>
    <p:cSldViewPr snapToGrid="0">
      <p:cViewPr>
        <p:scale>
          <a:sx n="90" d="100"/>
          <a:sy n="90" d="100"/>
        </p:scale>
        <p:origin x="-732" y="-54"/>
      </p:cViewPr>
      <p:guideLst>
        <p:guide orient="horz" pos="588"/>
        <p:guide orient="horz" pos="852"/>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51"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2</a:t>
            </a:fld>
            <a:endParaRPr lang="en-US" sz="1400" b="0" strike="noStrike" spc="-1">
              <a:latin typeface="Times New Roman"/>
            </a:endParaRPr>
          </a:p>
        </p:txBody>
      </p:sp>
    </p:spTree>
    <p:extLst>
      <p:ext uri="{BB962C8B-B14F-4D97-AF65-F5344CB8AC3E}">
        <p14:creationId xmlns:p14="http://schemas.microsoft.com/office/powerpoint/2010/main" xmlns=""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17</a:t>
            </a:fld>
            <a:endParaRPr lang="en-US" sz="1200" b="0" strike="noStrike" spc="-1">
              <a:latin typeface="Times New Roman"/>
            </a:endParaRPr>
          </a:p>
        </p:txBody>
      </p:sp>
    </p:spTree>
    <p:extLst>
      <p:ext uri="{BB962C8B-B14F-4D97-AF65-F5344CB8AC3E}">
        <p14:creationId xmlns:p14="http://schemas.microsoft.com/office/powerpoint/2010/main" xmlns=""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BF06D3-496D-4060-A653-877D7024FA53}" type="datetime1">
              <a:rPr lang="en-IN" smtClean="0"/>
              <a:pPr/>
              <a:t>07-11-2024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33B4F-60C7-445E-9813-BC2C392C251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4B32F7-61FD-4AEA-AB6C-7DB97F8C93E5}"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4A776-A3BC-47A4-B5CC-982739B1579C}"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4B32F7-61FD-4AEA-AB6C-7DB97F8C93E5}"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4A776-A3BC-47A4-B5CC-982739B1579C}" type="slidenum">
              <a:rPr lang="en-US" smtClean="0"/>
              <a:pPr/>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4B32F7-61FD-4AEA-AB6C-7DB97F8C93E5}"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4A776-A3BC-47A4-B5CC-982739B1579C}"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4B32F7-61FD-4AEA-AB6C-7DB97F8C93E5}"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4A776-A3BC-47A4-B5CC-982739B1579C}" type="slidenum">
              <a:rPr lang="en-US" smtClean="0"/>
              <a:pPr/>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4B32F7-61FD-4AEA-AB6C-7DB97F8C93E5}"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4A776-A3BC-47A4-B5CC-982739B1579C}"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4B32F7-61FD-4AEA-AB6C-7DB97F8C93E5}" type="datetimeFigureOut">
              <a:rPr lang="en-US" smtClean="0"/>
              <a:pPr/>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24A776-A3BC-47A4-B5CC-982739B1579C}"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4B32F7-61FD-4AEA-AB6C-7DB97F8C93E5}" type="datetimeFigureOut">
              <a:rPr lang="en-US" smtClean="0"/>
              <a:pPr/>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24A776-A3BC-47A4-B5CC-982739B1579C}"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4B32F7-61FD-4AEA-AB6C-7DB97F8C93E5}" type="datetimeFigureOut">
              <a:rPr lang="en-US" smtClean="0"/>
              <a:pPr/>
              <a:t>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24A776-A3BC-47A4-B5CC-982739B1579C}"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4B32F7-61FD-4AEA-AB6C-7DB97F8C93E5}"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4A776-A3BC-47A4-B5CC-982739B1579C}" type="slidenum">
              <a:rPr lang="en-US" smtClean="0"/>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4B32F7-61FD-4AEA-AB6C-7DB97F8C93E5}"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4A776-A3BC-47A4-B5CC-982739B1579C}" type="slidenum">
              <a:rPr lang="en-US" smtClean="0"/>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64B32F7-61FD-4AEA-AB6C-7DB97F8C93E5}" type="datetimeFigureOut">
              <a:rPr lang="en-US" smtClean="0"/>
              <a:pPr/>
              <a:t>11/7/2024</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524A776-A3BC-47A4-B5CC-982739B1579C}" type="slidenum">
              <a:rPr lang="en-US" smtClean="0"/>
              <a:pPr/>
              <a:t>‹#›</a:t>
            </a:fld>
            <a:endParaRPr lang="en-US"/>
          </a:p>
        </p:txBody>
      </p:sp>
      <p:sp>
        <p:nvSpPr>
          <p:cNvPr id="7" name="Rectangle 6">
            <a:extLst>
              <a:ext uri="{FF2B5EF4-FFF2-40B4-BE49-F238E27FC236}">
                <a16:creationId xmlns:a16="http://schemas.microsoft.com/office/drawing/2014/main" xmlns=""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p>
        </p:txBody>
      </p:sp>
      <p:sp>
        <p:nvSpPr>
          <p:cNvPr id="8" name="Rectangle 7">
            <a:extLst>
              <a:ext uri="{FF2B5EF4-FFF2-40B4-BE49-F238E27FC236}">
                <a16:creationId xmlns:a16="http://schemas.microsoft.com/office/drawing/2014/main" xmlns=""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12055C93-3B68-7B2F-D1BC-57DBBDF9047B}"/>
              </a:ext>
            </a:extLst>
          </p:cNvPr>
          <p:cNvPicPr>
            <a:picLocks noChangeAspect="1"/>
          </p:cNvPicPr>
          <p:nvPr userDrawn="1"/>
        </p:nvPicPr>
        <p:blipFill>
          <a:blip r:embed="rId15"/>
          <a:srcRect/>
          <a:stretch/>
        </p:blipFill>
        <p:spPr>
          <a:xfrm>
            <a:off x="7435308" y="29029"/>
            <a:ext cx="1245494" cy="405088"/>
          </a:xfrm>
          <a:prstGeom prst="rect">
            <a:avLst/>
          </a:prstGeom>
        </p:spPr>
      </p:pic>
      <p:sp>
        <p:nvSpPr>
          <p:cNvPr id="10" name="Rectangle 9">
            <a:extLst>
              <a:ext uri="{FF2B5EF4-FFF2-40B4-BE49-F238E27FC236}">
                <a16:creationId xmlns:a16="http://schemas.microsoft.com/office/drawing/2014/main" xmlns=""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prakashsurya3003@gmail.com" TargetMode="External"/><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qu7EBkKxEmITD9vFxarQc1CM9JLVSL4X/view?usp=drivesdk" TargetMode="External"/><Relationship Id="rId2" Type="http://schemas.openxmlformats.org/officeDocument/2006/relationships/slideLayout" Target="../slideLayouts/slideLayout12.xml"/><Relationship Id="rId1" Type="http://schemas.openxmlformats.org/officeDocument/2006/relationships/video" Target="file:///C:\Users\HP\Videos\Capston%20project%20record%20video.mp4" TargetMode="Externa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2" name="TextBox 1">
            <a:extLst>
              <a:ext uri="{FF2B5EF4-FFF2-40B4-BE49-F238E27FC236}">
                <a16:creationId xmlns:a16="http://schemas.microsoft.com/office/drawing/2014/main" xmlns=""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dirty="0">
                <a:solidFill>
                  <a:schemeClr val="bg1"/>
                </a:solidFill>
              </a:rPr>
              <a:t>Disclaimer: The content is </a:t>
            </a:r>
            <a:r>
              <a:rPr lang="en-US" sz="1200" dirty="0" err="1">
                <a:solidFill>
                  <a:schemeClr val="bg1"/>
                </a:solidFill>
              </a:rPr>
              <a:t>curated</a:t>
            </a:r>
            <a:r>
              <a:rPr lang="en-US" sz="1200" dirty="0">
                <a:solidFill>
                  <a:schemeClr val="bg1"/>
                </a:solidFill>
              </a:rPr>
              <a:t> for educational purposes only.</a:t>
            </a:r>
          </a:p>
        </p:txBody>
      </p:sp>
      <p:sp>
        <p:nvSpPr>
          <p:cNvPr id="5" name="Rectangle: Rounded Corners 4">
            <a:extLst>
              <a:ext uri="{FF2B5EF4-FFF2-40B4-BE49-F238E27FC236}">
                <a16:creationId xmlns:a16="http://schemas.microsoft.com/office/drawing/2014/main" xmlns=""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xmlns=""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xmlns=""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xmlns=""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xmlns=""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xmlns=""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xmlns=""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xmlns=""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xmlns=""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xmlns="" id="{5FD0626E-7FFA-F384-1DF5-056574800B20}"/>
              </a:ext>
            </a:extLst>
          </p:cNvPr>
          <p:cNvSpPr txBox="1"/>
          <p:nvPr/>
        </p:nvSpPr>
        <p:spPr>
          <a:xfrm>
            <a:off x="1311965" y="2312364"/>
            <a:ext cx="6520068" cy="2985433"/>
          </a:xfrm>
          <a:prstGeom prst="rect">
            <a:avLst/>
          </a:prstGeom>
          <a:noFill/>
        </p:spPr>
        <p:txBody>
          <a:bodyPr wrap="square">
            <a:spAutoFit/>
          </a:bodyPr>
          <a:lstStyle/>
          <a:p>
            <a:pPr algn="ctr"/>
            <a:r>
              <a:rPr lang="en-US" sz="2000" b="1" dirty="0" smtClean="0">
                <a:latin typeface="Times New Roman" pitchFamily="18" charset="0"/>
                <a:cs typeface="Times New Roman" pitchFamily="18" charset="0"/>
              </a:rPr>
              <a:t>EMPLOYEE CHURN PREDICTION</a:t>
            </a:r>
            <a:endParaRPr lang="en-US" sz="2000" dirty="0" smtClean="0">
              <a:latin typeface="Times New Roman" pitchFamily="18" charset="0"/>
              <a:cs typeface="Times New Roman" pitchFamily="18" charset="0"/>
            </a:endParaRPr>
          </a:p>
          <a:p>
            <a:endParaRPr lang="en-US" sz="1400" dirty="0"/>
          </a:p>
          <a:p>
            <a:r>
              <a:rPr lang="en-US" sz="1400" b="1" dirty="0" smtClean="0">
                <a:latin typeface="Times New Roman" pitchFamily="18" charset="0"/>
                <a:cs typeface="Times New Roman" pitchFamily="18" charset="0"/>
              </a:rPr>
              <a:t>     Team :  </a:t>
            </a:r>
            <a:r>
              <a:rPr lang="en-US" sz="1400" dirty="0" smtClean="0">
                <a:latin typeface="Times New Roman" pitchFamily="18" charset="0"/>
                <a:cs typeface="Times New Roman" pitchFamily="18" charset="0"/>
              </a:rPr>
              <a:t>SURYAPRAKASH K	</a:t>
            </a:r>
            <a:r>
              <a:rPr lang="en-US"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Guide</a:t>
            </a:r>
            <a:r>
              <a:rPr lang="en-US" sz="1400" dirty="0" smtClean="0">
                <a:latin typeface="Times New Roman" pitchFamily="18" charset="0"/>
                <a:cs typeface="Times New Roman" pitchFamily="18" charset="0"/>
              </a:rPr>
              <a:t>: P.RAJA</a:t>
            </a:r>
          </a:p>
          <a:p>
            <a:r>
              <a:rPr lang="en-US"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hlinkClick r:id="rId8"/>
              </a:rPr>
              <a:t>prakashsurya3003@gmail.com</a:t>
            </a:r>
            <a:r>
              <a:rPr lang="en-US" sz="1400" dirty="0" smtClean="0">
                <a:latin typeface="Times New Roman" pitchFamily="18" charset="0"/>
                <a:cs typeface="Times New Roman" pitchFamily="18" charset="0"/>
              </a:rPr>
              <a:t>     </a:t>
            </a:r>
            <a:r>
              <a:rPr lang="en-US" sz="1100" dirty="0" smtClean="0">
                <a:latin typeface="Times New Roman" pitchFamily="18" charset="0"/>
                <a:cs typeface="Times New Roman" pitchFamily="18" charset="0"/>
              </a:rPr>
              <a:t>                (Master trainer </a:t>
            </a:r>
            <a:r>
              <a:rPr lang="en-US" sz="1100" dirty="0" err="1" smtClean="0">
                <a:latin typeface="Times New Roman" pitchFamily="18" charset="0"/>
                <a:cs typeface="Times New Roman" pitchFamily="18" charset="0"/>
              </a:rPr>
              <a:t>edunet</a:t>
            </a:r>
            <a:r>
              <a:rPr lang="en-US" sz="1100" dirty="0" smtClean="0">
                <a:latin typeface="Times New Roman" pitchFamily="18" charset="0"/>
                <a:cs typeface="Times New Roman" pitchFamily="18" charset="0"/>
              </a:rPr>
              <a:t> foundation)</a:t>
            </a:r>
            <a:endParaRPr lang="en-US" sz="14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912421114306</a:t>
            </a:r>
          </a:p>
          <a:p>
            <a:r>
              <a:rPr lang="en-US" dirty="0" smtClean="0">
                <a:latin typeface="Times New Roman" pitchFamily="18" charset="0"/>
                <a:cs typeface="Times New Roman" pitchFamily="18" charset="0"/>
              </a:rPr>
              <a:t>	1A0E77C91FE6AEDB0914C7FF8E0899F5 (aut2291240012)</a:t>
            </a:r>
          </a:p>
          <a:p>
            <a:r>
              <a:rPr lang="en-US" dirty="0" smtClean="0">
                <a:latin typeface="Times New Roman" pitchFamily="18" charset="0"/>
                <a:cs typeface="Times New Roman" pitchFamily="18" charset="0"/>
              </a:rPr>
              <a:t>	</a:t>
            </a:r>
          </a:p>
          <a:p>
            <a:r>
              <a:rPr lang="en-US" sz="1400" dirty="0" smtClean="0"/>
              <a:t>	</a:t>
            </a:r>
          </a:p>
          <a:p>
            <a:r>
              <a:rPr lang="en-US" sz="1400" dirty="0" smtClean="0"/>
              <a:t>	</a:t>
            </a:r>
            <a:endParaRPr lang="en-US" sz="1400" dirty="0"/>
          </a:p>
          <a:p>
            <a:pPr algn="ctr"/>
            <a:endParaRPr lang="en-US" dirty="0"/>
          </a:p>
          <a:p>
            <a:pPr algn="ctr"/>
            <a:endParaRPr lang="en-US" sz="1400" dirty="0"/>
          </a:p>
          <a:p>
            <a:pPr algn="ctr"/>
            <a:endParaRPr lang="en-US" dirty="0"/>
          </a:p>
          <a:p>
            <a:pPr algn="ctr"/>
            <a:endParaRPr lang="en-US" sz="1400" dirty="0"/>
          </a:p>
        </p:txBody>
      </p:sp>
    </p:spTree>
    <p:extLst>
      <p:ext uri="{BB962C8B-B14F-4D97-AF65-F5344CB8AC3E}">
        <p14:creationId xmlns:p14="http://schemas.microsoft.com/office/powerpoint/2010/main" xmlns="" val="2370717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6545A-A71E-998F-6939-7CE2A36128CE}"/>
              </a:ext>
            </a:extLst>
          </p:cNvPr>
          <p:cNvSpPr>
            <a:spLocks noGrp="1"/>
          </p:cNvSpPr>
          <p:nvPr>
            <p:ph type="title"/>
          </p:nvPr>
        </p:nvSpPr>
        <p:spPr>
          <a:xfrm>
            <a:off x="311700" y="555600"/>
            <a:ext cx="8281582"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itchFamily="18" charset="0"/>
                <a:cs typeface="Times New Roman" pitchFamily="18" charset="0"/>
              </a:rPr>
              <a:t>Live Demo of Project</a:t>
            </a:r>
            <a:endParaRPr lang="en-IN" sz="2400" b="1" dirty="0">
              <a:solidFill>
                <a:srgbClr val="002060"/>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311699" y="1389600"/>
            <a:ext cx="8271191" cy="3179400"/>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1400" dirty="0" smtClean="0">
                <a:latin typeface="Times New Roman" pitchFamily="18" charset="0"/>
                <a:cs typeface="Times New Roman" pitchFamily="18" charset="0"/>
                <a:hlinkClick r:id="rId3"/>
              </a:rPr>
              <a:t>https://</a:t>
            </a:r>
            <a:r>
              <a:rPr lang="en-US" sz="1400" dirty="0" smtClean="0">
                <a:latin typeface="Times New Roman" pitchFamily="18" charset="0"/>
                <a:cs typeface="Times New Roman" pitchFamily="18" charset="0"/>
                <a:hlinkClick r:id="rId3"/>
              </a:rPr>
              <a:t>drive.google.com/file/d/1qu7EBkKxEmITD9vFxarQc1CM9JLVSL4X/view?usp=drivesdk</a:t>
            </a:r>
            <a:r>
              <a:rPr lang="en-US" sz="1400" dirty="0" smtClean="0">
                <a:latin typeface="Times New Roman" pitchFamily="18" charset="0"/>
                <a:cs typeface="Times New Roman" pitchFamily="18" charset="0"/>
              </a:rPr>
              <a:t> </a:t>
            </a:r>
            <a:endParaRPr lang="en-US" sz="1400" dirty="0">
              <a:latin typeface="Times New Roman" pitchFamily="18" charset="0"/>
              <a:cs typeface="Times New Roman" pitchFamily="18" charset="0"/>
            </a:endParaRPr>
          </a:p>
        </p:txBody>
      </p:sp>
      <p:pic>
        <p:nvPicPr>
          <p:cNvPr id="5" name="Capston project record video.mp4">
            <a:hlinkClick r:id="" action="ppaction://media"/>
          </p:cNvPr>
          <p:cNvPicPr>
            <a:picLocks noRot="1" noChangeAspect="1"/>
          </p:cNvPicPr>
          <p:nvPr>
            <a:videoFile r:link="rId1"/>
          </p:nvPr>
        </p:nvPicPr>
        <p:blipFill>
          <a:blip r:embed="rId4"/>
          <a:stretch>
            <a:fillRect/>
          </a:stretch>
        </p:blipFill>
        <p:spPr>
          <a:xfrm>
            <a:off x="496112" y="1428749"/>
            <a:ext cx="6417583" cy="2707316"/>
          </a:xfrm>
          <a:prstGeom prst="rect">
            <a:avLst/>
          </a:prstGeom>
        </p:spPr>
      </p:pic>
    </p:spTree>
    <p:extLst>
      <p:ext uri="{BB962C8B-B14F-4D97-AF65-F5344CB8AC3E}">
        <p14:creationId xmlns:p14="http://schemas.microsoft.com/office/powerpoint/2010/main" xmlns="" val="197968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11700" y="555600"/>
            <a:ext cx="8354318" cy="755700"/>
          </a:xfrm>
        </p:spPr>
        <p:txBody>
          <a:bodyPr/>
          <a:lstStyle/>
          <a:p>
            <a:r>
              <a:rPr lang="en-US" b="1" dirty="0" smtClean="0">
                <a:solidFill>
                  <a:srgbClr val="002060"/>
                </a:solidFill>
                <a:latin typeface="Arial" panose="020B0604020202020204" pitchFamily="34" charset="0"/>
                <a:cs typeface="Arial" panose="020B0604020202020204" pitchFamily="34" charset="0"/>
              </a:rPr>
              <a:t/>
            </a:r>
            <a:br>
              <a:rPr lang="en-US" b="1" dirty="0" smtClean="0">
                <a:solidFill>
                  <a:srgbClr val="002060"/>
                </a:solidFill>
                <a:latin typeface="Arial" panose="020B0604020202020204" pitchFamily="34" charset="0"/>
                <a:cs typeface="Arial" panose="020B0604020202020204" pitchFamily="34" charset="0"/>
              </a:rPr>
            </a:br>
            <a:r>
              <a:rPr lang="en-US" b="1" dirty="0" smtClean="0">
                <a:solidFill>
                  <a:srgbClr val="002060"/>
                </a:solidFill>
                <a:latin typeface="Times New Roman" pitchFamily="18" charset="0"/>
                <a:cs typeface="Times New Roman" pitchFamily="18" charset="0"/>
              </a:rPr>
              <a:t>Result of the Project </a:t>
            </a:r>
            <a:r>
              <a:rPr lang="en-IN" b="1" dirty="0" smtClean="0">
                <a:solidFill>
                  <a:srgbClr val="002060"/>
                </a:solidFill>
                <a:latin typeface="Arial" panose="020B0604020202020204" pitchFamily="34" charset="0"/>
                <a:cs typeface="Arial" panose="020B0604020202020204" pitchFamily="34" charset="0"/>
              </a:rPr>
              <a:t/>
            </a:r>
            <a:br>
              <a:rPr lang="en-IN" b="1" dirty="0" smtClean="0">
                <a:solidFill>
                  <a:srgbClr val="002060"/>
                </a:solidFill>
                <a:latin typeface="Arial" panose="020B0604020202020204" pitchFamily="34" charset="0"/>
                <a:cs typeface="Arial" panose="020B0604020202020204" pitchFamily="34" charset="0"/>
              </a:rPr>
            </a:br>
            <a:endParaRPr lang="en-US" dirty="0"/>
          </a:p>
        </p:txBody>
      </p:sp>
      <p:sp>
        <p:nvSpPr>
          <p:cNvPr id="10" name="Text Placeholder 9"/>
          <p:cNvSpPr>
            <a:spLocks noGrp="1"/>
          </p:cNvSpPr>
          <p:nvPr>
            <p:ph type="body" idx="1"/>
          </p:nvPr>
        </p:nvSpPr>
        <p:spPr>
          <a:xfrm>
            <a:off x="311699" y="1226127"/>
            <a:ext cx="8343927" cy="3342873"/>
          </a:xfrm>
        </p:spPr>
        <p:txBody>
          <a:bodyPr/>
          <a:lstStyle/>
          <a:p>
            <a:pPr lvl="8" algn="ctr">
              <a:buNone/>
            </a:pPr>
            <a:endParaRPr lang="en-US" dirty="0" smtClean="0"/>
          </a:p>
          <a:p>
            <a:pPr lvl="8" algn="ctr">
              <a:buNone/>
            </a:pPr>
            <a:endParaRPr lang="en-US" dirty="0" smtClean="0"/>
          </a:p>
          <a:p>
            <a:pPr lvl="8" algn="ctr">
              <a:buNone/>
            </a:pPr>
            <a:r>
              <a:rPr lang="en-US" b="1" dirty="0" smtClean="0">
                <a:latin typeface="Times New Roman" pitchFamily="18" charset="0"/>
                <a:cs typeface="Times New Roman" pitchFamily="18" charset="0"/>
              </a:rPr>
              <a:t>                                    EMPLOYEE CHURN  DISTRIBUTION</a:t>
            </a:r>
          </a:p>
        </p:txBody>
      </p:sp>
      <p:pic>
        <p:nvPicPr>
          <p:cNvPr id="11" name="Picture 10" descr="4.png"/>
          <p:cNvPicPr>
            <a:picLocks noChangeAspect="1"/>
          </p:cNvPicPr>
          <p:nvPr/>
        </p:nvPicPr>
        <p:blipFill>
          <a:blip r:embed="rId2"/>
          <a:stretch>
            <a:fillRect/>
          </a:stretch>
        </p:blipFill>
        <p:spPr>
          <a:xfrm>
            <a:off x="512929" y="1465119"/>
            <a:ext cx="5035816" cy="2831264"/>
          </a:xfrm>
          <a:prstGeom prst="rect">
            <a:avLst/>
          </a:prstGeom>
        </p:spPr>
      </p:pic>
    </p:spTree>
    <p:extLst>
      <p:ext uri="{BB962C8B-B14F-4D97-AF65-F5344CB8AC3E}">
        <p14:creationId xmlns:p14="http://schemas.microsoft.com/office/powerpoint/2010/main" xmlns="" val="3124143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8832300" cy="4158148"/>
          </a:xfrm>
        </p:spPr>
        <p:txBody>
          <a:bodyPr>
            <a:normAutofit fontScale="90000"/>
          </a:bodyPr>
          <a:lstStyle/>
          <a:p>
            <a:pPr algn="l"/>
            <a:r>
              <a:rPr lang="en-US" dirty="0" smtClean="0"/>
              <a:t>					</a:t>
            </a:r>
            <a:br>
              <a:rPr lang="en-US" dirty="0" smtClean="0"/>
            </a:br>
            <a:r>
              <a:rPr lang="en-US" dirty="0" smtClean="0"/>
              <a:t/>
            </a:r>
            <a:br>
              <a:rPr lang="en-US" dirty="0" smtClean="0"/>
            </a:br>
            <a:r>
              <a:rPr lang="en-US" dirty="0" smtClean="0"/>
              <a:t/>
            </a:r>
            <a:br>
              <a:rPr lang="en-US" dirty="0" smtClean="0"/>
            </a:br>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r>
            <a:br>
              <a:rPr lang="en-US" dirty="0" smtClean="0"/>
            </a:br>
            <a:r>
              <a:rPr lang="en-US" dirty="0" smtClean="0"/>
              <a:t>					                  </a:t>
            </a:r>
            <a:r>
              <a:rPr lang="en-US" sz="1600" b="1" dirty="0" smtClean="0">
                <a:latin typeface="Times New Roman" pitchFamily="18" charset="0"/>
                <a:cs typeface="Times New Roman" pitchFamily="18" charset="0"/>
              </a:rPr>
              <a:t>CORRECTION MATRIX</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ELBOW METHOD OPTIONAL K</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pic>
        <p:nvPicPr>
          <p:cNvPr id="3" name="Picture 2" descr="5.png"/>
          <p:cNvPicPr>
            <a:picLocks noChangeAspect="1"/>
          </p:cNvPicPr>
          <p:nvPr/>
        </p:nvPicPr>
        <p:blipFill>
          <a:blip r:embed="rId2"/>
          <a:stretch>
            <a:fillRect/>
          </a:stretch>
        </p:blipFill>
        <p:spPr>
          <a:xfrm>
            <a:off x="644236" y="571498"/>
            <a:ext cx="3803073" cy="2138185"/>
          </a:xfrm>
          <a:prstGeom prst="rect">
            <a:avLst/>
          </a:prstGeom>
        </p:spPr>
      </p:pic>
      <p:pic>
        <p:nvPicPr>
          <p:cNvPr id="4" name="Picture 3" descr="6.png"/>
          <p:cNvPicPr>
            <a:picLocks noChangeAspect="1"/>
          </p:cNvPicPr>
          <p:nvPr/>
        </p:nvPicPr>
        <p:blipFill>
          <a:blip r:embed="rId3"/>
          <a:stretch>
            <a:fillRect/>
          </a:stretch>
        </p:blipFill>
        <p:spPr>
          <a:xfrm>
            <a:off x="4707082" y="2402148"/>
            <a:ext cx="4208317" cy="236602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623455"/>
            <a:ext cx="8520600" cy="3834244"/>
          </a:xfrm>
        </p:spPr>
        <p:txBody>
          <a:bodyPr>
            <a:normAutofit/>
          </a:bodyPr>
          <a:lstStyle/>
          <a:p>
            <a:pPr algn="r"/>
            <a:r>
              <a:rPr lang="en-US"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ROC CURVE</a:t>
            </a:r>
            <a:endParaRPr lang="en-US" sz="1600" dirty="0">
              <a:latin typeface="Times New Roman" pitchFamily="18" charset="0"/>
              <a:cs typeface="Times New Roman" pitchFamily="18" charset="0"/>
            </a:endParaRPr>
          </a:p>
        </p:txBody>
      </p:sp>
      <p:pic>
        <p:nvPicPr>
          <p:cNvPr id="3" name="Picture 2" descr="9.png"/>
          <p:cNvPicPr>
            <a:picLocks noChangeAspect="1"/>
          </p:cNvPicPr>
          <p:nvPr/>
        </p:nvPicPr>
        <p:blipFill>
          <a:blip r:embed="rId2"/>
          <a:stretch>
            <a:fillRect/>
          </a:stretch>
        </p:blipFill>
        <p:spPr>
          <a:xfrm>
            <a:off x="488372" y="1144255"/>
            <a:ext cx="4692132" cy="263803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F90F4B-9803-CB1B-02A8-FB5D111C9F43}"/>
              </a:ext>
            </a:extLst>
          </p:cNvPr>
          <p:cNvSpPr>
            <a:spLocks noGrp="1"/>
          </p:cNvSpPr>
          <p:nvPr>
            <p:ph type="title"/>
          </p:nvPr>
        </p:nvSpPr>
        <p:spPr>
          <a:xfrm>
            <a:off x="311700" y="555600"/>
            <a:ext cx="28080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itchFamily="18" charset="0"/>
                <a:cs typeface="Times New Roman" pitchFamily="18" charset="0"/>
              </a:rPr>
              <a:t>Conclusion</a:t>
            </a:r>
            <a:endParaRPr lang="en-IN" sz="2400" b="1" dirty="0">
              <a:solidFill>
                <a:srgbClr val="002060"/>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311699" y="893135"/>
            <a:ext cx="8406273" cy="3646967"/>
          </a:xfrm>
        </p:spPr>
        <p:txBody>
          <a:bodyPr/>
          <a:lstStyle/>
          <a:p>
            <a:pPr algn="just"/>
            <a:r>
              <a:rPr lang="en-US" sz="1400" dirty="0" smtClean="0">
                <a:latin typeface="Times New Roman" pitchFamily="18" charset="0"/>
                <a:cs typeface="Times New Roman" pitchFamily="18" charset="0"/>
              </a:rPr>
              <a:t>Employee churn prediction is crucial for organizations as it directly influences operational efficiency, costs, and employee morale. High turnover rates can lead to significant expenses associated with recruiting and training new staff, alongside the loss of valuable institutional knowledge that departing employees take with them. Furthermore, frequent turnover can create a destabilized work environment, impacting the morale of remaining employees and potentially exacerbating the churn problem. Additionally, a company known for high employee turnover may struggle with its brand image, making it less appealing to potential hires and customers alike.</a:t>
            </a:r>
          </a:p>
          <a:p>
            <a:pPr algn="just"/>
            <a:r>
              <a:rPr lang="en-US" sz="1400" dirty="0" smtClean="0">
                <a:latin typeface="Times New Roman" pitchFamily="18" charset="0"/>
                <a:cs typeface="Times New Roman" pitchFamily="18" charset="0"/>
              </a:rPr>
              <a:t>To effectively address employee churn, organizations can utilize various data analysis techniques. Exploratory analysis helps identify patterns and trends in employee behavior, while data visualization tools like </a:t>
            </a:r>
            <a:r>
              <a:rPr lang="en-US" sz="1400" dirty="0" err="1" smtClean="0">
                <a:latin typeface="Times New Roman" pitchFamily="18" charset="0"/>
                <a:cs typeface="Times New Roman" pitchFamily="18" charset="0"/>
              </a:rPr>
              <a:t>Matplotlib</a:t>
            </a:r>
            <a:r>
              <a:rPr lang="en-US" sz="1400" dirty="0" smtClean="0">
                <a:latin typeface="Times New Roman" pitchFamily="18" charset="0"/>
                <a:cs typeface="Times New Roman" pitchFamily="18" charset="0"/>
              </a:rPr>
              <a:t> and </a:t>
            </a:r>
            <a:r>
              <a:rPr lang="en-US" sz="1400" dirty="0" err="1" smtClean="0">
                <a:latin typeface="Times New Roman" pitchFamily="18" charset="0"/>
                <a:cs typeface="Times New Roman" pitchFamily="18" charset="0"/>
              </a:rPr>
              <a:t>Seaborn</a:t>
            </a:r>
            <a:r>
              <a:rPr lang="en-US" sz="1400" dirty="0" smtClean="0">
                <a:latin typeface="Times New Roman" pitchFamily="18" charset="0"/>
                <a:cs typeface="Times New Roman" pitchFamily="18" charset="0"/>
              </a:rPr>
              <a:t> provide intuitive insights into these findings. Predictive modeling using algorithms such as logistic regression or decision trees helps forecast churn based on numerous factors, including demographics and job satisfaction. Continuous evaluation of model performance ensures reliability, and future directions, such as integrating real-time data and personalizing retention initiatives, can further enhance these efforts, leading to a more engaged and stable workforce.</a:t>
            </a:r>
          </a:p>
          <a:p>
            <a:pPr algn="just"/>
            <a:endParaRPr lang="en-US" dirty="0"/>
          </a:p>
        </p:txBody>
      </p:sp>
    </p:spTree>
    <p:extLst>
      <p:ext uri="{BB962C8B-B14F-4D97-AF65-F5344CB8AC3E}">
        <p14:creationId xmlns:p14="http://schemas.microsoft.com/office/powerpoint/2010/main" xmlns="" val="2174784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F10A2C-122D-B694-9544-674D5B7F3F6D}"/>
              </a:ext>
            </a:extLst>
          </p:cNvPr>
          <p:cNvSpPr>
            <a:spLocks noGrp="1"/>
          </p:cNvSpPr>
          <p:nvPr>
            <p:ph type="title"/>
          </p:nvPr>
        </p:nvSpPr>
        <p:spPr>
          <a:xfrm>
            <a:off x="311700" y="555600"/>
            <a:ext cx="28080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itchFamily="18" charset="0"/>
                <a:cs typeface="Times New Roman" pitchFamily="18" charset="0"/>
              </a:rPr>
              <a:t>Future Scope</a:t>
            </a:r>
            <a:endParaRPr lang="en-IN" sz="2400" b="1" dirty="0">
              <a:solidFill>
                <a:srgbClr val="002060"/>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311700" y="1389600"/>
            <a:ext cx="8281582" cy="3179400"/>
          </a:xfrm>
        </p:spPr>
        <p:txBody>
          <a:bodyPr/>
          <a:lstStyle/>
          <a:p>
            <a:pPr algn="just"/>
            <a:r>
              <a:rPr lang="en-US" sz="1400" dirty="0" smtClean="0">
                <a:latin typeface="Times New Roman" pitchFamily="18" charset="0"/>
                <a:cs typeface="Times New Roman" pitchFamily="18" charset="0"/>
              </a:rPr>
              <a:t>The future scope of this Employee Churn Prediction project lies in refining prediction accuracy, expanding data integration, and enhancing interpretability to provide even more actionable insights. As the project evolves, leveraging additional data sources such as employee engagement surveys, performance reviews, exit interviews, and external market conditions could improve predictive accuracy. By incorporating more sophisticated techniques like sentiment analysis on feedback data or text data from employee surveys, the model could better capture subtle signals of dissatisfaction that may lead to turnover.</a:t>
            </a:r>
          </a:p>
          <a:p>
            <a:pPr algn="just"/>
            <a:r>
              <a:rPr lang="en-US" sz="1400" dirty="0" smtClean="0"/>
              <a:t>.</a:t>
            </a:r>
            <a:r>
              <a:rPr lang="en-US" sz="1400" dirty="0" smtClean="0">
                <a:latin typeface="Times New Roman" pitchFamily="18" charset="0"/>
                <a:cs typeface="Times New Roman" pitchFamily="18" charset="0"/>
              </a:rPr>
              <a:t> Advanced machine learning and deep learning techniques, such as recurrent neural networks (RNNs) or ensemble methods, could also be explored to capture complex patterns and improve performance. Furthermore, explainable AI (XAI) approaches could be applied to provide HR teams with transparent and understandable insights into which factors most influence churn, helping them make more informed decisions</a:t>
            </a: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xmlns="" val="7051142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404036" y="1389063"/>
            <a:ext cx="7273113" cy="3179762"/>
          </a:xfrm>
          <a:prstGeom prst="rect">
            <a:avLst/>
          </a:prstGeom>
        </p:spPr>
        <p:txBody>
          <a:bodyPr>
            <a:normAutofit/>
          </a:bodyPr>
          <a:lstStyle/>
          <a:p>
            <a:pPr algn="just">
              <a:buFont typeface="Arial" pitchFamily="34" charset="0"/>
              <a:buChar char="•"/>
            </a:pPr>
            <a:endParaRPr lang="en-US" dirty="0" smtClean="0">
              <a:latin typeface="Times New Roman" pitchFamily="18" charset="0"/>
              <a:cs typeface="Times New Roman" pitchFamily="18" charset="0"/>
            </a:endParaRPr>
          </a:p>
          <a:p>
            <a:pPr marL="457189" indent="-304793" algn="just">
              <a:lnSpc>
                <a:spcPct val="115000"/>
              </a:lnSpc>
              <a:buSzPts val="1200"/>
              <a:buFont typeface="Arial"/>
              <a:buChar char="●"/>
            </a:pPr>
            <a:r>
              <a:rPr lang="en-US" sz="1500" dirty="0" smtClean="0">
                <a:latin typeface="Times New Roman" pitchFamily="18" charset="0"/>
                <a:cs typeface="Times New Roman" pitchFamily="18" charset="0"/>
              </a:rPr>
              <a:t>Another promising area is the development of real-time monitoring tools. These could continuously     evaluate employee churn risk using updated data, allowing HR departments to act swiftly to prevent potential turnover. The project’s insights could also be extended to strategic workforce planning, identifying long-term trends in employee needs, preferences, and retention drivers across different employee segments, leading to more personalized and effective retention strategies.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xmlns=""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4000" b="1" dirty="0">
                <a:latin typeface="Times New Roman" pitchFamily="18" charset="0"/>
                <a:cs typeface="Times New Roman" pitchFamily="18" charset="0"/>
              </a:rPr>
              <a:t>Thank you!</a:t>
            </a:r>
          </a:p>
        </p:txBody>
      </p:sp>
    </p:spTree>
    <p:extLst>
      <p:ext uri="{BB962C8B-B14F-4D97-AF65-F5344CB8AC3E}">
        <p14:creationId xmlns:p14="http://schemas.microsoft.com/office/powerpoint/2010/main" xmlns="" val="1882378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xmlns=""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itchFamily="18" charset="0"/>
                <a:cs typeface="Times New Roman" pitchFamily="18" charset="0"/>
              </a:rPr>
              <a:t>OUTLINE</a:t>
            </a:r>
            <a:endParaRPr lang="en-US" sz="900" b="1"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xmlns="" id="{E1494DD5-904E-76E9-38C0-10A35CC5BDD0}"/>
              </a:ext>
            </a:extLst>
          </p:cNvPr>
          <p:cNvSpPr txBox="1"/>
          <p:nvPr/>
        </p:nvSpPr>
        <p:spPr>
          <a:xfrm>
            <a:off x="654158" y="1060098"/>
            <a:ext cx="6935087" cy="3331810"/>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Times New Roman" pitchFamily="18" charset="0"/>
                <a:ea typeface="Times New Roman" panose="02020603050405020304" pitchFamily="18" charset="0"/>
                <a:cs typeface="Times New Roman" pitchFamily="18" charset="0"/>
              </a:rPr>
              <a:t>Abstract of the Project</a:t>
            </a:r>
            <a:endParaRPr lang="en-IN" sz="1800" dirty="0">
              <a:solidFill>
                <a:schemeClr val="tx1"/>
              </a:solidFill>
              <a:latin typeface="Times New Roman" pitchFamily="18" charset="0"/>
              <a:ea typeface="Times New Roman" panose="02020603050405020304" pitchFamily="18" charset="0"/>
              <a:cs typeface="Times New Roman"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itchFamily="18" charset="0"/>
                <a:ea typeface="+mn-lt"/>
                <a:cs typeface="Times New Roman" pitchFamily="18" charset="0"/>
              </a:rPr>
              <a:t>Problem Statement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itchFamily="18" charset="0"/>
                <a:ea typeface="+mn-lt"/>
                <a:cs typeface="Times New Roman" pitchFamily="18" charset="0"/>
              </a:rPr>
              <a:t>Proposed Solution</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itchFamily="18" charset="0"/>
                <a:ea typeface="+mn-lt"/>
                <a:cs typeface="Times New Roman" pitchFamily="18" charset="0"/>
              </a:rPr>
              <a:t>System Architecture</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itchFamily="18" charset="0"/>
                <a:ea typeface="+mn-lt"/>
                <a:cs typeface="Times New Roman" pitchFamily="18" charset="0"/>
              </a:rPr>
              <a:t>Live Demo of the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smtClean="0">
                <a:latin typeface="Times New Roman" pitchFamily="18" charset="0"/>
                <a:ea typeface="+mn-lt"/>
                <a:cs typeface="Times New Roman" pitchFamily="18" charset="0"/>
              </a:rPr>
              <a:t>Result of  the </a:t>
            </a:r>
            <a:r>
              <a:rPr lang="en-US" sz="1800" dirty="0">
                <a:latin typeface="Times New Roman" pitchFamily="18" charset="0"/>
                <a:ea typeface="+mn-lt"/>
                <a:cs typeface="Times New Roman" pitchFamily="18" charset="0"/>
              </a:rPr>
              <a:t>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Times New Roman" pitchFamily="18" charset="0"/>
                <a:ea typeface="+mn-lt"/>
                <a:cs typeface="Times New Roman" pitchFamily="18" charset="0"/>
              </a:rPr>
              <a:t>Conclusion</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itchFamily="18" charset="0"/>
                <a:ea typeface="+mn-lt"/>
                <a:cs typeface="Times New Roman" pitchFamily="18" charset="0"/>
              </a:rPr>
              <a:t>Future Scope</a:t>
            </a:r>
          </a:p>
        </p:txBody>
      </p:sp>
    </p:spTree>
    <p:extLst>
      <p:ext uri="{BB962C8B-B14F-4D97-AF65-F5344CB8AC3E}">
        <p14:creationId xmlns:p14="http://schemas.microsoft.com/office/powerpoint/2010/main" xmlns="" val="125300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F78195-9B03-00E3-45B8-00FA85409CCC}"/>
              </a:ext>
            </a:extLst>
          </p:cNvPr>
          <p:cNvSpPr>
            <a:spLocks noGrp="1"/>
          </p:cNvSpPr>
          <p:nvPr>
            <p:ph type="title"/>
          </p:nvPr>
        </p:nvSpPr>
        <p:spPr>
          <a:xfrm>
            <a:off x="311700" y="555600"/>
            <a:ext cx="2808000" cy="461665"/>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itchFamily="18" charset="0"/>
                <a:cs typeface="Times New Roman" pitchFamily="18" charset="0"/>
              </a:rPr>
              <a:t>Abstract</a:t>
            </a:r>
            <a:endParaRPr lang="en-IN" sz="2400" b="1" dirty="0">
              <a:solidFill>
                <a:srgbClr val="002060"/>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311699" y="992221"/>
            <a:ext cx="8364709" cy="3576779"/>
          </a:xfrm>
        </p:spPr>
        <p:txBody>
          <a:bodyPr/>
          <a:lstStyle/>
          <a:p>
            <a:pPr algn="just"/>
            <a:r>
              <a:rPr lang="en-US" sz="1400" dirty="0" smtClean="0">
                <a:latin typeface="Times New Roman" pitchFamily="18" charset="0"/>
                <a:cs typeface="Times New Roman" pitchFamily="18" charset="0"/>
              </a:rPr>
              <a:t>Employee churn, which involves both voluntary and involuntary departures, presents significant challenges for businesses, impacting workforce stability, productivity, and recruitment costs. Unlike customer churn, where businesses cannot choose their clients, organizations can actively pursue strategies to retain employees. This project aims to analyze employee churn through a structured approach, including “</a:t>
            </a:r>
            <a:r>
              <a:rPr lang="en-US" sz="1400" b="1" i="1" dirty="0" smtClean="0">
                <a:latin typeface="Times New Roman" pitchFamily="18" charset="0"/>
                <a:cs typeface="Times New Roman" pitchFamily="18" charset="0"/>
              </a:rPr>
              <a:t>exploratory analysis, data visualization, cluster analysis, model building, and performance evaluation</a:t>
            </a:r>
            <a:r>
              <a:rPr lang="en-US" sz="1400" dirty="0" smtClean="0">
                <a:latin typeface="Times New Roman" pitchFamily="18" charset="0"/>
                <a:cs typeface="Times New Roman" pitchFamily="18" charset="0"/>
              </a:rPr>
              <a:t>.” The process begins with an in-depth examination of the dataset to uncover patterns and trends related to turnover, followed by visualization techniques to highlight key churn-influencing factors and effectively present insights. A predictive model will be developed using machine learning algorithms to forecast churn based on the identified features, and the model’s performance will be evaluated with metrics like “</a:t>
            </a:r>
            <a:r>
              <a:rPr lang="en-US" sz="1400" b="1" i="1" dirty="0" smtClean="0">
                <a:latin typeface="Times New Roman" pitchFamily="18" charset="0"/>
                <a:cs typeface="Times New Roman" pitchFamily="18" charset="0"/>
              </a:rPr>
              <a:t>accuracy, precision, recall, and F1-score to ensure its practical reliability”</a:t>
            </a:r>
            <a:r>
              <a:rPr lang="en-US" sz="1400" dirty="0" smtClean="0">
                <a:latin typeface="Times New Roman" pitchFamily="18" charset="0"/>
                <a:cs typeface="Times New Roman" pitchFamily="18" charset="0"/>
              </a:rPr>
              <a:t>. By leveraging these data-driven insights, organizations can adopt targeted retention strategies, fostering a more engaged workforce and minimizing operational disruptions.</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xmlns="" val="49215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D2E813-CB30-52BE-482F-A822E8D42EA5}"/>
              </a:ext>
            </a:extLst>
          </p:cNvPr>
          <p:cNvSpPr>
            <a:spLocks noGrp="1"/>
          </p:cNvSpPr>
          <p:nvPr>
            <p:ph type="title"/>
          </p:nvPr>
        </p:nvSpPr>
        <p:spPr>
          <a:xfrm>
            <a:off x="311699" y="555600"/>
            <a:ext cx="8666045" cy="755700"/>
          </a:xfrm>
        </p:spPr>
        <p:txBody>
          <a:bodyPr/>
          <a:lstStyle/>
          <a:p>
            <a:r>
              <a:rPr lang="en-US" sz="2400" b="1" dirty="0">
                <a:solidFill>
                  <a:srgbClr val="002060"/>
                </a:solidFill>
                <a:latin typeface="Times New Roman" pitchFamily="18" charset="0"/>
                <a:cs typeface="Times New Roman" pitchFamily="18" charset="0"/>
              </a:rPr>
              <a:t>Problem</a:t>
            </a:r>
            <a:r>
              <a:rPr lang="en-US" sz="1400" b="1" dirty="0">
                <a:solidFill>
                  <a:schemeClr val="accent1"/>
                </a:solidFill>
                <a:latin typeface="Times New Roman" pitchFamily="18" charset="0"/>
                <a:cs typeface="Times New Roman" pitchFamily="18" charset="0"/>
              </a:rPr>
              <a:t> </a:t>
            </a:r>
            <a:r>
              <a:rPr lang="en-US" sz="2400" b="1" dirty="0">
                <a:solidFill>
                  <a:srgbClr val="002060"/>
                </a:solidFill>
                <a:latin typeface="Times New Roman" pitchFamily="18" charset="0"/>
                <a:cs typeface="Times New Roman" pitchFamily="18" charset="0"/>
              </a:rPr>
              <a:t>Statement</a:t>
            </a:r>
            <a:endParaRPr lang="en-IN" sz="2400" b="1" dirty="0">
              <a:solidFill>
                <a:srgbClr val="002060"/>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311699" y="1389600"/>
            <a:ext cx="8479009" cy="3179400"/>
          </a:xfrm>
        </p:spPr>
        <p:txBody>
          <a:bodyPr/>
          <a:lstStyle/>
          <a:p>
            <a:pPr algn="just">
              <a:buNone/>
            </a:pPr>
            <a:r>
              <a:rPr lang="en-US"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You are tasked to perform Employee Churn prediction in Python. Employee churn can be defined as a leak or departure of an intellectual asset from a company or organization. or in simple words, you can say, when employees leave the organization is known as churn. The following points help you to understand, employee and customer churn in a better way: </a:t>
            </a:r>
          </a:p>
          <a:p>
            <a:pPr algn="just">
              <a:buNone/>
            </a:pPr>
            <a:r>
              <a:rPr lang="en-US" sz="1400" dirty="0" smtClean="0">
                <a:latin typeface="Times New Roman" pitchFamily="18" charset="0"/>
                <a:cs typeface="Times New Roman" pitchFamily="18" charset="0"/>
              </a:rPr>
              <a:t>		• The business chooses the employee to hire someone while in marketing you don’t get to choose your 	customers.</a:t>
            </a:r>
          </a:p>
          <a:p>
            <a:pPr algn="just">
              <a:buNone/>
            </a:pPr>
            <a:r>
              <a:rPr lang="en-US" sz="1400" dirty="0" smtClean="0">
                <a:latin typeface="Times New Roman" pitchFamily="18" charset="0"/>
                <a:cs typeface="Times New Roman" pitchFamily="18" charset="0"/>
              </a:rPr>
              <a:t>		 • Employees will be the face of your company, and collectively, the employees produce everything 	your company does.</a:t>
            </a:r>
          </a:p>
          <a:p>
            <a:pPr algn="just">
              <a:buNone/>
            </a:pPr>
            <a:r>
              <a:rPr lang="en-US" sz="1400" dirty="0" smtClean="0">
                <a:latin typeface="Times New Roman" pitchFamily="18" charset="0"/>
                <a:cs typeface="Times New Roman" pitchFamily="18" charset="0"/>
              </a:rPr>
              <a:t>		• Losing a customer affects revenues and brand image. acquiring new customers is difficult and costly 	compared to retaining existing customers. Employee churn is also painful for companies in 	organizations. It requires time and effort to find and train a replacement. </a:t>
            </a:r>
          </a:p>
          <a:p>
            <a:pPr algn="just">
              <a:buNone/>
            </a:pPr>
            <a:endParaRPr lang="en-US" sz="1400" dirty="0" smtClean="0">
              <a:latin typeface="Times New Roman" pitchFamily="18" charset="0"/>
              <a:cs typeface="Times New Roman" pitchFamily="18" charset="0"/>
            </a:endParaRPr>
          </a:p>
          <a:p>
            <a:pPr>
              <a:buNone/>
            </a:pPr>
            <a:endParaRPr lang="en-US" dirty="0"/>
          </a:p>
        </p:txBody>
      </p:sp>
    </p:spTree>
    <p:extLst>
      <p:ext uri="{BB962C8B-B14F-4D97-AF65-F5344CB8AC3E}">
        <p14:creationId xmlns:p14="http://schemas.microsoft.com/office/powerpoint/2010/main" xmlns="" val="3401695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72765"/>
            <a:ext cx="8229600" cy="3278221"/>
          </a:xfrm>
        </p:spPr>
        <p:txBody>
          <a:bodyPr>
            <a:normAutofit/>
          </a:bodyPr>
          <a:lstStyle/>
          <a:p>
            <a:pPr algn="l"/>
            <a:r>
              <a:rPr lang="en-US" sz="1400" dirty="0" smtClean="0">
                <a:latin typeface="Times New Roman" pitchFamily="18" charset="0"/>
                <a:cs typeface="Times New Roman" pitchFamily="18" charset="0"/>
              </a:rPr>
              <a:t>You are going to cover the following steps –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1. Exploratory Analysis</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2. Data Visualization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3. Cluster Analysis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4. Building Prediction Model</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5. Evaluating Model Performance this statement </a:t>
            </a:r>
            <a:br>
              <a:rPr lang="en-US" sz="1400" dirty="0" smtClean="0">
                <a:latin typeface="Times New Roman" pitchFamily="18" charset="0"/>
                <a:cs typeface="Times New Roman" pitchFamily="18" charset="0"/>
              </a:rPr>
            </a:br>
            <a:r>
              <a:rPr lang="en-US" sz="1400" dirty="0" smtClean="0"/>
              <a:t> </a:t>
            </a:r>
            <a:br>
              <a:rPr lang="en-US" sz="1400" dirty="0" smtClean="0"/>
            </a:b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5745DE-B712-F06B-67FA-D3D7D6FBF5DF}"/>
              </a:ext>
            </a:extLst>
          </p:cNvPr>
          <p:cNvSpPr>
            <a:spLocks noGrp="1"/>
          </p:cNvSpPr>
          <p:nvPr>
            <p:ph type="title"/>
          </p:nvPr>
        </p:nvSpPr>
        <p:spPr>
          <a:xfrm>
            <a:off x="311699" y="555600"/>
            <a:ext cx="8437445"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itchFamily="18" charset="0"/>
                <a:cs typeface="Times New Roman" pitchFamily="18" charset="0"/>
              </a:rPr>
              <a:t>Proposed Solution</a:t>
            </a:r>
            <a:endParaRPr lang="en-IN" sz="2400" b="1" dirty="0">
              <a:solidFill>
                <a:srgbClr val="002060"/>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311700" y="963037"/>
            <a:ext cx="8375100" cy="3605963"/>
          </a:xfrm>
        </p:spPr>
        <p:txBody>
          <a:bodyPr/>
          <a:lstStyle/>
          <a:p>
            <a:pPr algn="just"/>
            <a:r>
              <a:rPr lang="en-US" sz="1400" dirty="0" smtClean="0">
                <a:latin typeface="Times New Roman" pitchFamily="18" charset="0"/>
                <a:cs typeface="Times New Roman" pitchFamily="18" charset="0"/>
              </a:rPr>
              <a:t>Employee churn, the departure of intellectual assets from an organization, poses challenges similar to customer churn, albeit with distinct differences. While businesses choose employees through hiring processes, they do not have control over who becomes a customer. Employees are the face of the company, collectively responsible for producing everything the organization offers. Just as losing customers impacts revenue and brand image-making customer retention essential due to the high costs of acquisition-employee churn disrupts the organization, requiring time and resources to recruit, train, and integrate replacements. This project seeks to address employee churn through a structured approach, encompassing exploratory analysis, data visualization, cluster analysis, model building, and performance evaluation. Cluster analysis will then group employees by similar characteristics, shedding light on high-risk segments. A predictive model will be developed using machine learning algorithms, which will then be evaluated for accuracy, precision, recall, and F1-score to ensure practical utility. </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754400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11700" y="496111"/>
            <a:ext cx="8520600" cy="4231752"/>
          </a:xfrm>
        </p:spPr>
        <p:txBody>
          <a:bodyPr>
            <a:normAutofit fontScale="90000"/>
          </a:bodyPr>
          <a:lstStyle/>
          <a:p>
            <a:pPr algn="just"/>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Employee churn prediction plays a pivotal role in talent management, providing organizations with the insights needed to maintain a stable workforce and reduce turnover costs. By accurately predicting which employees are most at risk of leaving, organizations can proactively implement retention strategies, thereby reducing the need for costly recruitment and training processes. With skilled employees often representing a critical competitive advantage, managing employee retention becomes essential for long-term success.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The process of employee churn prediction typically involves several key steps. First, a comprehensive exploratory analysis is conducted on the dataset, identifying potential factors such as job satisfaction, compensation, work-life balance, and career progression opportunities that may influence turnover.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Following this, cluster analysis is used to segment employees into groups with similar characteristics, such as department, years of service, and performance scores. This clustering provides a nuanced view of employee profiles, helping HR teams better understand the diverse reasons behind potential turnover. Once these patterns and clusters are established, machine learning models such as logistic regression, decision trees, or random forests can be trained to predict churn likelihood. Evaluating the model's effectiveness with metrics like precision, recall.</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xmlns="" id="{6AB8DAF2-B141-0C0D-4015-6BE8A25CFFD1}"/>
              </a:ext>
            </a:extLst>
          </p:cNvPr>
          <p:cNvSpPr>
            <a:spLocks noGrp="1"/>
          </p:cNvSpPr>
          <p:nvPr>
            <p:ph type="title"/>
          </p:nvPr>
        </p:nvSpPr>
        <p:spPr>
          <a:xfrm>
            <a:off x="311699" y="555600"/>
            <a:ext cx="8634873"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p>
        </p:txBody>
      </p:sp>
      <p:sp>
        <p:nvSpPr>
          <p:cNvPr id="4" name="Text Placeholder 3"/>
          <p:cNvSpPr>
            <a:spLocks noGrp="1"/>
          </p:cNvSpPr>
          <p:nvPr>
            <p:ph type="body" idx="1"/>
          </p:nvPr>
        </p:nvSpPr>
        <p:spPr>
          <a:xfrm>
            <a:off x="311699" y="1070264"/>
            <a:ext cx="8499791" cy="3498736"/>
          </a:xfrm>
        </p:spPr>
        <p:txBody>
          <a:bodyPr/>
          <a:lstStyle/>
          <a:p>
            <a:pPr lvl="2" algn="ctr">
              <a:buNone/>
            </a:pPr>
            <a:r>
              <a:rPr lang="en-US" sz="1600" b="1" dirty="0" smtClean="0">
                <a:latin typeface="Times New Roman" pitchFamily="18" charset="0"/>
                <a:cs typeface="Times New Roman" pitchFamily="18" charset="0"/>
              </a:rPr>
              <a:t>Hardware</a:t>
            </a:r>
            <a:r>
              <a:rPr lang="en-IN" sz="1600" b="1" dirty="0" smtClean="0">
                <a:latin typeface="Times New Roman" pitchFamily="18" charset="0"/>
                <a:cs typeface="Times New Roman" pitchFamily="18" charset="0"/>
              </a:rPr>
              <a:t> Requirements:</a:t>
            </a:r>
          </a:p>
          <a:p>
            <a:pPr lvl="2">
              <a:buNone/>
            </a:pPr>
            <a:endParaRPr lang="en-US" dirty="0" smtClean="0">
              <a:latin typeface="Times New Roman" pitchFamily="18" charset="0"/>
              <a:cs typeface="Times New Roman" pitchFamily="18" charset="0"/>
            </a:endParaRPr>
          </a:p>
          <a:p>
            <a:r>
              <a:rPr lang="en-IN" sz="1400" b="1" dirty="0" smtClean="0">
                <a:latin typeface="Times New Roman" pitchFamily="18" charset="0"/>
                <a:cs typeface="Times New Roman" pitchFamily="18" charset="0"/>
              </a:rPr>
              <a:t>1. Processor (CPU)</a:t>
            </a:r>
            <a:r>
              <a:rPr lang="en-IN" sz="1400" dirty="0" smtClean="0">
                <a:latin typeface="Times New Roman" pitchFamily="18" charset="0"/>
                <a:cs typeface="Times New Roman" pitchFamily="18" charset="0"/>
              </a:rPr>
              <a:t>:(Minimum: Dual-core processor, Recommended: Quad-core or higher for faster data processing and model training.)</a:t>
            </a:r>
            <a:endParaRPr lang="en-US" dirty="0" smtClean="0">
              <a:latin typeface="Times New Roman" pitchFamily="18" charset="0"/>
              <a:cs typeface="Times New Roman" pitchFamily="18" charset="0"/>
            </a:endParaRPr>
          </a:p>
          <a:p>
            <a:r>
              <a:rPr lang="en-IN" sz="1400" b="1" dirty="0" smtClean="0">
                <a:latin typeface="Times New Roman" pitchFamily="18" charset="0"/>
                <a:cs typeface="Times New Roman" pitchFamily="18" charset="0"/>
              </a:rPr>
              <a:t>2. Memory (RAM)</a:t>
            </a:r>
            <a:r>
              <a:rPr lang="en-IN" sz="1400" dirty="0" smtClean="0">
                <a:latin typeface="Times New Roman" pitchFamily="18" charset="0"/>
                <a:cs typeface="Times New Roman" pitchFamily="18" charset="0"/>
              </a:rPr>
              <a:t>:(Minimum: 8 GB, Recommended: 16 GB or more for handling larger datasets and running complex models)</a:t>
            </a:r>
            <a:endParaRPr lang="en-US" dirty="0" smtClean="0">
              <a:latin typeface="Times New Roman" pitchFamily="18" charset="0"/>
              <a:cs typeface="Times New Roman" pitchFamily="18" charset="0"/>
            </a:endParaRPr>
          </a:p>
          <a:p>
            <a:r>
              <a:rPr lang="en-IN" sz="1400" b="1" dirty="0" smtClean="0">
                <a:latin typeface="Times New Roman" pitchFamily="18" charset="0"/>
                <a:cs typeface="Times New Roman" pitchFamily="18" charset="0"/>
              </a:rPr>
              <a:t>3. Storage</a:t>
            </a:r>
            <a:r>
              <a:rPr lang="en-IN" sz="1400" dirty="0" smtClean="0">
                <a:latin typeface="Times New Roman" pitchFamily="18" charset="0"/>
                <a:cs typeface="Times New Roman" pitchFamily="18" charset="0"/>
              </a:rPr>
              <a:t>:(Minimum: 10 GB of available disk space, Recommended: 50 GB or more for storing datasets, models, and outputs)</a:t>
            </a:r>
            <a:endParaRPr lang="en-US" dirty="0" smtClean="0">
              <a:latin typeface="Times New Roman" pitchFamily="18" charset="0"/>
              <a:cs typeface="Times New Roman" pitchFamily="18" charset="0"/>
            </a:endParaRPr>
          </a:p>
          <a:p>
            <a:r>
              <a:rPr lang="en-IN" sz="1400" b="1" dirty="0" smtClean="0">
                <a:latin typeface="Times New Roman" pitchFamily="18" charset="0"/>
                <a:cs typeface="Times New Roman" pitchFamily="18" charset="0"/>
              </a:rPr>
              <a:t>4. Graphics Processing Unit (GPU):(</a:t>
            </a:r>
            <a:r>
              <a:rPr lang="en-IN" sz="1400" dirty="0" smtClean="0">
                <a:latin typeface="Times New Roman" pitchFamily="18" charset="0"/>
                <a:cs typeface="Times New Roman" pitchFamily="18" charset="0"/>
              </a:rPr>
              <a:t>Recommended: NVIDIA GPU with CUDA support for accelerated model training, especially for deep learning tasks. Google </a:t>
            </a:r>
            <a:r>
              <a:rPr lang="en-IN" sz="1400" dirty="0" err="1" smtClean="0">
                <a:latin typeface="Times New Roman" pitchFamily="18" charset="0"/>
                <a:cs typeface="Times New Roman" pitchFamily="18" charset="0"/>
              </a:rPr>
              <a:t>Colab</a:t>
            </a:r>
            <a:r>
              <a:rPr lang="en-IN" sz="1400" dirty="0" smtClean="0">
                <a:latin typeface="Times New Roman" pitchFamily="18" charset="0"/>
                <a:cs typeface="Times New Roman" pitchFamily="18" charset="0"/>
              </a:rPr>
              <a:t> provides access to GPUs and TPUs)</a:t>
            </a:r>
            <a:endParaRPr lang="en-US" dirty="0" smtClean="0">
              <a:latin typeface="Times New Roman" pitchFamily="18" charset="0"/>
              <a:cs typeface="Times New Roman" pitchFamily="18" charset="0"/>
            </a:endParaRPr>
          </a:p>
          <a:p>
            <a:r>
              <a:rPr lang="en-IN" sz="1400" b="1" dirty="0" smtClean="0">
                <a:latin typeface="Times New Roman" pitchFamily="18" charset="0"/>
                <a:cs typeface="Times New Roman" pitchFamily="18" charset="0"/>
              </a:rPr>
              <a:t>5. Network</a:t>
            </a:r>
            <a:r>
              <a:rPr lang="en-IN" sz="1400" dirty="0" smtClean="0">
                <a:latin typeface="Times New Roman" pitchFamily="18" charset="0"/>
                <a:cs typeface="Times New Roman" pitchFamily="18" charset="0"/>
              </a:rPr>
              <a:t>:(Reliable internet connection to access Google </a:t>
            </a:r>
            <a:r>
              <a:rPr lang="en-IN" sz="1400" dirty="0" err="1" smtClean="0">
                <a:latin typeface="Times New Roman" pitchFamily="18" charset="0"/>
                <a:cs typeface="Times New Roman" pitchFamily="18" charset="0"/>
              </a:rPr>
              <a:t>Colab</a:t>
            </a:r>
            <a:r>
              <a:rPr lang="en-IN" sz="1400" dirty="0" smtClean="0">
                <a:latin typeface="Times New Roman" pitchFamily="18" charset="0"/>
                <a:cs typeface="Times New Roman" pitchFamily="18" charset="0"/>
              </a:rPr>
              <a:t> and datasets stored online (e.g., Google Drive, </a:t>
            </a:r>
            <a:r>
              <a:rPr lang="en-IN" sz="1400" dirty="0" err="1" smtClean="0">
                <a:latin typeface="Times New Roman" pitchFamily="18" charset="0"/>
                <a:cs typeface="Times New Roman" pitchFamily="18" charset="0"/>
              </a:rPr>
              <a:t>Kaggle</a:t>
            </a:r>
            <a:r>
              <a:rPr lang="en-IN" sz="1400"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US" b="1" dirty="0" smtClean="0"/>
              <a:t> </a:t>
            </a:r>
            <a:endParaRPr lang="en-US" dirty="0"/>
          </a:p>
        </p:txBody>
      </p:sp>
    </p:spTree>
    <p:extLst>
      <p:ext uri="{BB962C8B-B14F-4D97-AF65-F5344CB8AC3E}">
        <p14:creationId xmlns:p14="http://schemas.microsoft.com/office/powerpoint/2010/main" xmlns="" val="167368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699" y="555600"/>
            <a:ext cx="8115327" cy="755700"/>
          </a:xfrm>
        </p:spPr>
        <p:txBody>
          <a:bodyPr/>
          <a:lstStyle/>
          <a:p>
            <a:pPr algn="ctr"/>
            <a:r>
              <a:rPr lang="en-US" sz="1600" b="1" dirty="0" smtClean="0">
                <a:latin typeface="Times New Roman" pitchFamily="18" charset="0"/>
                <a:cs typeface="Times New Roman" pitchFamily="18" charset="0"/>
              </a:rPr>
              <a:t>System requirement</a:t>
            </a:r>
            <a:endParaRPr lang="en-US" sz="16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311699" y="1389600"/>
            <a:ext cx="8406273" cy="3179400"/>
          </a:xfrm>
        </p:spPr>
        <p:txBody>
          <a:bodyPr/>
          <a:lstStyle/>
          <a:p>
            <a:r>
              <a:rPr lang="en-US" b="1" dirty="0" smtClean="0">
                <a:latin typeface="Times New Roman" pitchFamily="18" charset="0"/>
                <a:cs typeface="Times New Roman" pitchFamily="18" charset="0"/>
              </a:rPr>
              <a:t>1. Operating System</a:t>
            </a:r>
            <a:r>
              <a:rPr lang="en-US" dirty="0" smtClean="0">
                <a:latin typeface="Times New Roman" pitchFamily="18" charset="0"/>
                <a:cs typeface="Times New Roman" pitchFamily="18" charset="0"/>
              </a:rPr>
              <a:t>:(Google </a:t>
            </a:r>
            <a:r>
              <a:rPr lang="en-US" dirty="0" err="1" smtClean="0">
                <a:latin typeface="Times New Roman" pitchFamily="18" charset="0"/>
                <a:cs typeface="Times New Roman" pitchFamily="18" charset="0"/>
              </a:rPr>
              <a:t>Colab</a:t>
            </a:r>
            <a:r>
              <a:rPr lang="en-US" dirty="0" smtClean="0">
                <a:latin typeface="Times New Roman" pitchFamily="18" charset="0"/>
                <a:cs typeface="Times New Roman" pitchFamily="18" charset="0"/>
              </a:rPr>
              <a:t> runs in a cloud-based environment, so no specific operating system is required on the user's local machine. However, a web browser (Chrome, Firefox, etc.) is needed)</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2. Programming Language:</a:t>
            </a:r>
            <a:r>
              <a:rPr lang="en-US" dirty="0" smtClean="0">
                <a:latin typeface="Times New Roman" pitchFamily="18" charset="0"/>
                <a:cs typeface="Times New Roman" pitchFamily="18" charset="0"/>
              </a:rPr>
              <a:t>(Python 3.x: Ensure the project is compatible with Python 3, which is the default in Google </a:t>
            </a:r>
            <a:r>
              <a:rPr lang="en-US" dirty="0" err="1" smtClean="0">
                <a:latin typeface="Times New Roman" pitchFamily="18" charset="0"/>
                <a:cs typeface="Times New Roman" pitchFamily="18" charset="0"/>
              </a:rPr>
              <a:t>Colab</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3. Libraries and Frameworks: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Data Manipulation:( Pandas, </a:t>
            </a:r>
            <a:r>
              <a:rPr lang="en-US" dirty="0" err="1" smtClean="0">
                <a:latin typeface="Times New Roman" pitchFamily="18" charset="0"/>
                <a:cs typeface="Times New Roman" pitchFamily="18" charset="0"/>
              </a:rPr>
              <a:t>NumPy</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Data Visualization:(</a:t>
            </a:r>
            <a:r>
              <a:rPr lang="en-US" dirty="0" err="1" smtClean="0">
                <a:latin typeface="Times New Roman" pitchFamily="18" charset="0"/>
                <a:cs typeface="Times New Roman" pitchFamily="18" charset="0"/>
              </a:rPr>
              <a:t>Matplotlib,Seaborn</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Machine Learning:(</a:t>
            </a:r>
            <a:r>
              <a:rPr lang="en-US" dirty="0" err="1" smtClean="0">
                <a:latin typeface="Times New Roman" pitchFamily="18" charset="0"/>
                <a:cs typeface="Times New Roman" pitchFamily="18" charset="0"/>
              </a:rPr>
              <a:t>Scikit-learn,TensorFlow</a:t>
            </a:r>
            <a:r>
              <a:rPr lang="en-US" dirty="0" smtClean="0">
                <a:latin typeface="Times New Roman" pitchFamily="18" charset="0"/>
                <a:cs typeface="Times New Roman" pitchFamily="18" charset="0"/>
              </a:rPr>
              <a:t> or </a:t>
            </a:r>
            <a:r>
              <a:rPr lang="en-US" dirty="0" err="1" smtClean="0">
                <a:latin typeface="Times New Roman" pitchFamily="18" charset="0"/>
                <a:cs typeface="Times New Roman" pitchFamily="18" charset="0"/>
              </a:rPr>
              <a:t>PyTorch</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4. Development Environment</a:t>
            </a:r>
            <a:r>
              <a:rPr lang="en-US" dirty="0" smtClean="0">
                <a:latin typeface="Times New Roman" pitchFamily="18" charset="0"/>
                <a:cs typeface="Times New Roman" pitchFamily="18" charset="0"/>
              </a:rPr>
              <a:t>:(Google </a:t>
            </a:r>
            <a:r>
              <a:rPr lang="en-US" dirty="0" err="1" smtClean="0">
                <a:latin typeface="Times New Roman" pitchFamily="18" charset="0"/>
                <a:cs typeface="Times New Roman" pitchFamily="18" charset="0"/>
              </a:rPr>
              <a:t>Colab</a:t>
            </a:r>
            <a:r>
              <a:rPr lang="en-US" dirty="0" smtClean="0">
                <a:latin typeface="Times New Roman" pitchFamily="18" charset="0"/>
                <a:cs typeface="Times New Roman" pitchFamily="18" charset="0"/>
              </a:rPr>
              <a:t>, which provides an interactive </a:t>
            </a:r>
            <a:r>
              <a:rPr lang="en-US" dirty="0" err="1" smtClean="0">
                <a:latin typeface="Times New Roman" pitchFamily="18" charset="0"/>
                <a:cs typeface="Times New Roman" pitchFamily="18" charset="0"/>
              </a:rPr>
              <a:t>Jupyter</a:t>
            </a:r>
            <a:r>
              <a:rPr lang="en-US" dirty="0" smtClean="0">
                <a:latin typeface="Times New Roman" pitchFamily="18" charset="0"/>
                <a:cs typeface="Times New Roman" pitchFamily="18" charset="0"/>
              </a:rPr>
              <a:t> notebook environment with built-in support for many libraries.)</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5. Version Control (Optional):(</a:t>
            </a:r>
            <a:r>
              <a:rPr lang="en-US" dirty="0" err="1" smtClean="0">
                <a:latin typeface="Times New Roman" pitchFamily="18" charset="0"/>
                <a:cs typeface="Times New Roman" pitchFamily="18" charset="0"/>
              </a:rPr>
              <a:t>Git</a:t>
            </a:r>
            <a:r>
              <a:rPr lang="en-US" dirty="0" smtClean="0">
                <a:latin typeface="Times New Roman" pitchFamily="18" charset="0"/>
                <a:cs typeface="Times New Roman" pitchFamily="18" charset="0"/>
              </a:rPr>
              <a:t> for tracking changes and collaborating on code (can be integrated with </a:t>
            </a:r>
            <a:r>
              <a:rPr lang="en-US" dirty="0" err="1" smtClean="0">
                <a:latin typeface="Times New Roman" pitchFamily="18" charset="0"/>
                <a:cs typeface="Times New Roman" pitchFamily="18" charset="0"/>
              </a:rPr>
              <a:t>GitHub</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6. Data Storage Solutions</a:t>
            </a:r>
            <a:r>
              <a:rPr lang="en-US" dirty="0" smtClean="0">
                <a:latin typeface="Times New Roman" pitchFamily="18" charset="0"/>
                <a:cs typeface="Times New Roman" pitchFamily="18" charset="0"/>
              </a:rPr>
              <a:t>:(Google Drive for storing and accessing datasets easily within Google </a:t>
            </a:r>
            <a:r>
              <a:rPr lang="en-US" dirty="0" err="1" smtClean="0">
                <a:latin typeface="Times New Roman" pitchFamily="18" charset="0"/>
                <a:cs typeface="Times New Roman" pitchFamily="18" charset="0"/>
              </a:rPr>
              <a:t>Colab</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Props1.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eeb56d-118c-48c3-937f-7f05817f7373"/>
    <ds:schemaRef ds:uri="fe56e3b0-34a1-4d6f-a501-a0b2b7006a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purl.org/dc/terms/"/>
    <ds:schemaRef ds:uri="fe56e3b0-34a1-4d6f-a501-a0b2b7006a18"/>
    <ds:schemaRef ds:uri="http://schemas.microsoft.com/office/2006/documentManagement/types"/>
    <ds:schemaRef ds:uri="http://purl.org/dc/elements/1.1/"/>
    <ds:schemaRef ds:uri="http://www.w3.org/XML/1998/namespace"/>
    <ds:schemaRef ds:uri="http://schemas.openxmlformats.org/package/2006/metadata/core-properties"/>
    <ds:schemaRef ds:uri="94eeb56d-118c-48c3-937f-7f05817f7373"/>
    <ds:schemaRef ds:uri="http://purl.org/dc/dcmityp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104</TotalTime>
  <Words>1076</Words>
  <Application>Microsoft Office PowerPoint</Application>
  <PresentationFormat>On-screen Show (16:9)</PresentationFormat>
  <Paragraphs>116</Paragraphs>
  <Slides>17</Slides>
  <Notes>3</Notes>
  <HiddenSlides>0</HiddenSlides>
  <MMClips>1</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Slide 2</vt:lpstr>
      <vt:lpstr>Abstract</vt:lpstr>
      <vt:lpstr>Problem Statement</vt:lpstr>
      <vt:lpstr>You are going to cover the following steps –     1. Exploratory Analysis     2. Data Visualization     3. Cluster Analysis     4. Building Prediction Model    5. Evaluating Model Performance this statement    </vt:lpstr>
      <vt:lpstr>Proposed Solution</vt:lpstr>
      <vt:lpstr>    Employee churn prediction plays a pivotal role in talent management, providing organizations with the insights needed to maintain a stable workforce and reduce turnover costs. By accurately predicting which employees are most at risk of leaving, organizations can proactively implement retention strategies, thereby reducing the need for costly recruitment and training processes. With skilled employees often representing a critical competitive advantage, managing employee retention becomes essential for long-term success.   The process of employee churn prediction typically involves several key steps. First, a comprehensive exploratory analysis is conducted on the dataset, identifying potential factors such as job satisfaction, compensation, work-life balance, and career progression opportunities that may influence turnover.    Following this, cluster analysis is used to segment employees into groups with similar characteristics, such as department, years of service, and performance scores. This clustering provides a nuanced view of employee profiles, helping HR teams better understand the diverse reasons behind potential turnover. Once these patterns and clusters are established, machine learning models such as logistic regression, decision trees, or random forests can be trained to predict churn likelihood. Evaluating the model's effectiveness with metrics like precision, recall.  </vt:lpstr>
      <vt:lpstr>System Architecture</vt:lpstr>
      <vt:lpstr>System requirement</vt:lpstr>
      <vt:lpstr>Live Demo of Project</vt:lpstr>
      <vt:lpstr> Result of the Project  </vt:lpstr>
      <vt:lpstr>                                                  CORRECTION MATRIX    ELBOW METHOD OPTIONAL K       </vt:lpstr>
      <vt:lpstr>               ROC CURVE</vt:lpstr>
      <vt:lpstr>Conclusion</vt:lpstr>
      <vt:lpstr>Future Scope</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HP</cp:lastModifiedBy>
  <cp:revision>23</cp:revision>
  <dcterms:modified xsi:type="dcterms:W3CDTF">2024-11-07T03:46:33Z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