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0"/>
  </p:notesMasterIdLst>
  <p:sldIdLst>
    <p:sldId id="256" r:id="rId2"/>
    <p:sldId id="257" r:id="rId3"/>
    <p:sldId id="258" r:id="rId4"/>
    <p:sldId id="259" r:id="rId5"/>
    <p:sldId id="268" r:id="rId6"/>
    <p:sldId id="261" r:id="rId7"/>
    <p:sldId id="269" r:id="rId8"/>
    <p:sldId id="262" r:id="rId9"/>
    <p:sldId id="263" r:id="rId10"/>
    <p:sldId id="264" r:id="rId11"/>
    <p:sldId id="265" r:id="rId12"/>
    <p:sldId id="270" r:id="rId13"/>
    <p:sldId id="273" r:id="rId14"/>
    <p:sldId id="274" r:id="rId15"/>
    <p:sldId id="275" r:id="rId16"/>
    <p:sldId id="276" r:id="rId17"/>
    <p:sldId id="267" r:id="rId18"/>
    <p:sldId id="266"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2" roundtripDataSignature="AMtx7mjm8weIqkaZWVsCfsJ/VPETJePtW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3" name="Google Shape;14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18"/>
        <p:cNvGrpSpPr/>
        <p:nvPr/>
      </p:nvGrpSpPr>
      <p:grpSpPr>
        <a:xfrm>
          <a:off x="0" y="0"/>
          <a:ext cx="0" cy="0"/>
          <a:chOff x="0" y="0"/>
          <a:chExt cx="0" cy="0"/>
        </a:xfrm>
      </p:grpSpPr>
      <p:sp>
        <p:nvSpPr>
          <p:cNvPr id="19" name="Google Shape;19;p13"/>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13"/>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13"/>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3"/>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7"/>
        <p:cNvGrpSpPr/>
        <p:nvPr/>
      </p:nvGrpSpPr>
      <p:grpSpPr>
        <a:xfrm>
          <a:off x="0" y="0"/>
          <a:ext cx="0" cy="0"/>
          <a:chOff x="0" y="0"/>
          <a:chExt cx="0" cy="0"/>
        </a:xfrm>
      </p:grpSpPr>
      <p:sp>
        <p:nvSpPr>
          <p:cNvPr id="88" name="Google Shape;88;p2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22"/>
          <p:cNvSpPr txBox="1">
            <a:spLocks noGrp="1"/>
          </p:cNvSpPr>
          <p:nvPr>
            <p:ph type="body" idx="1"/>
          </p:nvPr>
        </p:nvSpPr>
        <p:spPr>
          <a:xfrm rot="5400000">
            <a:off x="4114800" y="-1171786"/>
            <a:ext cx="4023360" cy="100584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0" name="Google Shape;90;p22"/>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2"/>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2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3"/>
        <p:cNvGrpSpPr/>
        <p:nvPr/>
      </p:nvGrpSpPr>
      <p:grpSpPr>
        <a:xfrm>
          <a:off x="0" y="0"/>
          <a:ext cx="0" cy="0"/>
          <a:chOff x="0" y="0"/>
          <a:chExt cx="0" cy="0"/>
        </a:xfrm>
      </p:grpSpPr>
      <p:sp>
        <p:nvSpPr>
          <p:cNvPr id="94" name="Google Shape;94;p23"/>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3"/>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3"/>
          <p:cNvSpPr txBox="1">
            <a:spLocks noGrp="1"/>
          </p:cNvSpPr>
          <p:nvPr>
            <p:ph type="title"/>
          </p:nvPr>
        </p:nvSpPr>
        <p:spPr>
          <a:xfrm rot="5400000">
            <a:off x="7160640" y="1979039"/>
            <a:ext cx="5757421" cy="26289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23"/>
          <p:cNvSpPr txBox="1">
            <a:spLocks noGrp="1"/>
          </p:cNvSpPr>
          <p:nvPr>
            <p:ph type="body" idx="1"/>
          </p:nvPr>
        </p:nvSpPr>
        <p:spPr>
          <a:xfrm rot="5400000">
            <a:off x="1826639" y="-573661"/>
            <a:ext cx="5757422" cy="77343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8" name="Google Shape;98;p23"/>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23"/>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2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1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4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4"/>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7" name="Google Shape;27;p14"/>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4"/>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30"/>
        <p:cNvGrpSpPr/>
        <p:nvPr/>
      </p:nvGrpSpPr>
      <p:grpSpPr>
        <a:xfrm>
          <a:off x="0" y="0"/>
          <a:ext cx="0" cy="0"/>
          <a:chOff x="0" y="0"/>
          <a:chExt cx="0" cy="0"/>
        </a:xfrm>
      </p:grpSpPr>
      <p:sp>
        <p:nvSpPr>
          <p:cNvPr id="31" name="Google Shape;31;p15"/>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15"/>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15"/>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5"/>
          <p:cNvSpPr txBox="1">
            <a:spLocks noGrp="1"/>
          </p:cNvSpPr>
          <p:nvPr>
            <p:ph type="subTitle" idx="1"/>
          </p:nvPr>
        </p:nvSpPr>
        <p:spPr>
          <a:xfrm>
            <a:off x="1100051" y="4455620"/>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35" name="Google Shape;35;p15"/>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5"/>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5"/>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38" name="Google Shape;38;p15"/>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39"/>
        <p:cNvGrpSpPr/>
        <p:nvPr/>
      </p:nvGrpSpPr>
      <p:grpSpPr>
        <a:xfrm>
          <a:off x="0" y="0"/>
          <a:ext cx="0" cy="0"/>
          <a:chOff x="0" y="0"/>
          <a:chExt cx="0" cy="0"/>
        </a:xfrm>
      </p:grpSpPr>
      <p:sp>
        <p:nvSpPr>
          <p:cNvPr id="40" name="Google Shape;40;p16"/>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16"/>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16"/>
          <p:cNvSpPr txBox="1">
            <a:spLocks noGrp="1"/>
          </p:cNvSpPr>
          <p:nvPr>
            <p:ph type="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b="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16"/>
          <p:cNvSpPr txBox="1">
            <a:spLocks noGrp="1"/>
          </p:cNvSpPr>
          <p:nvPr>
            <p:ph type="body" idx="1"/>
          </p:nvPr>
        </p:nvSpPr>
        <p:spPr>
          <a:xfrm>
            <a:off x="1097280" y="4453128"/>
            <a:ext cx="100584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marL="914400" lvl="1" indent="-228600" algn="l">
              <a:lnSpc>
                <a:spcPct val="90000"/>
              </a:lnSpc>
              <a:spcBef>
                <a:spcPts val="200"/>
              </a:spcBef>
              <a:spcAft>
                <a:spcPts val="0"/>
              </a:spcAft>
              <a:buSzPts val="1800"/>
              <a:buNone/>
              <a:defRPr sz="1800">
                <a:solidFill>
                  <a:srgbClr val="888888"/>
                </a:solidFill>
              </a:defRPr>
            </a:lvl2pPr>
            <a:lvl3pPr marL="1371600" lvl="2" indent="-228600" algn="l">
              <a:lnSpc>
                <a:spcPct val="90000"/>
              </a:lnSpc>
              <a:spcBef>
                <a:spcPts val="400"/>
              </a:spcBef>
              <a:spcAft>
                <a:spcPts val="0"/>
              </a:spcAft>
              <a:buSzPts val="1600"/>
              <a:buNone/>
              <a:defRPr sz="1600">
                <a:solidFill>
                  <a:srgbClr val="888888"/>
                </a:solidFill>
              </a:defRPr>
            </a:lvl3pPr>
            <a:lvl4pPr marL="1828800" lvl="3" indent="-228600" algn="l">
              <a:lnSpc>
                <a:spcPct val="90000"/>
              </a:lnSpc>
              <a:spcBef>
                <a:spcPts val="400"/>
              </a:spcBef>
              <a:spcAft>
                <a:spcPts val="0"/>
              </a:spcAft>
              <a:buSzPts val="1400"/>
              <a:buNone/>
              <a:defRPr sz="1400">
                <a:solidFill>
                  <a:srgbClr val="888888"/>
                </a:solidFill>
              </a:defRPr>
            </a:lvl4pPr>
            <a:lvl5pPr marL="2286000" lvl="4" indent="-228600" algn="l">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44" name="Google Shape;44;p16"/>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6"/>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47" name="Google Shape;47;p16"/>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8"/>
        <p:cNvGrpSpPr/>
        <p:nvPr/>
      </p:nvGrpSpPr>
      <p:grpSpPr>
        <a:xfrm>
          <a:off x="0" y="0"/>
          <a:ext cx="0" cy="0"/>
          <a:chOff x="0" y="0"/>
          <a:chExt cx="0" cy="0"/>
        </a:xfrm>
      </p:grpSpPr>
      <p:sp>
        <p:nvSpPr>
          <p:cNvPr id="49" name="Google Shape;49;p1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17"/>
          <p:cNvSpPr txBox="1">
            <a:spLocks noGrp="1"/>
          </p:cNvSpPr>
          <p:nvPr>
            <p:ph type="body" idx="1"/>
          </p:nvPr>
        </p:nvSpPr>
        <p:spPr>
          <a:xfrm>
            <a:off x="1097279" y="1845734"/>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1" name="Google Shape;51;p17"/>
          <p:cNvSpPr txBox="1">
            <a:spLocks noGrp="1"/>
          </p:cNvSpPr>
          <p:nvPr>
            <p:ph type="body" idx="2"/>
          </p:nvPr>
        </p:nvSpPr>
        <p:spPr>
          <a:xfrm>
            <a:off x="6217920" y="1845735"/>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2" name="Google Shape;52;p17"/>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7"/>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8"/>
          <p:cNvSpPr txBox="1">
            <a:spLocks noGrp="1"/>
          </p:cNvSpPr>
          <p:nvPr>
            <p:ph type="body" idx="1"/>
          </p:nvPr>
        </p:nvSpPr>
        <p:spPr>
          <a:xfrm>
            <a:off x="109728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8" name="Google Shape;58;p18"/>
          <p:cNvSpPr txBox="1">
            <a:spLocks noGrp="1"/>
          </p:cNvSpPr>
          <p:nvPr>
            <p:ph type="body" idx="2"/>
          </p:nvPr>
        </p:nvSpPr>
        <p:spPr>
          <a:xfrm>
            <a:off x="109728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9" name="Google Shape;59;p18"/>
          <p:cNvSpPr txBox="1">
            <a:spLocks noGrp="1"/>
          </p:cNvSpPr>
          <p:nvPr>
            <p:ph type="body" idx="3"/>
          </p:nvPr>
        </p:nvSpPr>
        <p:spPr>
          <a:xfrm>
            <a:off x="621792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60" name="Google Shape;60;p18"/>
          <p:cNvSpPr txBox="1">
            <a:spLocks noGrp="1"/>
          </p:cNvSpPr>
          <p:nvPr>
            <p:ph type="body" idx="4"/>
          </p:nvPr>
        </p:nvSpPr>
        <p:spPr>
          <a:xfrm>
            <a:off x="621792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1" name="Google Shape;61;p18"/>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8"/>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4"/>
        <p:cNvGrpSpPr/>
        <p:nvPr/>
      </p:nvGrpSpPr>
      <p:grpSpPr>
        <a:xfrm>
          <a:off x="0" y="0"/>
          <a:ext cx="0" cy="0"/>
          <a:chOff x="0" y="0"/>
          <a:chExt cx="0" cy="0"/>
        </a:xfrm>
      </p:grpSpPr>
      <p:sp>
        <p:nvSpPr>
          <p:cNvPr id="65" name="Google Shape;65;p19"/>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19"/>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9"/>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9"/>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9"/>
        <p:cNvGrpSpPr/>
        <p:nvPr/>
      </p:nvGrpSpPr>
      <p:grpSpPr>
        <a:xfrm>
          <a:off x="0" y="0"/>
          <a:ext cx="0" cy="0"/>
          <a:chOff x="0" y="0"/>
          <a:chExt cx="0" cy="0"/>
        </a:xfrm>
      </p:grpSpPr>
      <p:sp>
        <p:nvSpPr>
          <p:cNvPr id="70" name="Google Shape;70;p20"/>
          <p:cNvSpPr/>
          <p:nvPr/>
        </p:nvSpPr>
        <p:spPr>
          <a:xfrm>
            <a:off x="16" y="0"/>
            <a:ext cx="4050791"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0"/>
          <p:cNvSpPr/>
          <p:nvPr/>
        </p:nvSpPr>
        <p:spPr>
          <a:xfrm>
            <a:off x="4040071" y="0"/>
            <a:ext cx="64008"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0"/>
          <p:cNvSpPr txBox="1">
            <a:spLocks noGrp="1"/>
          </p:cNvSpPr>
          <p:nvPr>
            <p:ph type="title"/>
          </p:nvPr>
        </p:nvSpPr>
        <p:spPr>
          <a:xfrm>
            <a:off x="457200" y="594359"/>
            <a:ext cx="320040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20"/>
          <p:cNvSpPr txBox="1">
            <a:spLocks noGrp="1"/>
          </p:cNvSpPr>
          <p:nvPr>
            <p:ph type="body" idx="1"/>
          </p:nvPr>
        </p:nvSpPr>
        <p:spPr>
          <a:xfrm>
            <a:off x="4800600" y="731520"/>
            <a:ext cx="6492240" cy="52578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4" name="Google Shape;74;p20"/>
          <p:cNvSpPr txBox="1">
            <a:spLocks noGrp="1"/>
          </p:cNvSpPr>
          <p:nvPr>
            <p:ph type="body" idx="2"/>
          </p:nvPr>
        </p:nvSpPr>
        <p:spPr>
          <a:xfrm>
            <a:off x="457200" y="2926080"/>
            <a:ext cx="3200400"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75" name="Google Shape;75;p20"/>
          <p:cNvSpPr txBox="1">
            <a:spLocks noGrp="1"/>
          </p:cNvSpPr>
          <p:nvPr>
            <p:ph type="dt" idx="10"/>
          </p:nvPr>
        </p:nvSpPr>
        <p:spPr>
          <a:xfrm>
            <a:off x="465512" y="6459785"/>
            <a:ext cx="26185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0"/>
          <p:cNvSpPr txBox="1">
            <a:spLocks noGrp="1"/>
          </p:cNvSpPr>
          <p:nvPr>
            <p:ph type="ftr" idx="11"/>
          </p:nvPr>
        </p:nvSpPr>
        <p:spPr>
          <a:xfrm>
            <a:off x="4800600" y="6459785"/>
            <a:ext cx="4648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0"/>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50">
                <a:solidFill>
                  <a:schemeClr val="dk2"/>
                </a:solidFill>
                <a:latin typeface="Calibri"/>
                <a:ea typeface="Calibri"/>
                <a:cs typeface="Calibri"/>
                <a:sym typeface="Calibri"/>
              </a:defRPr>
            </a:lvl1pPr>
            <a:lvl2pPr marL="0" lvl="1" indent="0" algn="r">
              <a:spcBef>
                <a:spcPts val="0"/>
              </a:spcBef>
              <a:buNone/>
              <a:defRPr sz="1050">
                <a:solidFill>
                  <a:schemeClr val="dk2"/>
                </a:solidFill>
                <a:latin typeface="Calibri"/>
                <a:ea typeface="Calibri"/>
                <a:cs typeface="Calibri"/>
                <a:sym typeface="Calibri"/>
              </a:defRPr>
            </a:lvl2pPr>
            <a:lvl3pPr marL="0" lvl="2" indent="0" algn="r">
              <a:spcBef>
                <a:spcPts val="0"/>
              </a:spcBef>
              <a:buNone/>
              <a:defRPr sz="1050">
                <a:solidFill>
                  <a:schemeClr val="dk2"/>
                </a:solidFill>
                <a:latin typeface="Calibri"/>
                <a:ea typeface="Calibri"/>
                <a:cs typeface="Calibri"/>
                <a:sym typeface="Calibri"/>
              </a:defRPr>
            </a:lvl3pPr>
            <a:lvl4pPr marL="0" lvl="3" indent="0" algn="r">
              <a:spcBef>
                <a:spcPts val="0"/>
              </a:spcBef>
              <a:buNone/>
              <a:defRPr sz="1050">
                <a:solidFill>
                  <a:schemeClr val="dk2"/>
                </a:solidFill>
                <a:latin typeface="Calibri"/>
                <a:ea typeface="Calibri"/>
                <a:cs typeface="Calibri"/>
                <a:sym typeface="Calibri"/>
              </a:defRPr>
            </a:lvl4pPr>
            <a:lvl5pPr marL="0" lvl="4" indent="0" algn="r">
              <a:spcBef>
                <a:spcPts val="0"/>
              </a:spcBef>
              <a:buNone/>
              <a:defRPr sz="1050">
                <a:solidFill>
                  <a:schemeClr val="dk2"/>
                </a:solidFill>
                <a:latin typeface="Calibri"/>
                <a:ea typeface="Calibri"/>
                <a:cs typeface="Calibri"/>
                <a:sym typeface="Calibri"/>
              </a:defRPr>
            </a:lvl5pPr>
            <a:lvl6pPr marL="0" lvl="5" indent="0" algn="r">
              <a:spcBef>
                <a:spcPts val="0"/>
              </a:spcBef>
              <a:buNone/>
              <a:defRPr sz="1050">
                <a:solidFill>
                  <a:schemeClr val="dk2"/>
                </a:solidFill>
                <a:latin typeface="Calibri"/>
                <a:ea typeface="Calibri"/>
                <a:cs typeface="Calibri"/>
                <a:sym typeface="Calibri"/>
              </a:defRPr>
            </a:lvl6pPr>
            <a:lvl7pPr marL="0" lvl="6" indent="0" algn="r">
              <a:spcBef>
                <a:spcPts val="0"/>
              </a:spcBef>
              <a:buNone/>
              <a:defRPr sz="1050">
                <a:solidFill>
                  <a:schemeClr val="dk2"/>
                </a:solidFill>
                <a:latin typeface="Calibri"/>
                <a:ea typeface="Calibri"/>
                <a:cs typeface="Calibri"/>
                <a:sym typeface="Calibri"/>
              </a:defRPr>
            </a:lvl7pPr>
            <a:lvl8pPr marL="0" lvl="7" indent="0" algn="r">
              <a:spcBef>
                <a:spcPts val="0"/>
              </a:spcBef>
              <a:buNone/>
              <a:defRPr sz="1050">
                <a:solidFill>
                  <a:schemeClr val="dk2"/>
                </a:solidFill>
                <a:latin typeface="Calibri"/>
                <a:ea typeface="Calibri"/>
                <a:cs typeface="Calibri"/>
                <a:sym typeface="Calibri"/>
              </a:defRPr>
            </a:lvl8pPr>
            <a:lvl9pPr marL="0" lvl="8" indent="0" algn="r">
              <a:spcBef>
                <a:spcPts val="0"/>
              </a:spcBef>
              <a:buNone/>
              <a:defRPr sz="1050">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8"/>
        <p:cNvGrpSpPr/>
        <p:nvPr/>
      </p:nvGrpSpPr>
      <p:grpSpPr>
        <a:xfrm>
          <a:off x="0" y="0"/>
          <a:ext cx="0" cy="0"/>
          <a:chOff x="0" y="0"/>
          <a:chExt cx="0" cy="0"/>
        </a:xfrm>
      </p:grpSpPr>
      <p:sp>
        <p:nvSpPr>
          <p:cNvPr id="79" name="Google Shape;79;p21"/>
          <p:cNvSpPr/>
          <p:nvPr/>
        </p:nvSpPr>
        <p:spPr>
          <a:xfrm>
            <a:off x="0" y="4953000"/>
            <a:ext cx="12188825" cy="190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1"/>
          <p:cNvSpPr/>
          <p:nvPr/>
        </p:nvSpPr>
        <p:spPr>
          <a:xfrm>
            <a:off x="15" y="491507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1"/>
          <p:cNvSpPr txBox="1">
            <a:spLocks noGrp="1"/>
          </p:cNvSpPr>
          <p:nvPr>
            <p:ph type="title"/>
          </p:nvPr>
        </p:nvSpPr>
        <p:spPr>
          <a:xfrm>
            <a:off x="1097280" y="5074920"/>
            <a:ext cx="10113264"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82" name="Google Shape;82;p21"/>
          <p:cNvPicPr preferRelativeResize="0">
            <a:picLocks noGrp="1"/>
          </p:cNvPicPr>
          <p:nvPr>
            <p:ph type="pic" idx="2"/>
          </p:nvPr>
        </p:nvPicPr>
        <p:blipFill/>
        <p:spPr>
          <a:xfrm>
            <a:off x="15" y="0"/>
            <a:ext cx="12191985" cy="4915076"/>
          </a:xfrm>
          <a:prstGeom prst="rect">
            <a:avLst/>
          </a:prstGeom>
          <a:blipFill rotWithShape="1">
            <a:blip r:embed="rId2">
              <a:alphaModFix/>
            </a:blip>
            <a:stretch>
              <a:fillRect/>
            </a:stretch>
          </a:blipFill>
          <a:ln>
            <a:noFill/>
          </a:ln>
        </p:spPr>
      </p:pic>
      <p:sp>
        <p:nvSpPr>
          <p:cNvPr id="83" name="Google Shape;83;p21"/>
          <p:cNvSpPr txBox="1">
            <a:spLocks noGrp="1"/>
          </p:cNvSpPr>
          <p:nvPr>
            <p:ph type="body" idx="1"/>
          </p:nvPr>
        </p:nvSpPr>
        <p:spPr>
          <a:xfrm>
            <a:off x="1097280" y="5907023"/>
            <a:ext cx="10113264" cy="59436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84" name="Google Shape;84;p2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2"/>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2"/>
          <p:cNvSpPr/>
          <p:nvPr/>
        </p:nvSpPr>
        <p:spPr>
          <a:xfrm>
            <a:off x="0" y="6334316"/>
            <a:ext cx="12192001" cy="659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12"/>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4" name="Google Shape;14;p12"/>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12"/>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1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rgbClr val="FFFFFF"/>
                </a:solidFill>
                <a:latin typeface="Calibri"/>
                <a:ea typeface="Calibri"/>
                <a:cs typeface="Calibri"/>
                <a:sym typeface="Calibri"/>
              </a:defRPr>
            </a:lvl1pPr>
            <a:lvl2pPr marL="0" marR="0" lvl="1" indent="0" algn="r" rtl="0">
              <a:spcBef>
                <a:spcPts val="0"/>
              </a:spcBef>
              <a:buNone/>
              <a:defRPr sz="1050" b="0" i="0" u="none" strike="noStrike" cap="none">
                <a:solidFill>
                  <a:srgbClr val="FFFFFF"/>
                </a:solidFill>
                <a:latin typeface="Calibri"/>
                <a:ea typeface="Calibri"/>
                <a:cs typeface="Calibri"/>
                <a:sym typeface="Calibri"/>
              </a:defRPr>
            </a:lvl2pPr>
            <a:lvl3pPr marL="0" marR="0" lvl="2" indent="0" algn="r" rtl="0">
              <a:spcBef>
                <a:spcPts val="0"/>
              </a:spcBef>
              <a:buNone/>
              <a:defRPr sz="1050" b="0" i="0" u="none" strike="noStrike" cap="none">
                <a:solidFill>
                  <a:srgbClr val="FFFFFF"/>
                </a:solidFill>
                <a:latin typeface="Calibri"/>
                <a:ea typeface="Calibri"/>
                <a:cs typeface="Calibri"/>
                <a:sym typeface="Calibri"/>
              </a:defRPr>
            </a:lvl3pPr>
            <a:lvl4pPr marL="0" marR="0" lvl="3" indent="0" algn="r" rtl="0">
              <a:spcBef>
                <a:spcPts val="0"/>
              </a:spcBef>
              <a:buNone/>
              <a:defRPr sz="1050" b="0" i="0" u="none" strike="noStrike" cap="none">
                <a:solidFill>
                  <a:srgbClr val="FFFFFF"/>
                </a:solidFill>
                <a:latin typeface="Calibri"/>
                <a:ea typeface="Calibri"/>
                <a:cs typeface="Calibri"/>
                <a:sym typeface="Calibri"/>
              </a:defRPr>
            </a:lvl4pPr>
            <a:lvl5pPr marL="0" marR="0" lvl="4" indent="0" algn="r" rtl="0">
              <a:spcBef>
                <a:spcPts val="0"/>
              </a:spcBef>
              <a:buNone/>
              <a:defRPr sz="1050" b="0" i="0" u="none" strike="noStrike" cap="none">
                <a:solidFill>
                  <a:srgbClr val="FFFFFF"/>
                </a:solidFill>
                <a:latin typeface="Calibri"/>
                <a:ea typeface="Calibri"/>
                <a:cs typeface="Calibri"/>
                <a:sym typeface="Calibri"/>
              </a:defRPr>
            </a:lvl5pPr>
            <a:lvl6pPr marL="0" marR="0" lvl="5" indent="0" algn="r" rtl="0">
              <a:spcBef>
                <a:spcPts val="0"/>
              </a:spcBef>
              <a:buNone/>
              <a:defRPr sz="1050" b="0" i="0" u="none" strike="noStrike" cap="none">
                <a:solidFill>
                  <a:srgbClr val="FFFFFF"/>
                </a:solidFill>
                <a:latin typeface="Calibri"/>
                <a:ea typeface="Calibri"/>
                <a:cs typeface="Calibri"/>
                <a:sym typeface="Calibri"/>
              </a:defRPr>
            </a:lvl6pPr>
            <a:lvl7pPr marL="0" marR="0" lvl="6" indent="0" algn="r" rtl="0">
              <a:spcBef>
                <a:spcPts val="0"/>
              </a:spcBef>
              <a:buNone/>
              <a:defRPr sz="1050" b="0" i="0" u="none" strike="noStrike" cap="none">
                <a:solidFill>
                  <a:srgbClr val="FFFFFF"/>
                </a:solidFill>
                <a:latin typeface="Calibri"/>
                <a:ea typeface="Calibri"/>
                <a:cs typeface="Calibri"/>
                <a:sym typeface="Calibri"/>
              </a:defRPr>
            </a:lvl7pPr>
            <a:lvl8pPr marL="0" marR="0" lvl="7" indent="0" algn="r" rtl="0">
              <a:spcBef>
                <a:spcPts val="0"/>
              </a:spcBef>
              <a:buNone/>
              <a:defRPr sz="1050" b="0" i="0" u="none" strike="noStrike" cap="none">
                <a:solidFill>
                  <a:srgbClr val="FFFFFF"/>
                </a:solidFill>
                <a:latin typeface="Calibri"/>
                <a:ea typeface="Calibri"/>
                <a:cs typeface="Calibri"/>
                <a:sym typeface="Calibri"/>
              </a:defRPr>
            </a:lvl8pPr>
            <a:lvl9pPr marL="0" marR="0" lvl="8" indent="0" algn="r" rtl="0">
              <a:spcBef>
                <a:spcPts val="0"/>
              </a:spcBef>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7" name="Google Shape;17;p12"/>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
          <p:cNvSpPr txBox="1"/>
          <p:nvPr/>
        </p:nvSpPr>
        <p:spPr>
          <a:xfrm>
            <a:off x="1961965" y="914400"/>
            <a:ext cx="9283209" cy="230832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800" spc="-55" dirty="0">
                <a:latin typeface="Arial" panose="020B0604020202020204" pitchFamily="34" charset="0"/>
                <a:cs typeface="Arial" panose="020B0604020202020204" pitchFamily="34" charset="0"/>
              </a:rPr>
              <a:t>HUMAN FACE </a:t>
            </a:r>
            <a:r>
              <a:rPr lang="en-US" sz="4800" spc="10" dirty="0">
                <a:latin typeface="Arial" panose="020B0604020202020204" pitchFamily="34" charset="0"/>
                <a:cs typeface="Arial" panose="020B0604020202020204" pitchFamily="34" charset="0"/>
              </a:rPr>
              <a:t>EMOTION DETECTION </a:t>
            </a:r>
            <a:r>
              <a:rPr lang="en-US" sz="4800" spc="-1280" dirty="0">
                <a:latin typeface="Arial" panose="020B0604020202020204" pitchFamily="34" charset="0"/>
                <a:cs typeface="Arial" panose="020B0604020202020204" pitchFamily="34" charset="0"/>
              </a:rPr>
              <a:t> </a:t>
            </a:r>
            <a:r>
              <a:rPr lang="en-US" sz="4800" spc="15" dirty="0">
                <a:latin typeface="Arial" panose="020B0604020202020204" pitchFamily="34" charset="0"/>
                <a:cs typeface="Arial" panose="020B0604020202020204" pitchFamily="34" charset="0"/>
              </a:rPr>
              <a:t>USING</a:t>
            </a:r>
            <a:r>
              <a:rPr lang="en-US" sz="4800" spc="-10" dirty="0">
                <a:latin typeface="Arial" panose="020B0604020202020204" pitchFamily="34" charset="0"/>
                <a:cs typeface="Arial" panose="020B0604020202020204" pitchFamily="34" charset="0"/>
              </a:rPr>
              <a:t> </a:t>
            </a:r>
            <a:r>
              <a:rPr lang="en-US" sz="4800" spc="15" dirty="0">
                <a:latin typeface="Arial" panose="020B0604020202020204" pitchFamily="34" charset="0"/>
                <a:cs typeface="Arial" panose="020B0604020202020204" pitchFamily="34" charset="0"/>
              </a:rPr>
              <a:t>PYTHON</a:t>
            </a:r>
            <a:endParaRPr sz="4800" dirty="0">
              <a:solidFill>
                <a:schemeClr val="dk1"/>
              </a:solidFill>
              <a:latin typeface="Calibri"/>
              <a:ea typeface="Calibri"/>
              <a:cs typeface="Calibri"/>
              <a:sym typeface="Calibri"/>
            </a:endParaRPr>
          </a:p>
          <a:p>
            <a:pPr marL="0" marR="0" lvl="0" indent="0" algn="l" rtl="0">
              <a:spcBef>
                <a:spcPts val="0"/>
              </a:spcBef>
              <a:spcAft>
                <a:spcPts val="0"/>
              </a:spcAft>
              <a:buNone/>
            </a:pPr>
            <a:endParaRPr sz="4800" dirty="0">
              <a:solidFill>
                <a:schemeClr val="dk1"/>
              </a:solidFill>
              <a:latin typeface="Calibri"/>
              <a:ea typeface="Calibri"/>
              <a:cs typeface="Calibri"/>
              <a:sym typeface="Calibri"/>
            </a:endParaRPr>
          </a:p>
        </p:txBody>
      </p:sp>
      <p:sp>
        <p:nvSpPr>
          <p:cNvPr id="106" name="Google Shape;106;p1"/>
          <p:cNvSpPr txBox="1"/>
          <p:nvPr/>
        </p:nvSpPr>
        <p:spPr>
          <a:xfrm>
            <a:off x="1007534" y="2765718"/>
            <a:ext cx="10484184" cy="270839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dk1"/>
                </a:solidFill>
                <a:latin typeface="Calibri"/>
                <a:ea typeface="Calibri"/>
                <a:cs typeface="Calibri"/>
                <a:sym typeface="Calibri"/>
              </a:rPr>
              <a:t>TEAM MEMBERS:	</a:t>
            </a:r>
            <a:r>
              <a:rPr lang="en-US" sz="2000" dirty="0">
                <a:solidFill>
                  <a:schemeClr val="dk1"/>
                </a:solidFill>
                <a:latin typeface="Calibri"/>
                <a:ea typeface="Calibri"/>
                <a:cs typeface="Calibri"/>
                <a:sym typeface="Calibri"/>
              </a:rPr>
              <a:t>										</a:t>
            </a:r>
            <a:endParaRPr lang="en-US" sz="2000" dirty="0"/>
          </a:p>
          <a:p>
            <a:pPr marL="457200" marR="0" lvl="0" indent="-457200" algn="l" rtl="0">
              <a:spcBef>
                <a:spcPts val="0"/>
              </a:spcBef>
              <a:spcAft>
                <a:spcPts val="0"/>
              </a:spcAft>
              <a:buAutoNum type="arabicPeriod"/>
            </a:pPr>
            <a:r>
              <a:rPr lang="en-US" sz="2000" dirty="0">
                <a:solidFill>
                  <a:schemeClr val="dk1"/>
                </a:solidFill>
                <a:latin typeface="Calibri"/>
                <a:ea typeface="Calibri"/>
                <a:cs typeface="Calibri"/>
                <a:sym typeface="Calibri"/>
              </a:rPr>
              <a:t>MOHAMED ARSHATH N(811721104068)</a:t>
            </a:r>
          </a:p>
          <a:p>
            <a:pPr marL="457200" marR="0" lvl="0" indent="-457200" algn="l" rtl="0">
              <a:lnSpc>
                <a:spcPct val="150000"/>
              </a:lnSpc>
              <a:spcBef>
                <a:spcPts val="0"/>
              </a:spcBef>
              <a:spcAft>
                <a:spcPts val="0"/>
              </a:spcAft>
              <a:buAutoNum type="arabicPeriod"/>
            </a:pPr>
            <a:r>
              <a:rPr lang="en-IN" sz="2000" dirty="0">
                <a:solidFill>
                  <a:schemeClr val="dk1"/>
                </a:solidFill>
                <a:latin typeface="Calibri"/>
                <a:ea typeface="Calibri"/>
                <a:cs typeface="Calibri"/>
                <a:sym typeface="Calibri"/>
              </a:rPr>
              <a:t>C NAVEEN (811721104071)</a:t>
            </a:r>
          </a:p>
          <a:p>
            <a:pPr marL="457200" indent="-457200">
              <a:buFont typeface="Arial"/>
              <a:buAutoNum type="arabicPeriod"/>
            </a:pPr>
            <a:r>
              <a:rPr lang="en-IN" sz="2000" dirty="0">
                <a:solidFill>
                  <a:schemeClr val="dk1"/>
                </a:solidFill>
                <a:latin typeface="Calibri"/>
                <a:ea typeface="Calibri"/>
                <a:cs typeface="Calibri"/>
                <a:sym typeface="Calibri"/>
              </a:rPr>
              <a:t>SURYA PRAKASH D (811721104306)</a:t>
            </a:r>
            <a:r>
              <a:rPr lang="en-US" sz="2000" dirty="0">
                <a:solidFill>
                  <a:schemeClr val="dk1"/>
                </a:solidFill>
                <a:latin typeface="Calibri"/>
                <a:ea typeface="Calibri"/>
                <a:cs typeface="Calibri"/>
                <a:sym typeface="Calibri"/>
              </a:rPr>
              <a:t>													        </a:t>
            </a:r>
            <a:r>
              <a:rPr lang="en-US" sz="2000" b="1" dirty="0">
                <a:solidFill>
                  <a:schemeClr val="dk1"/>
                </a:solidFill>
                <a:latin typeface="Calibri"/>
                <a:ea typeface="Calibri"/>
                <a:cs typeface="Calibri"/>
                <a:sym typeface="Calibri"/>
              </a:rPr>
              <a:t>GUIDED BY:</a:t>
            </a:r>
            <a:endParaRPr lang="en-US" sz="2000" b="1" dirty="0"/>
          </a:p>
          <a:p>
            <a:r>
              <a:rPr lang="en-US" sz="2000" dirty="0">
                <a:solidFill>
                  <a:schemeClr val="dk1"/>
                </a:solidFill>
                <a:latin typeface="Calibri"/>
                <a:ea typeface="Calibri"/>
                <a:cs typeface="Calibri"/>
                <a:sym typeface="Calibri"/>
              </a:rPr>
              <a:t>							</a:t>
            </a:r>
            <a:r>
              <a:rPr lang="en-US" sz="2000" spc="-25" dirty="0">
                <a:latin typeface="Arial MT"/>
                <a:cs typeface="Arial MT"/>
              </a:rPr>
              <a:t>Ms. S. UMA MAGESHWARI M.E.,</a:t>
            </a:r>
            <a:endParaRPr lang="en-US" sz="2000" dirty="0">
              <a:latin typeface="Arial MT"/>
              <a:cs typeface="Arial MT"/>
            </a:endParaRPr>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					</a:t>
            </a:r>
          </a:p>
        </p:txBody>
      </p:sp>
      <p:sp>
        <p:nvSpPr>
          <p:cNvPr id="107" name="Google Shape;107;p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05-06-2024</a:t>
            </a:r>
            <a:endParaRPr dirty="0"/>
          </a:p>
        </p:txBody>
      </p:sp>
      <p:sp>
        <p:nvSpPr>
          <p:cNvPr id="108" name="Google Shape;108;p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9"/>
          <p:cNvSpPr txBox="1">
            <a:spLocks noGrp="1"/>
          </p:cNvSpPr>
          <p:nvPr>
            <p:ph type="title"/>
          </p:nvPr>
        </p:nvSpPr>
        <p:spPr>
          <a:xfrm>
            <a:off x="1097280" y="144561"/>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dirty="0"/>
              <a:t>LITERATURE SURVEY</a:t>
            </a:r>
          </a:p>
        </p:txBody>
      </p:sp>
      <p:sp>
        <p:nvSpPr>
          <p:cNvPr id="186" name="Google Shape;186;p9"/>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30-05-2024</a:t>
            </a:r>
            <a:endParaRPr dirty="0"/>
          </a:p>
        </p:txBody>
      </p:sp>
      <p:sp>
        <p:nvSpPr>
          <p:cNvPr id="187" name="Google Shape;187;p9"/>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graphicFrame>
        <p:nvGraphicFramePr>
          <p:cNvPr id="2" name="Table 1">
            <a:extLst>
              <a:ext uri="{FF2B5EF4-FFF2-40B4-BE49-F238E27FC236}">
                <a16:creationId xmlns:a16="http://schemas.microsoft.com/office/drawing/2014/main" id="{42CBF564-4105-E414-604A-993FFC735293}"/>
              </a:ext>
            </a:extLst>
          </p:cNvPr>
          <p:cNvGraphicFramePr>
            <a:graphicFrameLocks noGrp="1"/>
          </p:cNvGraphicFramePr>
          <p:nvPr>
            <p:extLst>
              <p:ext uri="{D42A27DB-BD31-4B8C-83A1-F6EECF244321}">
                <p14:modId xmlns:p14="http://schemas.microsoft.com/office/powerpoint/2010/main" val="3236163812"/>
              </p:ext>
            </p:extLst>
          </p:nvPr>
        </p:nvGraphicFramePr>
        <p:xfrm>
          <a:off x="1189703" y="2031999"/>
          <a:ext cx="10022780" cy="3896508"/>
        </p:xfrm>
        <a:graphic>
          <a:graphicData uri="http://schemas.openxmlformats.org/drawingml/2006/table">
            <a:tbl>
              <a:tblPr firstRow="1" bandRow="1">
                <a:tableStyleId>{5C22544A-7EE6-4342-B048-85BDC9FD1C3A}</a:tableStyleId>
              </a:tblPr>
              <a:tblGrid>
                <a:gridCol w="1640780">
                  <a:extLst>
                    <a:ext uri="{9D8B030D-6E8A-4147-A177-3AD203B41FA5}">
                      <a16:colId xmlns:a16="http://schemas.microsoft.com/office/drawing/2014/main" val="812725973"/>
                    </a:ext>
                  </a:extLst>
                </a:gridCol>
                <a:gridCol w="1656850">
                  <a:extLst>
                    <a:ext uri="{9D8B030D-6E8A-4147-A177-3AD203B41FA5}">
                      <a16:colId xmlns:a16="http://schemas.microsoft.com/office/drawing/2014/main" val="135162971"/>
                    </a:ext>
                  </a:extLst>
                </a:gridCol>
                <a:gridCol w="1695950">
                  <a:extLst>
                    <a:ext uri="{9D8B030D-6E8A-4147-A177-3AD203B41FA5}">
                      <a16:colId xmlns:a16="http://schemas.microsoft.com/office/drawing/2014/main" val="3575728160"/>
                    </a:ext>
                  </a:extLst>
                </a:gridCol>
                <a:gridCol w="1676400">
                  <a:extLst>
                    <a:ext uri="{9D8B030D-6E8A-4147-A177-3AD203B41FA5}">
                      <a16:colId xmlns:a16="http://schemas.microsoft.com/office/drawing/2014/main" val="1381222188"/>
                    </a:ext>
                  </a:extLst>
                </a:gridCol>
                <a:gridCol w="1676400">
                  <a:extLst>
                    <a:ext uri="{9D8B030D-6E8A-4147-A177-3AD203B41FA5}">
                      <a16:colId xmlns:a16="http://schemas.microsoft.com/office/drawing/2014/main" val="2839942520"/>
                    </a:ext>
                  </a:extLst>
                </a:gridCol>
                <a:gridCol w="1676400">
                  <a:extLst>
                    <a:ext uri="{9D8B030D-6E8A-4147-A177-3AD203B41FA5}">
                      <a16:colId xmlns:a16="http://schemas.microsoft.com/office/drawing/2014/main" val="4276923792"/>
                    </a:ext>
                  </a:extLst>
                </a:gridCol>
              </a:tblGrid>
              <a:tr h="491068">
                <a:tc>
                  <a:txBody>
                    <a:bodyPr/>
                    <a:lstStyle/>
                    <a:p>
                      <a:pPr fontAlgn="b"/>
                      <a:r>
                        <a:rPr lang="en-IN" sz="1600" b="1" dirty="0">
                          <a:effectLst/>
                        </a:rPr>
                        <a:t>Author</a:t>
                      </a:r>
                    </a:p>
                  </a:txBody>
                  <a:tcPr anchor="b"/>
                </a:tc>
                <a:tc>
                  <a:txBody>
                    <a:bodyPr/>
                    <a:lstStyle/>
                    <a:p>
                      <a:pPr fontAlgn="b"/>
                      <a:r>
                        <a:rPr lang="en-IN" sz="1600" b="1" dirty="0">
                          <a:effectLst/>
                        </a:rPr>
                        <a:t>Methodology</a:t>
                      </a:r>
                    </a:p>
                  </a:txBody>
                  <a:tcPr anchor="b"/>
                </a:tc>
                <a:tc>
                  <a:txBody>
                    <a:bodyPr/>
                    <a:lstStyle/>
                    <a:p>
                      <a:pPr algn="ctr" fontAlgn="b"/>
                      <a:r>
                        <a:rPr lang="en-IN" sz="1600" b="1" dirty="0">
                          <a:effectLst/>
                        </a:rPr>
                        <a:t>Dataset</a:t>
                      </a:r>
                    </a:p>
                  </a:txBody>
                  <a:tcPr anchor="b"/>
                </a:tc>
                <a:tc>
                  <a:txBody>
                    <a:bodyPr/>
                    <a:lstStyle/>
                    <a:p>
                      <a:pPr algn="ctr" fontAlgn="b"/>
                      <a:r>
                        <a:rPr lang="en-IN" sz="1600" b="1" dirty="0">
                          <a:effectLst/>
                        </a:rPr>
                        <a:t>Metrics</a:t>
                      </a:r>
                    </a:p>
                  </a:txBody>
                  <a:tcPr anchor="b"/>
                </a:tc>
                <a:tc>
                  <a:txBody>
                    <a:bodyPr/>
                    <a:lstStyle/>
                    <a:p>
                      <a:pPr fontAlgn="b"/>
                      <a:r>
                        <a:rPr lang="en-IN" sz="1600" b="1" dirty="0">
                          <a:effectLst/>
                        </a:rPr>
                        <a:t>Advantages</a:t>
                      </a:r>
                    </a:p>
                  </a:txBody>
                  <a:tcPr anchor="b"/>
                </a:tc>
                <a:tc>
                  <a:txBody>
                    <a:bodyPr/>
                    <a:lstStyle/>
                    <a:p>
                      <a:pPr fontAlgn="b"/>
                      <a:r>
                        <a:rPr lang="en-IN" sz="1600" b="1" dirty="0">
                          <a:effectLst/>
                        </a:rPr>
                        <a:t>Disadvantages</a:t>
                      </a:r>
                    </a:p>
                  </a:txBody>
                  <a:tcPr anchor="b"/>
                </a:tc>
                <a:extLst>
                  <a:ext uri="{0D108BD9-81ED-4DB2-BD59-A6C34878D82A}">
                    <a16:rowId xmlns:a16="http://schemas.microsoft.com/office/drawing/2014/main" val="1746144374"/>
                  </a:ext>
                </a:extLst>
              </a:tr>
              <a:tr h="1702720">
                <a:tc>
                  <a:txBody>
                    <a:bodyPr/>
                    <a:lstStyle/>
                    <a:p>
                      <a:pPr fontAlgn="base"/>
                      <a:r>
                        <a:rPr lang="en-IN" sz="1200" dirty="0">
                          <a:effectLst/>
                        </a:rPr>
                        <a:t>Kim et al. (2020)</a:t>
                      </a:r>
                    </a:p>
                  </a:txBody>
                  <a:tcPr anchor="ctr"/>
                </a:tc>
                <a:tc>
                  <a:txBody>
                    <a:bodyPr/>
                    <a:lstStyle/>
                    <a:p>
                      <a:pPr fontAlgn="base"/>
                      <a:r>
                        <a:rPr lang="en-IN" sz="1200" dirty="0">
                          <a:effectLst/>
                        </a:rPr>
                        <a:t>Deep Learning Ensemble</a:t>
                      </a:r>
                    </a:p>
                  </a:txBody>
                  <a:tcPr anchor="ctr"/>
                </a:tc>
                <a:tc>
                  <a:txBody>
                    <a:bodyPr/>
                    <a:lstStyle/>
                    <a:p>
                      <a:pPr algn="ctr" fontAlgn="base"/>
                      <a:r>
                        <a:rPr lang="en-IN" sz="1200" dirty="0">
                          <a:effectLst/>
                        </a:rPr>
                        <a:t>FER2013</a:t>
                      </a:r>
                    </a:p>
                  </a:txBody>
                  <a:tcPr anchor="ctr"/>
                </a:tc>
                <a:tc>
                  <a:txBody>
                    <a:bodyPr/>
                    <a:lstStyle/>
                    <a:p>
                      <a:pPr fontAlgn="base"/>
                      <a:r>
                        <a:rPr lang="en-US" sz="1200" dirty="0">
                          <a:effectLst/>
                        </a:rPr>
                        <a:t>Accuracy  - 83.5% on FER2013 dataset.</a:t>
                      </a:r>
                    </a:p>
                  </a:txBody>
                  <a:tcPr anchor="ctr"/>
                </a:tc>
                <a:tc>
                  <a:txBody>
                    <a:bodyPr/>
                    <a:lstStyle/>
                    <a:p>
                      <a:pPr marL="285750" indent="-285750" fontAlgn="base">
                        <a:buFont typeface="Arial" panose="020B0604020202020204" pitchFamily="34" charset="0"/>
                        <a:buChar char="•"/>
                      </a:pPr>
                      <a:r>
                        <a:rPr lang="en-US" sz="1400" b="0" i="0" u="none" strike="noStrike" cap="none" dirty="0">
                          <a:solidFill>
                            <a:schemeClr val="dk1"/>
                          </a:solidFill>
                          <a:effectLst/>
                          <a:latin typeface="+mn-lt"/>
                          <a:ea typeface="+mn-ea"/>
                          <a:cs typeface="+mn-cs"/>
                          <a:sym typeface="Arial"/>
                        </a:rPr>
                        <a:t>reduce overfitting</a:t>
                      </a:r>
                    </a:p>
                    <a:p>
                      <a:pPr marL="285750" indent="-285750" fontAlgn="base">
                        <a:buFont typeface="Arial" panose="020B0604020202020204" pitchFamily="34" charset="0"/>
                        <a:buChar char="•"/>
                      </a:pPr>
                      <a:r>
                        <a:rPr lang="en-US" sz="1400" b="0" i="0" u="none" strike="noStrike" cap="none" dirty="0">
                          <a:solidFill>
                            <a:schemeClr val="dk1"/>
                          </a:solidFill>
                          <a:effectLst/>
                          <a:latin typeface="+mn-lt"/>
                          <a:ea typeface="+mn-ea"/>
                          <a:cs typeface="+mn-cs"/>
                          <a:sym typeface="Arial"/>
                        </a:rPr>
                        <a:t>enhance overall performance robustness</a:t>
                      </a:r>
                      <a:endParaRPr lang="en-US" sz="1200" dirty="0">
                        <a:effectLst/>
                      </a:endParaRPr>
                    </a:p>
                  </a:txBody>
                  <a:tcPr anchor="ctr"/>
                </a:tc>
                <a:tc>
                  <a:txBody>
                    <a:bodyPr/>
                    <a:lstStyle/>
                    <a:p>
                      <a:pPr fontAlgn="base"/>
                      <a:r>
                        <a:rPr lang="en-US" sz="1200" dirty="0">
                          <a:effectLst/>
                        </a:rPr>
                        <a:t>Ensemble models may increase complexity and require more computational resources for training.</a:t>
                      </a:r>
                    </a:p>
                  </a:txBody>
                  <a:tcPr anchor="ctr"/>
                </a:tc>
                <a:extLst>
                  <a:ext uri="{0D108BD9-81ED-4DB2-BD59-A6C34878D82A}">
                    <a16:rowId xmlns:a16="http://schemas.microsoft.com/office/drawing/2014/main" val="1748859225"/>
                  </a:ext>
                </a:extLst>
              </a:tr>
              <a:tr h="1702720">
                <a:tc>
                  <a:txBody>
                    <a:bodyPr/>
                    <a:lstStyle/>
                    <a:p>
                      <a:pPr fontAlgn="base"/>
                      <a:r>
                        <a:rPr lang="en-IN" sz="1200" dirty="0">
                          <a:effectLst/>
                        </a:rPr>
                        <a:t>Wu et al. (2020)</a:t>
                      </a:r>
                    </a:p>
                  </a:txBody>
                  <a:tcPr anchor="ctr"/>
                </a:tc>
                <a:tc>
                  <a:txBody>
                    <a:bodyPr/>
                    <a:lstStyle/>
                    <a:p>
                      <a:pPr fontAlgn="base"/>
                      <a:r>
                        <a:rPr lang="en-IN" sz="1200" dirty="0">
                          <a:effectLst/>
                        </a:rPr>
                        <a:t>Capsule Networks</a:t>
                      </a:r>
                    </a:p>
                  </a:txBody>
                  <a:tcPr anchor="ctr"/>
                </a:tc>
                <a:tc>
                  <a:txBody>
                    <a:bodyPr/>
                    <a:lstStyle/>
                    <a:p>
                      <a:pPr algn="ctr" fontAlgn="base"/>
                      <a:r>
                        <a:rPr lang="en-IN" sz="1200" dirty="0">
                          <a:effectLst/>
                        </a:rPr>
                        <a:t>RAF-DB</a:t>
                      </a:r>
                    </a:p>
                  </a:txBody>
                  <a:tcPr anchor="ctr"/>
                </a:tc>
                <a:tc>
                  <a:txBody>
                    <a:bodyPr/>
                    <a:lstStyle/>
                    <a:p>
                      <a:pPr fontAlgn="base"/>
                      <a:r>
                        <a:rPr lang="en-US" sz="1200" dirty="0">
                          <a:effectLst/>
                        </a:rPr>
                        <a:t>Accuracy - 81.2%  on RAF-DB dataset.</a:t>
                      </a:r>
                    </a:p>
                  </a:txBody>
                  <a:tcPr anchor="ctr"/>
                </a:tc>
                <a:tc>
                  <a:txBody>
                    <a:bodyPr/>
                    <a:lstStyle/>
                    <a:p>
                      <a:pPr marL="285750" indent="-285750" algn="just" fontAlgn="base">
                        <a:buFont typeface="Arial" panose="020B0604020202020204" pitchFamily="34" charset="0"/>
                        <a:buChar char="•"/>
                      </a:pPr>
                      <a:r>
                        <a:rPr lang="en-IN" sz="1400" b="0" i="0" u="none" strike="noStrike" cap="none" dirty="0">
                          <a:solidFill>
                            <a:schemeClr val="dk1"/>
                          </a:solidFill>
                          <a:effectLst/>
                          <a:latin typeface="+mn-lt"/>
                          <a:ea typeface="+mn-ea"/>
                          <a:cs typeface="+mn-cs"/>
                          <a:sym typeface="Arial"/>
                        </a:rPr>
                        <a:t>preserve spatial relationships</a:t>
                      </a:r>
                    </a:p>
                    <a:p>
                      <a:pPr marL="285750" indent="-285750" algn="just" fontAlgn="base">
                        <a:buFont typeface="Arial" panose="020B0604020202020204" pitchFamily="34" charset="0"/>
                        <a:buChar char="•"/>
                      </a:pPr>
                      <a:r>
                        <a:rPr lang="en-IN" sz="1400" b="0" i="0" u="none" strike="noStrike" cap="none" dirty="0">
                          <a:solidFill>
                            <a:schemeClr val="dk1"/>
                          </a:solidFill>
                          <a:effectLst/>
                          <a:latin typeface="+mn-lt"/>
                          <a:ea typeface="+mn-ea"/>
                          <a:cs typeface="+mn-cs"/>
                          <a:sym typeface="Arial"/>
                        </a:rPr>
                        <a:t>Improve performance in complex visual tasks</a:t>
                      </a:r>
                      <a:endParaRPr lang="en-US" sz="1200" dirty="0">
                        <a:effectLst/>
                      </a:endParaRPr>
                    </a:p>
                  </a:txBody>
                  <a:tcPr anchor="ctr"/>
                </a:tc>
                <a:tc>
                  <a:txBody>
                    <a:bodyPr/>
                    <a:lstStyle/>
                    <a:p>
                      <a:pPr fontAlgn="base"/>
                      <a:r>
                        <a:rPr lang="en-US" sz="1200" dirty="0">
                          <a:effectLst/>
                        </a:rPr>
                        <a:t>Capsule networks may require more computational resources and longer training times compared to CNNs.</a:t>
                      </a:r>
                    </a:p>
                  </a:txBody>
                  <a:tcPr anchor="ctr"/>
                </a:tc>
                <a:extLst>
                  <a:ext uri="{0D108BD9-81ED-4DB2-BD59-A6C34878D82A}">
                    <a16:rowId xmlns:a16="http://schemas.microsoft.com/office/drawing/2014/main" val="1735931357"/>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0"/>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dirty="0"/>
              <a:t>LITERATURE SURVEY</a:t>
            </a:r>
          </a:p>
        </p:txBody>
      </p:sp>
      <p:sp>
        <p:nvSpPr>
          <p:cNvPr id="194" name="Google Shape;194;p10"/>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30-05-2024</a:t>
            </a:r>
            <a:endParaRPr dirty="0"/>
          </a:p>
        </p:txBody>
      </p:sp>
      <p:sp>
        <p:nvSpPr>
          <p:cNvPr id="195" name="Google Shape;195;p10"/>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graphicFrame>
        <p:nvGraphicFramePr>
          <p:cNvPr id="4" name="Table 3">
            <a:extLst>
              <a:ext uri="{FF2B5EF4-FFF2-40B4-BE49-F238E27FC236}">
                <a16:creationId xmlns:a16="http://schemas.microsoft.com/office/drawing/2014/main" id="{BE0CA6E7-466C-DE80-238F-66D086DCA935}"/>
              </a:ext>
            </a:extLst>
          </p:cNvPr>
          <p:cNvGraphicFramePr>
            <a:graphicFrameLocks noGrp="1"/>
          </p:cNvGraphicFramePr>
          <p:nvPr>
            <p:extLst>
              <p:ext uri="{D42A27DB-BD31-4B8C-83A1-F6EECF244321}">
                <p14:modId xmlns:p14="http://schemas.microsoft.com/office/powerpoint/2010/main" val="170088133"/>
              </p:ext>
            </p:extLst>
          </p:nvPr>
        </p:nvGraphicFramePr>
        <p:xfrm>
          <a:off x="1227667" y="2091264"/>
          <a:ext cx="9984816" cy="3652472"/>
        </p:xfrm>
        <a:graphic>
          <a:graphicData uri="http://schemas.openxmlformats.org/drawingml/2006/table">
            <a:tbl>
              <a:tblPr firstRow="1" bandRow="1">
                <a:tableStyleId>{5C22544A-7EE6-4342-B048-85BDC9FD1C3A}</a:tableStyleId>
              </a:tblPr>
              <a:tblGrid>
                <a:gridCol w="1664136">
                  <a:extLst>
                    <a:ext uri="{9D8B030D-6E8A-4147-A177-3AD203B41FA5}">
                      <a16:colId xmlns:a16="http://schemas.microsoft.com/office/drawing/2014/main" val="3733536904"/>
                    </a:ext>
                  </a:extLst>
                </a:gridCol>
                <a:gridCol w="1664136">
                  <a:extLst>
                    <a:ext uri="{9D8B030D-6E8A-4147-A177-3AD203B41FA5}">
                      <a16:colId xmlns:a16="http://schemas.microsoft.com/office/drawing/2014/main" val="2597460307"/>
                    </a:ext>
                  </a:extLst>
                </a:gridCol>
                <a:gridCol w="1664136">
                  <a:extLst>
                    <a:ext uri="{9D8B030D-6E8A-4147-A177-3AD203B41FA5}">
                      <a16:colId xmlns:a16="http://schemas.microsoft.com/office/drawing/2014/main" val="196282435"/>
                    </a:ext>
                  </a:extLst>
                </a:gridCol>
                <a:gridCol w="1664136">
                  <a:extLst>
                    <a:ext uri="{9D8B030D-6E8A-4147-A177-3AD203B41FA5}">
                      <a16:colId xmlns:a16="http://schemas.microsoft.com/office/drawing/2014/main" val="471097955"/>
                    </a:ext>
                  </a:extLst>
                </a:gridCol>
                <a:gridCol w="1664136">
                  <a:extLst>
                    <a:ext uri="{9D8B030D-6E8A-4147-A177-3AD203B41FA5}">
                      <a16:colId xmlns:a16="http://schemas.microsoft.com/office/drawing/2014/main" val="2121201149"/>
                    </a:ext>
                  </a:extLst>
                </a:gridCol>
                <a:gridCol w="1664136">
                  <a:extLst>
                    <a:ext uri="{9D8B030D-6E8A-4147-A177-3AD203B41FA5}">
                      <a16:colId xmlns:a16="http://schemas.microsoft.com/office/drawing/2014/main" val="3754241549"/>
                    </a:ext>
                  </a:extLst>
                </a:gridCol>
              </a:tblGrid>
              <a:tr h="459676">
                <a:tc>
                  <a:txBody>
                    <a:bodyPr/>
                    <a:lstStyle/>
                    <a:p>
                      <a:pPr fontAlgn="b"/>
                      <a:r>
                        <a:rPr lang="en-IN" sz="1600" b="1" dirty="0">
                          <a:effectLst/>
                        </a:rPr>
                        <a:t>Author</a:t>
                      </a:r>
                    </a:p>
                  </a:txBody>
                  <a:tcPr anchor="b"/>
                </a:tc>
                <a:tc>
                  <a:txBody>
                    <a:bodyPr/>
                    <a:lstStyle/>
                    <a:p>
                      <a:pPr fontAlgn="b"/>
                      <a:r>
                        <a:rPr lang="en-IN" sz="1600" b="1" dirty="0">
                          <a:effectLst/>
                        </a:rPr>
                        <a:t>Methodology</a:t>
                      </a:r>
                    </a:p>
                  </a:txBody>
                  <a:tcPr anchor="b"/>
                </a:tc>
                <a:tc>
                  <a:txBody>
                    <a:bodyPr/>
                    <a:lstStyle/>
                    <a:p>
                      <a:pPr algn="ctr" fontAlgn="b"/>
                      <a:r>
                        <a:rPr lang="en-IN" sz="1600" b="1" dirty="0">
                          <a:effectLst/>
                        </a:rPr>
                        <a:t>Dataset</a:t>
                      </a:r>
                    </a:p>
                  </a:txBody>
                  <a:tcPr anchor="b"/>
                </a:tc>
                <a:tc>
                  <a:txBody>
                    <a:bodyPr/>
                    <a:lstStyle/>
                    <a:p>
                      <a:pPr algn="ctr" fontAlgn="b"/>
                      <a:r>
                        <a:rPr lang="en-IN" sz="1600" b="1" dirty="0">
                          <a:effectLst/>
                        </a:rPr>
                        <a:t>Metrics</a:t>
                      </a:r>
                    </a:p>
                  </a:txBody>
                  <a:tcPr anchor="b"/>
                </a:tc>
                <a:tc>
                  <a:txBody>
                    <a:bodyPr/>
                    <a:lstStyle/>
                    <a:p>
                      <a:pPr fontAlgn="b"/>
                      <a:r>
                        <a:rPr lang="en-IN" sz="1600" b="1" dirty="0">
                          <a:effectLst/>
                        </a:rPr>
                        <a:t>Advantages</a:t>
                      </a:r>
                    </a:p>
                  </a:txBody>
                  <a:tcPr anchor="b"/>
                </a:tc>
                <a:tc>
                  <a:txBody>
                    <a:bodyPr/>
                    <a:lstStyle/>
                    <a:p>
                      <a:pPr fontAlgn="b"/>
                      <a:r>
                        <a:rPr lang="en-IN" sz="1600" b="1" dirty="0">
                          <a:effectLst/>
                        </a:rPr>
                        <a:t>Disadvantages</a:t>
                      </a:r>
                    </a:p>
                  </a:txBody>
                  <a:tcPr anchor="b"/>
                </a:tc>
                <a:extLst>
                  <a:ext uri="{0D108BD9-81ED-4DB2-BD59-A6C34878D82A}">
                    <a16:rowId xmlns:a16="http://schemas.microsoft.com/office/drawing/2014/main" val="3714963329"/>
                  </a:ext>
                </a:extLst>
              </a:tr>
              <a:tr h="1513455">
                <a:tc>
                  <a:txBody>
                    <a:bodyPr/>
                    <a:lstStyle/>
                    <a:p>
                      <a:pPr fontAlgn="base"/>
                      <a:r>
                        <a:rPr lang="en-IN" sz="1200" dirty="0">
                          <a:effectLst/>
                        </a:rPr>
                        <a:t>Singh et al. (2018)</a:t>
                      </a:r>
                    </a:p>
                  </a:txBody>
                  <a:tcPr anchor="ctr"/>
                </a:tc>
                <a:tc>
                  <a:txBody>
                    <a:bodyPr/>
                    <a:lstStyle/>
                    <a:p>
                      <a:pPr fontAlgn="base"/>
                      <a:r>
                        <a:rPr lang="en-US" sz="1200" dirty="0">
                          <a:effectLst/>
                        </a:rPr>
                        <a:t>SVM with Histogram of Oriented Gradients</a:t>
                      </a:r>
                    </a:p>
                  </a:txBody>
                  <a:tcPr anchor="ctr"/>
                </a:tc>
                <a:tc>
                  <a:txBody>
                    <a:bodyPr/>
                    <a:lstStyle/>
                    <a:p>
                      <a:pPr fontAlgn="base"/>
                      <a:r>
                        <a:rPr lang="en-IN" sz="1200" dirty="0">
                          <a:effectLst/>
                        </a:rPr>
                        <a:t>CK+</a:t>
                      </a:r>
                    </a:p>
                  </a:txBody>
                  <a:tcPr anchor="ctr"/>
                </a:tc>
                <a:tc>
                  <a:txBody>
                    <a:bodyPr/>
                    <a:lstStyle/>
                    <a:p>
                      <a:pPr fontAlgn="base"/>
                      <a:r>
                        <a:rPr lang="en-US" sz="1200" dirty="0">
                          <a:effectLst/>
                        </a:rPr>
                        <a:t> Accuracy - 78.5% in emotion recognition on CK+ dataset.</a:t>
                      </a:r>
                    </a:p>
                  </a:txBody>
                  <a:tcPr anchor="ctr"/>
                </a:tc>
                <a:tc>
                  <a:txBody>
                    <a:bodyPr/>
                    <a:lstStyle/>
                    <a:p>
                      <a:pPr marL="171450" indent="-171450">
                        <a:buFont typeface="Arial" panose="020B0604020202020204" pitchFamily="34" charset="0"/>
                        <a:buChar char="•"/>
                      </a:pPr>
                      <a:r>
                        <a:rPr lang="en-US" sz="1200" dirty="0">
                          <a:effectLst/>
                        </a:rPr>
                        <a:t>High accuracy.  </a:t>
                      </a:r>
                    </a:p>
                    <a:p>
                      <a:pPr marL="171450" indent="-171450">
                        <a:buFont typeface="Arial" panose="020B0604020202020204" pitchFamily="34" charset="0"/>
                        <a:buChar char="•"/>
                      </a:pPr>
                      <a:r>
                        <a:rPr lang="en-US" sz="1200" dirty="0">
                          <a:effectLst/>
                        </a:rPr>
                        <a:t>generalization in image classification tasks.</a:t>
                      </a:r>
                    </a:p>
                    <a:p>
                      <a:br>
                        <a:rPr lang="en-US" sz="1400" b="0" i="0" u="none" strike="noStrike" cap="none" dirty="0">
                          <a:solidFill>
                            <a:schemeClr val="dk1"/>
                          </a:solidFill>
                          <a:effectLst/>
                          <a:latin typeface="+mn-lt"/>
                          <a:ea typeface="+mn-ea"/>
                          <a:cs typeface="+mn-cs"/>
                          <a:sym typeface="Arial"/>
                        </a:rPr>
                      </a:br>
                      <a:endParaRPr lang="en-US" sz="1200" dirty="0">
                        <a:effectLst/>
                      </a:endParaRPr>
                    </a:p>
                  </a:txBody>
                  <a:tcPr anchor="ctr"/>
                </a:tc>
                <a:tc>
                  <a:txBody>
                    <a:bodyPr/>
                    <a:lstStyle/>
                    <a:p>
                      <a:pPr fontAlgn="base"/>
                      <a:r>
                        <a:rPr lang="en-US" sz="1200" dirty="0">
                          <a:effectLst/>
                        </a:rPr>
                        <a:t>SVM may struggle with capturing complex spatial relationships compared to deep learning methods.</a:t>
                      </a:r>
                    </a:p>
                    <a:p>
                      <a:pPr fontAlgn="base"/>
                      <a:endParaRPr lang="en-US" sz="1200" dirty="0">
                        <a:effectLst/>
                      </a:endParaRPr>
                    </a:p>
                    <a:p>
                      <a:pPr fontAlgn="base"/>
                      <a:endParaRPr lang="en-US" sz="1200" dirty="0">
                        <a:effectLst/>
                      </a:endParaRPr>
                    </a:p>
                  </a:txBody>
                  <a:tcPr anchor="ctr"/>
                </a:tc>
                <a:extLst>
                  <a:ext uri="{0D108BD9-81ED-4DB2-BD59-A6C34878D82A}">
                    <a16:rowId xmlns:a16="http://schemas.microsoft.com/office/drawing/2014/main" val="494365858"/>
                  </a:ext>
                </a:extLst>
              </a:tr>
              <a:tr h="1638316">
                <a:tc>
                  <a:txBody>
                    <a:bodyPr/>
                    <a:lstStyle/>
                    <a:p>
                      <a:pPr fontAlgn="base"/>
                      <a:r>
                        <a:rPr lang="en-IN" sz="1200" dirty="0">
                          <a:effectLst/>
                        </a:rPr>
                        <a:t>Bhattacharya et al. (2019)</a:t>
                      </a:r>
                    </a:p>
                  </a:txBody>
                  <a:tcPr anchor="ctr"/>
                </a:tc>
                <a:tc>
                  <a:txBody>
                    <a:bodyPr/>
                    <a:lstStyle/>
                    <a:p>
                      <a:pPr fontAlgn="base"/>
                      <a:r>
                        <a:rPr lang="en-US" sz="1200" dirty="0">
                          <a:effectLst/>
                        </a:rPr>
                        <a:t>CNN with OpenCV, </a:t>
                      </a:r>
                      <a:r>
                        <a:rPr lang="en-US" sz="1200" dirty="0" err="1">
                          <a:effectLst/>
                        </a:rPr>
                        <a:t>Keras</a:t>
                      </a:r>
                      <a:r>
                        <a:rPr lang="en-US" sz="1200" dirty="0">
                          <a:effectLst/>
                        </a:rPr>
                        <a:t>, TensorFlow</a:t>
                      </a:r>
                    </a:p>
                  </a:txBody>
                  <a:tcPr anchor="ctr"/>
                </a:tc>
                <a:tc>
                  <a:txBody>
                    <a:bodyPr/>
                    <a:lstStyle/>
                    <a:p>
                      <a:pPr fontAlgn="base"/>
                      <a:r>
                        <a:rPr lang="en-IN" sz="1200" dirty="0">
                          <a:effectLst/>
                        </a:rPr>
                        <a:t>CK+</a:t>
                      </a:r>
                    </a:p>
                  </a:txBody>
                  <a:tcPr anchor="ctr"/>
                </a:tc>
                <a:tc>
                  <a:txBody>
                    <a:bodyPr/>
                    <a:lstStyle/>
                    <a:p>
                      <a:pPr fontAlgn="base"/>
                      <a:r>
                        <a:rPr lang="en-US" sz="1200" dirty="0">
                          <a:effectLst/>
                        </a:rPr>
                        <a:t>Accuracy - 87.4% on CK+ dataset</a:t>
                      </a:r>
                    </a:p>
                  </a:txBody>
                  <a:tcPr anchor="ctr"/>
                </a:tc>
                <a:tc>
                  <a:txBody>
                    <a:bodyPr/>
                    <a:lstStyle/>
                    <a:p>
                      <a:pPr fontAlgn="base"/>
                      <a:r>
                        <a:rPr lang="en-IN" sz="1400" b="0" i="0" u="none" strike="noStrike" cap="none" dirty="0">
                          <a:solidFill>
                            <a:schemeClr val="dk1"/>
                          </a:solidFill>
                          <a:effectLst/>
                          <a:latin typeface="+mn-lt"/>
                          <a:ea typeface="+mn-ea"/>
                          <a:cs typeface="+mn-cs"/>
                          <a:sym typeface="Arial"/>
                        </a:rPr>
                        <a:t>Efficient GPU acceleration.</a:t>
                      </a:r>
                      <a:endParaRPr lang="en-US" sz="1200" dirty="0">
                        <a:effectLst/>
                      </a:endParaRPr>
                    </a:p>
                  </a:txBody>
                  <a:tcPr anchor="ctr"/>
                </a:tc>
                <a:tc>
                  <a:txBody>
                    <a:bodyPr/>
                    <a:lstStyle/>
                    <a:p>
                      <a:pPr fontAlgn="base"/>
                      <a:r>
                        <a:rPr lang="en-US" sz="1200" dirty="0">
                          <a:effectLst/>
                        </a:rPr>
                        <a:t>CNNs may require a large amount of annotated data for training.</a:t>
                      </a:r>
                    </a:p>
                  </a:txBody>
                  <a:tcPr anchor="ctr"/>
                </a:tc>
                <a:extLst>
                  <a:ext uri="{0D108BD9-81ED-4DB2-BD59-A6C34878D82A}">
                    <a16:rowId xmlns:a16="http://schemas.microsoft.com/office/drawing/2014/main" val="4111925107"/>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73983-3B65-A891-104F-EF9CEB848200}"/>
              </a:ext>
            </a:extLst>
          </p:cNvPr>
          <p:cNvSpPr>
            <a:spLocks noGrp="1"/>
          </p:cNvSpPr>
          <p:nvPr>
            <p:ph type="title"/>
          </p:nvPr>
        </p:nvSpPr>
        <p:spPr>
          <a:xfrm>
            <a:off x="1097280" y="286603"/>
            <a:ext cx="10058400" cy="1050584"/>
          </a:xfrm>
        </p:spPr>
        <p:txBody>
          <a:bodyPr>
            <a:normAutofit/>
          </a:bodyPr>
          <a:lstStyle/>
          <a:p>
            <a:r>
              <a:rPr lang="en-US" dirty="0"/>
              <a:t>MODULE IMPLEMENTATION</a:t>
            </a:r>
            <a:endParaRPr lang="en-IN" dirty="0"/>
          </a:p>
        </p:txBody>
      </p:sp>
      <p:sp>
        <p:nvSpPr>
          <p:cNvPr id="3" name="Text Placeholder 2">
            <a:extLst>
              <a:ext uri="{FF2B5EF4-FFF2-40B4-BE49-F238E27FC236}">
                <a16:creationId xmlns:a16="http://schemas.microsoft.com/office/drawing/2014/main" id="{537F2F4A-8B17-0FF2-06CB-72ADF90B7FAD}"/>
              </a:ext>
            </a:extLst>
          </p:cNvPr>
          <p:cNvSpPr>
            <a:spLocks noGrp="1"/>
          </p:cNvSpPr>
          <p:nvPr>
            <p:ph type="body" idx="1"/>
          </p:nvPr>
        </p:nvSpPr>
        <p:spPr>
          <a:xfrm>
            <a:off x="1097280" y="2222090"/>
            <a:ext cx="10058400" cy="3647004"/>
          </a:xfrm>
        </p:spPr>
        <p:txBody>
          <a:bodyPr/>
          <a:lstStyle/>
          <a:p>
            <a:pPr marL="571500" indent="-457200">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Image Dataset Collection</a:t>
            </a:r>
          </a:p>
          <a:p>
            <a:pPr marL="571500" indent="-457200">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Preprocessing</a:t>
            </a:r>
          </a:p>
          <a:p>
            <a:pPr marL="571500" indent="-457200">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Data Training</a:t>
            </a:r>
          </a:p>
          <a:p>
            <a:pPr marL="571500" indent="-457200">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Test the Model</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711F4314-FAFF-C4FD-8D3C-57363041B47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
        <p:nvSpPr>
          <p:cNvPr id="6" name="TextBox 5">
            <a:extLst>
              <a:ext uri="{FF2B5EF4-FFF2-40B4-BE49-F238E27FC236}">
                <a16:creationId xmlns:a16="http://schemas.microsoft.com/office/drawing/2014/main" id="{5F9E45B0-98BA-3380-894B-76C4593F54A8}"/>
              </a:ext>
            </a:extLst>
          </p:cNvPr>
          <p:cNvSpPr txBox="1"/>
          <p:nvPr/>
        </p:nvSpPr>
        <p:spPr>
          <a:xfrm>
            <a:off x="1097280" y="6488632"/>
            <a:ext cx="6094268" cy="230832"/>
          </a:xfrm>
          <a:prstGeom prst="rect">
            <a:avLst/>
          </a:prstGeom>
          <a:noFill/>
        </p:spPr>
        <p:txBody>
          <a:bodyPr wrap="square">
            <a:spAutoFit/>
          </a:bodyPr>
          <a:lstStyle/>
          <a:p>
            <a:pPr marL="0" lvl="0" indent="0" algn="l" rtl="0">
              <a:spcBef>
                <a:spcPts val="0"/>
              </a:spcBef>
              <a:spcAft>
                <a:spcPts val="0"/>
              </a:spcAft>
              <a:buNone/>
            </a:pPr>
            <a:r>
              <a:rPr lang="en-US" sz="900" dirty="0">
                <a:solidFill>
                  <a:schemeClr val="bg1"/>
                </a:solidFill>
                <a:latin typeface="Calibri" panose="020F0502020204030204" pitchFamily="34" charset="0"/>
                <a:cs typeface="Calibri" panose="020F0502020204030204" pitchFamily="34" charset="0"/>
              </a:rPr>
              <a:t>30-05-2024</a:t>
            </a:r>
          </a:p>
        </p:txBody>
      </p:sp>
    </p:spTree>
    <p:extLst>
      <p:ext uri="{BB962C8B-B14F-4D97-AF65-F5344CB8AC3E}">
        <p14:creationId xmlns:p14="http://schemas.microsoft.com/office/powerpoint/2010/main" val="176846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C12CD-5C19-BA4E-DCB4-CB5EEAF54DBB}"/>
              </a:ext>
            </a:extLst>
          </p:cNvPr>
          <p:cNvSpPr>
            <a:spLocks noGrp="1"/>
          </p:cNvSpPr>
          <p:nvPr>
            <p:ph type="title"/>
          </p:nvPr>
        </p:nvSpPr>
        <p:spPr>
          <a:xfrm>
            <a:off x="1097280" y="286603"/>
            <a:ext cx="10058400" cy="1187480"/>
          </a:xfrm>
        </p:spPr>
        <p:txBody>
          <a:bodyPr>
            <a:normAutofit/>
          </a:bodyPr>
          <a:lstStyle/>
          <a:p>
            <a:r>
              <a:rPr lang="en-US" dirty="0"/>
              <a:t>SUMMARY OF MODULE-1</a:t>
            </a:r>
            <a:endParaRPr lang="en-IN" dirty="0"/>
          </a:p>
        </p:txBody>
      </p:sp>
      <p:sp>
        <p:nvSpPr>
          <p:cNvPr id="3" name="Text Placeholder 2">
            <a:extLst>
              <a:ext uri="{FF2B5EF4-FFF2-40B4-BE49-F238E27FC236}">
                <a16:creationId xmlns:a16="http://schemas.microsoft.com/office/drawing/2014/main" id="{7D4959BC-C400-2734-F0C7-40282B0BCED6}"/>
              </a:ext>
            </a:extLst>
          </p:cNvPr>
          <p:cNvSpPr>
            <a:spLocks noGrp="1"/>
          </p:cNvSpPr>
          <p:nvPr>
            <p:ph type="body" idx="1"/>
          </p:nvPr>
        </p:nvSpPr>
        <p:spPr>
          <a:xfrm>
            <a:off x="1097280" y="1769806"/>
            <a:ext cx="10058400" cy="4099288"/>
          </a:xfrm>
        </p:spPr>
        <p:txBody>
          <a:bodyPr>
            <a:normAutofit/>
          </a:bodyPr>
          <a:lstStyle/>
          <a:p>
            <a:pPr algn="l" fontAlgn="base">
              <a:lnSpc>
                <a:spcPct val="150000"/>
              </a:lnSpc>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The dataset is from a Kaggle </a:t>
            </a:r>
            <a:r>
              <a:rPr lang="en-US" i="0" dirty="0">
                <a:solidFill>
                  <a:schemeClr val="tx1"/>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Emotion Detection  FER - 2013 dataset </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and is used for  training and testing. It comprises pre-</a:t>
            </a:r>
            <a:r>
              <a:rPr lang="en-US" dirty="0" err="1">
                <a:solidFill>
                  <a:schemeClr val="tx1"/>
                </a:solidFill>
                <a:latin typeface="Calibri" panose="020F0502020204030204" pitchFamily="34" charset="0"/>
                <a:ea typeface="Calibri" panose="020F0502020204030204" pitchFamily="34" charset="0"/>
                <a:cs typeface="Calibri" panose="020F0502020204030204" pitchFamily="34" charset="0"/>
              </a:rPr>
              <a:t>cropped,48</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-by-48-pixel grayscale images of faces each labeled with one of the 7 emotion classes: anger, disgust, fear, happiness, sadness, surprise, and neutral.</a:t>
            </a:r>
            <a:endParaRPr lang="en-IN"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80F3EBDB-4CD7-750E-37EB-C01BF990B0E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pic>
        <p:nvPicPr>
          <p:cNvPr id="5" name="Picture 4" descr="Variety Facial Emotion Recognition 3.2. Data Storage The dataset used... |  Download Scientific Diagram">
            <a:extLst>
              <a:ext uri="{FF2B5EF4-FFF2-40B4-BE49-F238E27FC236}">
                <a16:creationId xmlns:a16="http://schemas.microsoft.com/office/drawing/2014/main" id="{D4490934-0E91-6DAF-E6C0-49936620A3A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3687097" y="3647767"/>
            <a:ext cx="4552335" cy="2517049"/>
          </a:xfrm>
          <a:prstGeom prst="rect">
            <a:avLst/>
          </a:prstGeom>
          <a:noFill/>
          <a:ln>
            <a:noFill/>
          </a:ln>
        </p:spPr>
      </p:pic>
      <p:sp>
        <p:nvSpPr>
          <p:cNvPr id="9" name="TextBox 8">
            <a:extLst>
              <a:ext uri="{FF2B5EF4-FFF2-40B4-BE49-F238E27FC236}">
                <a16:creationId xmlns:a16="http://schemas.microsoft.com/office/drawing/2014/main" id="{346C875F-A85E-AE2B-8042-941BDA3E0950}"/>
              </a:ext>
            </a:extLst>
          </p:cNvPr>
          <p:cNvSpPr txBox="1"/>
          <p:nvPr/>
        </p:nvSpPr>
        <p:spPr>
          <a:xfrm>
            <a:off x="979517" y="6488458"/>
            <a:ext cx="6096000" cy="230832"/>
          </a:xfrm>
          <a:prstGeom prst="rect">
            <a:avLst/>
          </a:prstGeom>
          <a:noFill/>
        </p:spPr>
        <p:txBody>
          <a:bodyPr wrap="square">
            <a:spAutoFit/>
          </a:bodyPr>
          <a:lstStyle/>
          <a:p>
            <a:r>
              <a:rPr lang="en-IN" sz="900" dirty="0">
                <a:solidFill>
                  <a:schemeClr val="bg1"/>
                </a:solidFill>
              </a:rPr>
              <a:t>30-05-2024</a:t>
            </a:r>
          </a:p>
        </p:txBody>
      </p:sp>
    </p:spTree>
    <p:extLst>
      <p:ext uri="{BB962C8B-B14F-4D97-AF65-F5344CB8AC3E}">
        <p14:creationId xmlns:p14="http://schemas.microsoft.com/office/powerpoint/2010/main" val="3173108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73983-3B65-A891-104F-EF9CEB848200}"/>
              </a:ext>
            </a:extLst>
          </p:cNvPr>
          <p:cNvSpPr>
            <a:spLocks noGrp="1"/>
          </p:cNvSpPr>
          <p:nvPr>
            <p:ph type="title"/>
          </p:nvPr>
        </p:nvSpPr>
        <p:spPr>
          <a:xfrm>
            <a:off x="1097280" y="286603"/>
            <a:ext cx="10058400" cy="1050584"/>
          </a:xfrm>
        </p:spPr>
        <p:txBody>
          <a:bodyPr>
            <a:normAutofit/>
          </a:bodyPr>
          <a:lstStyle/>
          <a:p>
            <a:r>
              <a:rPr lang="en-US" dirty="0"/>
              <a:t>SUMMARY OF MODULE-2</a:t>
            </a:r>
            <a:endParaRPr lang="en-IN" dirty="0"/>
          </a:p>
        </p:txBody>
      </p:sp>
      <p:sp>
        <p:nvSpPr>
          <p:cNvPr id="3" name="Text Placeholder 2">
            <a:extLst>
              <a:ext uri="{FF2B5EF4-FFF2-40B4-BE49-F238E27FC236}">
                <a16:creationId xmlns:a16="http://schemas.microsoft.com/office/drawing/2014/main" id="{537F2F4A-8B17-0FF2-06CB-72ADF90B7FAD}"/>
              </a:ext>
            </a:extLst>
          </p:cNvPr>
          <p:cNvSpPr>
            <a:spLocks noGrp="1"/>
          </p:cNvSpPr>
          <p:nvPr>
            <p:ph type="body" idx="1"/>
          </p:nvPr>
        </p:nvSpPr>
        <p:spPr>
          <a:xfrm>
            <a:off x="1097280" y="2222090"/>
            <a:ext cx="10058400" cy="3647004"/>
          </a:xfrm>
        </p:spPr>
        <p:txBody>
          <a:bodyPr/>
          <a:lstStyle/>
          <a:p>
            <a:pPr marL="114300" indent="0" algn="just">
              <a:lnSpc>
                <a:spcPct val="150000"/>
              </a:lnSpc>
              <a:buNone/>
            </a:pPr>
            <a:r>
              <a:rPr lang="en-US" dirty="0"/>
              <a:t>   The input video in the emotion detection may contain noise and have variation in illumination, size and color. It involves identifying and extracting relevant features from the facial images that can be used to recognize different emotions. To get accurate and faster results, some preprocessing operations were done.</a:t>
            </a:r>
            <a:endParaRPr lang="en-IN" dirty="0"/>
          </a:p>
        </p:txBody>
      </p:sp>
      <p:sp>
        <p:nvSpPr>
          <p:cNvPr id="4" name="Slide Number Placeholder 3">
            <a:extLst>
              <a:ext uri="{FF2B5EF4-FFF2-40B4-BE49-F238E27FC236}">
                <a16:creationId xmlns:a16="http://schemas.microsoft.com/office/drawing/2014/main" id="{711F4314-FAFF-C4FD-8D3C-57363041B47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
        <p:nvSpPr>
          <p:cNvPr id="6" name="TextBox 5">
            <a:extLst>
              <a:ext uri="{FF2B5EF4-FFF2-40B4-BE49-F238E27FC236}">
                <a16:creationId xmlns:a16="http://schemas.microsoft.com/office/drawing/2014/main" id="{5F9E45B0-98BA-3380-894B-76C4593F54A8}"/>
              </a:ext>
            </a:extLst>
          </p:cNvPr>
          <p:cNvSpPr txBox="1"/>
          <p:nvPr/>
        </p:nvSpPr>
        <p:spPr>
          <a:xfrm>
            <a:off x="1097280" y="6488632"/>
            <a:ext cx="6094268" cy="230832"/>
          </a:xfrm>
          <a:prstGeom prst="rect">
            <a:avLst/>
          </a:prstGeom>
          <a:noFill/>
        </p:spPr>
        <p:txBody>
          <a:bodyPr wrap="square">
            <a:spAutoFit/>
          </a:bodyPr>
          <a:lstStyle/>
          <a:p>
            <a:pPr marL="0" lvl="0" indent="0" algn="l" rtl="0">
              <a:spcBef>
                <a:spcPts val="0"/>
              </a:spcBef>
              <a:spcAft>
                <a:spcPts val="0"/>
              </a:spcAft>
              <a:buNone/>
            </a:pPr>
            <a:r>
              <a:rPr lang="en-US" sz="900" dirty="0">
                <a:solidFill>
                  <a:schemeClr val="bg1"/>
                </a:solidFill>
                <a:latin typeface="Calibri" panose="020F0502020204030204" pitchFamily="34" charset="0"/>
                <a:cs typeface="Calibri" panose="020F0502020204030204" pitchFamily="34" charset="0"/>
              </a:rPr>
              <a:t>30-05-2024</a:t>
            </a:r>
          </a:p>
        </p:txBody>
      </p:sp>
    </p:spTree>
    <p:extLst>
      <p:ext uri="{BB962C8B-B14F-4D97-AF65-F5344CB8AC3E}">
        <p14:creationId xmlns:p14="http://schemas.microsoft.com/office/powerpoint/2010/main" val="3524581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73983-3B65-A891-104F-EF9CEB848200}"/>
              </a:ext>
            </a:extLst>
          </p:cNvPr>
          <p:cNvSpPr>
            <a:spLocks noGrp="1"/>
          </p:cNvSpPr>
          <p:nvPr>
            <p:ph type="title"/>
          </p:nvPr>
        </p:nvSpPr>
        <p:spPr>
          <a:xfrm>
            <a:off x="1097280" y="286603"/>
            <a:ext cx="10058400" cy="1050584"/>
          </a:xfrm>
        </p:spPr>
        <p:txBody>
          <a:bodyPr>
            <a:normAutofit/>
          </a:bodyPr>
          <a:lstStyle/>
          <a:p>
            <a:r>
              <a:rPr lang="en-US" dirty="0"/>
              <a:t>SUMMARY OF MODULE-3</a:t>
            </a:r>
            <a:endParaRPr lang="en-IN" dirty="0"/>
          </a:p>
        </p:txBody>
      </p:sp>
      <p:sp>
        <p:nvSpPr>
          <p:cNvPr id="3" name="Text Placeholder 2">
            <a:extLst>
              <a:ext uri="{FF2B5EF4-FFF2-40B4-BE49-F238E27FC236}">
                <a16:creationId xmlns:a16="http://schemas.microsoft.com/office/drawing/2014/main" id="{537F2F4A-8B17-0FF2-06CB-72ADF90B7FAD}"/>
              </a:ext>
            </a:extLst>
          </p:cNvPr>
          <p:cNvSpPr>
            <a:spLocks noGrp="1"/>
          </p:cNvSpPr>
          <p:nvPr>
            <p:ph type="body" idx="1"/>
          </p:nvPr>
        </p:nvSpPr>
        <p:spPr>
          <a:xfrm>
            <a:off x="1097280" y="2222090"/>
            <a:ext cx="10058400" cy="3647004"/>
          </a:xfrm>
        </p:spPr>
        <p:txBody>
          <a:bodyPr>
            <a:normAutofit/>
          </a:bodyPr>
          <a:lstStyle/>
          <a:p>
            <a:pPr marL="114300" indent="0" algn="just">
              <a:lnSpc>
                <a:spcPct val="150000"/>
              </a:lnSpc>
              <a:buNone/>
            </a:pPr>
            <a:r>
              <a:rPr lang="en-US" dirty="0"/>
              <a:t>   </a:t>
            </a:r>
            <a:r>
              <a:rPr lang="en-US" dirty="0">
                <a:solidFill>
                  <a:srgbClr val="202124"/>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Utilizing advanced deep learning architectures such as Dense Convolutional Neural Networks (Dense </a:t>
            </a:r>
            <a:r>
              <a:rPr lang="en-US" dirty="0" err="1">
                <a:solidFill>
                  <a:srgbClr val="202124"/>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CNNs</a:t>
            </a:r>
            <a:r>
              <a:rPr lang="en-US" dirty="0">
                <a:solidFill>
                  <a:srgbClr val="202124"/>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we feed the training set into the model, allowing it to learn and discern patterns and features associated with different emotions. </a:t>
            </a:r>
          </a:p>
        </p:txBody>
      </p:sp>
      <p:sp>
        <p:nvSpPr>
          <p:cNvPr id="4" name="Slide Number Placeholder 3">
            <a:extLst>
              <a:ext uri="{FF2B5EF4-FFF2-40B4-BE49-F238E27FC236}">
                <a16:creationId xmlns:a16="http://schemas.microsoft.com/office/drawing/2014/main" id="{711F4314-FAFF-C4FD-8D3C-57363041B47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
        <p:nvSpPr>
          <p:cNvPr id="6" name="TextBox 5">
            <a:extLst>
              <a:ext uri="{FF2B5EF4-FFF2-40B4-BE49-F238E27FC236}">
                <a16:creationId xmlns:a16="http://schemas.microsoft.com/office/drawing/2014/main" id="{5F9E45B0-98BA-3380-894B-76C4593F54A8}"/>
              </a:ext>
            </a:extLst>
          </p:cNvPr>
          <p:cNvSpPr txBox="1"/>
          <p:nvPr/>
        </p:nvSpPr>
        <p:spPr>
          <a:xfrm>
            <a:off x="1097280" y="6488632"/>
            <a:ext cx="6094268" cy="230832"/>
          </a:xfrm>
          <a:prstGeom prst="rect">
            <a:avLst/>
          </a:prstGeom>
          <a:noFill/>
        </p:spPr>
        <p:txBody>
          <a:bodyPr wrap="square">
            <a:spAutoFit/>
          </a:bodyPr>
          <a:lstStyle/>
          <a:p>
            <a:pPr marL="0" lvl="0" indent="0" algn="l" rtl="0">
              <a:spcBef>
                <a:spcPts val="0"/>
              </a:spcBef>
              <a:spcAft>
                <a:spcPts val="0"/>
              </a:spcAft>
              <a:buNone/>
            </a:pPr>
            <a:r>
              <a:rPr lang="en-US" sz="900" dirty="0">
                <a:solidFill>
                  <a:schemeClr val="bg1"/>
                </a:solidFill>
                <a:latin typeface="Calibri" panose="020F0502020204030204" pitchFamily="34" charset="0"/>
                <a:cs typeface="Calibri" panose="020F0502020204030204" pitchFamily="34" charset="0"/>
              </a:rPr>
              <a:t>30-05-2024</a:t>
            </a:r>
          </a:p>
        </p:txBody>
      </p:sp>
    </p:spTree>
    <p:extLst>
      <p:ext uri="{BB962C8B-B14F-4D97-AF65-F5344CB8AC3E}">
        <p14:creationId xmlns:p14="http://schemas.microsoft.com/office/powerpoint/2010/main" val="977472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73983-3B65-A891-104F-EF9CEB848200}"/>
              </a:ext>
            </a:extLst>
          </p:cNvPr>
          <p:cNvSpPr>
            <a:spLocks noGrp="1"/>
          </p:cNvSpPr>
          <p:nvPr>
            <p:ph type="title"/>
          </p:nvPr>
        </p:nvSpPr>
        <p:spPr>
          <a:xfrm>
            <a:off x="1097280" y="286603"/>
            <a:ext cx="10058400" cy="1050584"/>
          </a:xfrm>
        </p:spPr>
        <p:txBody>
          <a:bodyPr>
            <a:normAutofit/>
          </a:bodyPr>
          <a:lstStyle/>
          <a:p>
            <a:r>
              <a:rPr lang="en-US" dirty="0"/>
              <a:t>SUMMARY OF MODULE-4</a:t>
            </a:r>
            <a:endParaRPr lang="en-IN" dirty="0"/>
          </a:p>
        </p:txBody>
      </p:sp>
      <p:sp>
        <p:nvSpPr>
          <p:cNvPr id="3" name="Text Placeholder 2">
            <a:extLst>
              <a:ext uri="{FF2B5EF4-FFF2-40B4-BE49-F238E27FC236}">
                <a16:creationId xmlns:a16="http://schemas.microsoft.com/office/drawing/2014/main" id="{537F2F4A-8B17-0FF2-06CB-72ADF90B7FAD}"/>
              </a:ext>
            </a:extLst>
          </p:cNvPr>
          <p:cNvSpPr>
            <a:spLocks noGrp="1"/>
          </p:cNvSpPr>
          <p:nvPr>
            <p:ph type="body" idx="1"/>
          </p:nvPr>
        </p:nvSpPr>
        <p:spPr>
          <a:xfrm>
            <a:off x="1097280" y="2222090"/>
            <a:ext cx="10058400" cy="3647004"/>
          </a:xfrm>
        </p:spPr>
        <p:txBody>
          <a:bodyPr/>
          <a:lstStyle/>
          <a:p>
            <a:pPr marL="114300" indent="0" algn="just">
              <a:lnSpc>
                <a:spcPct val="150000"/>
              </a:lnSpc>
              <a:buNone/>
            </a:pPr>
            <a:r>
              <a:rPr lang="en-US" dirty="0">
                <a:latin typeface="Calibri" panose="020F0502020204030204" pitchFamily="34" charset="0"/>
                <a:ea typeface="Calibri" panose="020F0502020204030204" pitchFamily="34" charset="0"/>
                <a:cs typeface="Calibri" panose="020F0502020204030204" pitchFamily="34" charset="0"/>
              </a:rPr>
              <a:t>   </a:t>
            </a:r>
            <a:r>
              <a:rPr lang="en-US" dirty="0">
                <a:solidFill>
                  <a:srgbClr val="202124"/>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Model testing involves assessing its ability to accurately recognize and interpret emotions on unseen data. We utilize the testing set, which comprises a diverse range of  facial images not encountered during training, to measure the model's predictive accuracy and generalization capability.</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711F4314-FAFF-C4FD-8D3C-57363041B47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
        <p:nvSpPr>
          <p:cNvPr id="6" name="TextBox 5">
            <a:extLst>
              <a:ext uri="{FF2B5EF4-FFF2-40B4-BE49-F238E27FC236}">
                <a16:creationId xmlns:a16="http://schemas.microsoft.com/office/drawing/2014/main" id="{5F9E45B0-98BA-3380-894B-76C4593F54A8}"/>
              </a:ext>
            </a:extLst>
          </p:cNvPr>
          <p:cNvSpPr txBox="1"/>
          <p:nvPr/>
        </p:nvSpPr>
        <p:spPr>
          <a:xfrm>
            <a:off x="1097280" y="6488632"/>
            <a:ext cx="6094268" cy="230832"/>
          </a:xfrm>
          <a:prstGeom prst="rect">
            <a:avLst/>
          </a:prstGeom>
          <a:noFill/>
        </p:spPr>
        <p:txBody>
          <a:bodyPr wrap="square">
            <a:spAutoFit/>
          </a:bodyPr>
          <a:lstStyle/>
          <a:p>
            <a:pPr marL="0" lvl="0" indent="0" algn="l" rtl="0">
              <a:spcBef>
                <a:spcPts val="0"/>
              </a:spcBef>
              <a:spcAft>
                <a:spcPts val="0"/>
              </a:spcAft>
              <a:buNone/>
            </a:pPr>
            <a:r>
              <a:rPr lang="en-US" sz="900" dirty="0">
                <a:solidFill>
                  <a:schemeClr val="bg1"/>
                </a:solidFill>
                <a:latin typeface="Calibri" panose="020F0502020204030204" pitchFamily="34" charset="0"/>
                <a:cs typeface="Calibri" panose="020F0502020204030204" pitchFamily="34" charset="0"/>
              </a:rPr>
              <a:t>30-05-2024</a:t>
            </a:r>
          </a:p>
        </p:txBody>
      </p:sp>
    </p:spTree>
    <p:extLst>
      <p:ext uri="{BB962C8B-B14F-4D97-AF65-F5344CB8AC3E}">
        <p14:creationId xmlns:p14="http://schemas.microsoft.com/office/powerpoint/2010/main" val="4235189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62E34-6524-1A86-38B6-0920D88D4705}"/>
              </a:ext>
            </a:extLst>
          </p:cNvPr>
          <p:cNvSpPr>
            <a:spLocks noGrp="1"/>
          </p:cNvSpPr>
          <p:nvPr>
            <p:ph type="title"/>
          </p:nvPr>
        </p:nvSpPr>
        <p:spPr/>
        <p:txBody>
          <a:bodyPr/>
          <a:lstStyle/>
          <a:p>
            <a:r>
              <a:rPr lang="en-IN" dirty="0"/>
              <a:t>REFERENCES</a:t>
            </a:r>
          </a:p>
        </p:txBody>
      </p:sp>
      <p:sp>
        <p:nvSpPr>
          <p:cNvPr id="3" name="Text Placeholder 2">
            <a:extLst>
              <a:ext uri="{FF2B5EF4-FFF2-40B4-BE49-F238E27FC236}">
                <a16:creationId xmlns:a16="http://schemas.microsoft.com/office/drawing/2014/main" id="{2396E67E-26D6-809C-97C8-724BE4BEE995}"/>
              </a:ext>
            </a:extLst>
          </p:cNvPr>
          <p:cNvSpPr>
            <a:spLocks noGrp="1"/>
          </p:cNvSpPr>
          <p:nvPr>
            <p:ph type="body" idx="1"/>
          </p:nvPr>
        </p:nvSpPr>
        <p:spPr>
          <a:xfrm>
            <a:off x="1097280" y="1835343"/>
            <a:ext cx="10058400" cy="4023360"/>
          </a:xfrm>
        </p:spPr>
        <p:txBody>
          <a:bodyPr>
            <a:normAutofit/>
          </a:bodyPr>
          <a:lstStyle/>
          <a:p>
            <a:pPr marL="342900" indent="-342900" algn="just">
              <a:buFont typeface="+mj-lt"/>
              <a:buAutoNum type="arabicPeriod"/>
            </a:pPr>
            <a:r>
              <a:rPr lang="en-IN" sz="1600" b="0" i="1" dirty="0" err="1">
                <a:solidFill>
                  <a:schemeClr val="tx2">
                    <a:lumMod val="50000"/>
                  </a:schemeClr>
                </a:solidFill>
                <a:effectLst/>
                <a:latin typeface="+mj-lt"/>
                <a:cs typeface="Arial" panose="020B0604020202020204" pitchFamily="34" charset="0"/>
              </a:rPr>
              <a:t>Ratyal</a:t>
            </a:r>
            <a:r>
              <a:rPr lang="en-IN" sz="1600" b="0" i="1" dirty="0">
                <a:solidFill>
                  <a:schemeClr val="tx2">
                    <a:lumMod val="50000"/>
                  </a:schemeClr>
                </a:solidFill>
                <a:effectLst/>
                <a:latin typeface="+mj-lt"/>
                <a:cs typeface="Arial" panose="020B0604020202020204" pitchFamily="34" charset="0"/>
              </a:rPr>
              <a:t> N, Taj IA, Sajid M, Mahmood A, Razzaq S, Dar SH, Ali N, Usman M, Baig MJA, </a:t>
            </a:r>
            <a:r>
              <a:rPr lang="en-IN" sz="1600" b="0" i="1" dirty="0" err="1">
                <a:solidFill>
                  <a:schemeClr val="tx2">
                    <a:lumMod val="50000"/>
                  </a:schemeClr>
                </a:solidFill>
                <a:effectLst/>
                <a:latin typeface="+mj-lt"/>
                <a:cs typeface="Arial" panose="020B0604020202020204" pitchFamily="34" charset="0"/>
              </a:rPr>
              <a:t>Mussadiq</a:t>
            </a:r>
            <a:r>
              <a:rPr lang="en-IN" sz="1600" b="0" i="1" dirty="0">
                <a:solidFill>
                  <a:schemeClr val="tx2">
                    <a:lumMod val="50000"/>
                  </a:schemeClr>
                </a:solidFill>
                <a:effectLst/>
                <a:latin typeface="+mj-lt"/>
                <a:cs typeface="Arial" panose="020B0604020202020204" pitchFamily="34" charset="0"/>
              </a:rPr>
              <a:t> U (2019) Deeply learned pose invariant image analysis with applications in 3D face recognition. Math </a:t>
            </a:r>
            <a:r>
              <a:rPr lang="en-IN" sz="1600" b="0" i="1" dirty="0" err="1">
                <a:solidFill>
                  <a:schemeClr val="tx2">
                    <a:lumMod val="50000"/>
                  </a:schemeClr>
                </a:solidFill>
                <a:effectLst/>
                <a:latin typeface="+mj-lt"/>
                <a:cs typeface="Arial" panose="020B0604020202020204" pitchFamily="34" charset="0"/>
              </a:rPr>
              <a:t>Probl</a:t>
            </a:r>
            <a:r>
              <a:rPr lang="en-IN" sz="1600" b="0" i="1" dirty="0">
                <a:solidFill>
                  <a:schemeClr val="tx2">
                    <a:lumMod val="50000"/>
                  </a:schemeClr>
                </a:solidFill>
                <a:effectLst/>
                <a:latin typeface="+mj-lt"/>
                <a:cs typeface="Arial" panose="020B0604020202020204" pitchFamily="34" charset="0"/>
              </a:rPr>
              <a:t> Eng 2019:1–21.</a:t>
            </a:r>
          </a:p>
          <a:p>
            <a:pPr marL="342900" indent="-342900" algn="just">
              <a:buFont typeface="+mj-lt"/>
              <a:buAutoNum type="arabicPeriod"/>
            </a:pPr>
            <a:r>
              <a:rPr lang="en-US" sz="1600" b="0" i="1" dirty="0">
                <a:solidFill>
                  <a:schemeClr val="tx2">
                    <a:lumMod val="50000"/>
                  </a:schemeClr>
                </a:solidFill>
                <a:effectLst/>
                <a:latin typeface="+mj-lt"/>
                <a:cs typeface="Arial" panose="020B0604020202020204" pitchFamily="34" charset="0"/>
              </a:rPr>
              <a:t>Facial expression recognition for monitoring neurological disorders based on convolutional neural network </a:t>
            </a:r>
            <a:r>
              <a:rPr lang="en-US" sz="1600" b="0" i="1" dirty="0" err="1">
                <a:solidFill>
                  <a:schemeClr val="tx2">
                    <a:lumMod val="50000"/>
                  </a:schemeClr>
                </a:solidFill>
                <a:effectLst/>
                <a:latin typeface="+mj-lt"/>
                <a:cs typeface="Arial" panose="020B0604020202020204" pitchFamily="34" charset="0"/>
              </a:rPr>
              <a:t>Multimed</a:t>
            </a:r>
            <a:r>
              <a:rPr lang="en-US" sz="1600" b="0" i="1" dirty="0">
                <a:solidFill>
                  <a:schemeClr val="tx2">
                    <a:lumMod val="50000"/>
                  </a:schemeClr>
                </a:solidFill>
                <a:effectLst/>
                <a:latin typeface="+mj-lt"/>
                <a:cs typeface="Arial" panose="020B0604020202020204" pitchFamily="34" charset="0"/>
              </a:rPr>
              <a:t>. Tools Appl., 78 (22) (2019)</a:t>
            </a:r>
          </a:p>
          <a:p>
            <a:pPr marL="342900" algn="just">
              <a:buFont typeface="+mj-lt"/>
              <a:buAutoNum type="arabicPeriod"/>
            </a:pPr>
            <a:r>
              <a:rPr lang="en-US" sz="1600" b="0" i="1" dirty="0">
                <a:solidFill>
                  <a:schemeClr val="tx2">
                    <a:lumMod val="50000"/>
                  </a:schemeClr>
                </a:solidFill>
                <a:effectLst/>
                <a:latin typeface="+mj-lt"/>
                <a:cs typeface="Arial" panose="020B0604020202020204" pitchFamily="34" charset="0"/>
              </a:rPr>
              <a:t>Facial expression recognition with Convolutional Neural Networks: Coping with few data and the training sample order Pattern </a:t>
            </a:r>
            <a:r>
              <a:rPr lang="en-US" sz="1600" b="0" i="1" dirty="0" err="1">
                <a:solidFill>
                  <a:schemeClr val="tx2">
                    <a:lumMod val="50000"/>
                  </a:schemeClr>
                </a:solidFill>
                <a:effectLst/>
                <a:latin typeface="+mj-lt"/>
                <a:cs typeface="Arial" panose="020B0604020202020204" pitchFamily="34" charset="0"/>
              </a:rPr>
              <a:t>Recognit</a:t>
            </a:r>
            <a:r>
              <a:rPr lang="en-US" sz="1600" b="0" i="1" dirty="0">
                <a:solidFill>
                  <a:schemeClr val="tx2">
                    <a:lumMod val="50000"/>
                  </a:schemeClr>
                </a:solidFill>
                <a:effectLst/>
                <a:latin typeface="+mj-lt"/>
                <a:cs typeface="Arial" panose="020B0604020202020204" pitchFamily="34" charset="0"/>
              </a:rPr>
              <a:t>., 61 (2017), pp. 610-628.</a:t>
            </a:r>
          </a:p>
          <a:p>
            <a:pPr marL="342900" algn="just">
              <a:buFont typeface="+mj-lt"/>
              <a:buAutoNum type="arabicPeriod"/>
            </a:pPr>
            <a:r>
              <a:rPr lang="en-IN" sz="1600" i="1" dirty="0">
                <a:solidFill>
                  <a:schemeClr val="tx2">
                    <a:lumMod val="50000"/>
                  </a:schemeClr>
                </a:solidFill>
                <a:latin typeface="+mj-lt"/>
              </a:rPr>
              <a:t>Y. Li, J. Zeng, S. Shan, et X. Chen, Occlusion Aware Facial Expression Recognition Using CNN With Attention </a:t>
            </a:r>
            <a:r>
              <a:rPr lang="en-IN" sz="1600" i="1" dirty="0" err="1">
                <a:solidFill>
                  <a:schemeClr val="tx2">
                    <a:lumMod val="50000"/>
                  </a:schemeClr>
                </a:solidFill>
                <a:latin typeface="+mj-lt"/>
              </a:rPr>
              <a:t>Mechanism,IEEE</a:t>
            </a:r>
            <a:r>
              <a:rPr lang="en-IN" sz="1600" i="1" dirty="0">
                <a:solidFill>
                  <a:schemeClr val="tx2">
                    <a:lumMod val="50000"/>
                  </a:schemeClr>
                </a:solidFill>
                <a:latin typeface="+mj-lt"/>
              </a:rPr>
              <a:t> Trans. Image Process., vol. 28, no 5, p. 2439‑2450, </a:t>
            </a:r>
            <a:r>
              <a:rPr lang="en-IN" sz="1600" i="1" dirty="0" err="1">
                <a:solidFill>
                  <a:schemeClr val="tx2">
                    <a:lumMod val="50000"/>
                  </a:schemeClr>
                </a:solidFill>
                <a:latin typeface="+mj-lt"/>
              </a:rPr>
              <a:t>mai</a:t>
            </a:r>
            <a:r>
              <a:rPr lang="en-IN" sz="1600" i="1" dirty="0">
                <a:solidFill>
                  <a:schemeClr val="tx2">
                    <a:lumMod val="50000"/>
                  </a:schemeClr>
                </a:solidFill>
                <a:latin typeface="+mj-lt"/>
              </a:rPr>
              <a:t> 2019, </a:t>
            </a:r>
            <a:r>
              <a:rPr lang="en-IN" sz="1600" i="1" dirty="0" err="1">
                <a:solidFill>
                  <a:schemeClr val="tx2">
                    <a:lumMod val="50000"/>
                  </a:schemeClr>
                </a:solidFill>
                <a:latin typeface="+mj-lt"/>
              </a:rPr>
              <a:t>doi</a:t>
            </a:r>
            <a:r>
              <a:rPr lang="en-IN" sz="1600" i="1" dirty="0">
                <a:solidFill>
                  <a:schemeClr val="tx2">
                    <a:lumMod val="50000"/>
                  </a:schemeClr>
                </a:solidFill>
                <a:latin typeface="+mj-lt"/>
              </a:rPr>
              <a:t>: 10.1109/TIP.2018.2886767. </a:t>
            </a:r>
            <a:endParaRPr lang="en-US" sz="1600" b="0" i="1" dirty="0">
              <a:solidFill>
                <a:schemeClr val="tx2">
                  <a:lumMod val="50000"/>
                </a:schemeClr>
              </a:solidFill>
              <a:effectLst/>
              <a:latin typeface="+mj-lt"/>
              <a:cs typeface="Arial" panose="020B0604020202020204" pitchFamily="34" charset="0"/>
            </a:endParaRPr>
          </a:p>
          <a:p>
            <a:pPr marL="0" indent="0" algn="just">
              <a:buNone/>
            </a:pPr>
            <a:endParaRPr lang="en-US" sz="1600" b="0" i="1" dirty="0">
              <a:solidFill>
                <a:schemeClr val="tx2">
                  <a:lumMod val="50000"/>
                </a:schemeClr>
              </a:solidFill>
              <a:effectLst/>
              <a:latin typeface="+mj-lt"/>
              <a:cs typeface="Arial" panose="020B0604020202020204" pitchFamily="34" charset="0"/>
            </a:endParaRPr>
          </a:p>
          <a:p>
            <a:pPr algn="just"/>
            <a:endParaRPr lang="en-IN" sz="1600" i="1" dirty="0">
              <a:solidFill>
                <a:schemeClr val="tx2">
                  <a:lumMod val="50000"/>
                </a:schemeClr>
              </a:solidFill>
              <a:latin typeface="+mj-lt"/>
            </a:endParaRPr>
          </a:p>
        </p:txBody>
      </p:sp>
      <p:sp>
        <p:nvSpPr>
          <p:cNvPr id="4" name="Slide Number Placeholder 3">
            <a:extLst>
              <a:ext uri="{FF2B5EF4-FFF2-40B4-BE49-F238E27FC236}">
                <a16:creationId xmlns:a16="http://schemas.microsoft.com/office/drawing/2014/main" id="{24A5B70C-6169-1BB1-BD9A-E450794C093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
        <p:nvSpPr>
          <p:cNvPr id="6" name="TextBox 5">
            <a:extLst>
              <a:ext uri="{FF2B5EF4-FFF2-40B4-BE49-F238E27FC236}">
                <a16:creationId xmlns:a16="http://schemas.microsoft.com/office/drawing/2014/main" id="{31CCE5AF-8D3E-0A21-8577-AAFCE6677EC5}"/>
              </a:ext>
            </a:extLst>
          </p:cNvPr>
          <p:cNvSpPr txBox="1"/>
          <p:nvPr/>
        </p:nvSpPr>
        <p:spPr>
          <a:xfrm>
            <a:off x="1097280" y="6526931"/>
            <a:ext cx="6096000" cy="230832"/>
          </a:xfrm>
          <a:prstGeom prst="rect">
            <a:avLst/>
          </a:prstGeom>
          <a:noFill/>
        </p:spPr>
        <p:txBody>
          <a:bodyPr wrap="square">
            <a:spAutoFit/>
          </a:bodyPr>
          <a:lstStyle/>
          <a:p>
            <a:pPr marL="0" lvl="0" indent="0" algn="l" rtl="0">
              <a:spcBef>
                <a:spcPts val="0"/>
              </a:spcBef>
              <a:spcAft>
                <a:spcPts val="0"/>
              </a:spcAft>
              <a:buNone/>
            </a:pPr>
            <a:r>
              <a:rPr lang="en-US" sz="900" dirty="0">
                <a:solidFill>
                  <a:schemeClr val="bg1"/>
                </a:solidFill>
                <a:latin typeface="Calibri" panose="020F0502020204030204" pitchFamily="34" charset="0"/>
                <a:ea typeface="Calibri" panose="020F0502020204030204" pitchFamily="34" charset="0"/>
                <a:cs typeface="Calibri" panose="020F0502020204030204" pitchFamily="34" charset="0"/>
              </a:rPr>
              <a:t>30-05-2024</a:t>
            </a:r>
          </a:p>
        </p:txBody>
      </p:sp>
    </p:spTree>
    <p:extLst>
      <p:ext uri="{BB962C8B-B14F-4D97-AF65-F5344CB8AC3E}">
        <p14:creationId xmlns:p14="http://schemas.microsoft.com/office/powerpoint/2010/main" val="19912642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30-05-2024</a:t>
            </a:r>
            <a:endParaRPr dirty="0"/>
          </a:p>
        </p:txBody>
      </p:sp>
      <p:sp>
        <p:nvSpPr>
          <p:cNvPr id="201" name="Google Shape;201;p1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
        <p:nvSpPr>
          <p:cNvPr id="202" name="Google Shape;202;p11"/>
          <p:cNvSpPr txBox="1"/>
          <p:nvPr/>
        </p:nvSpPr>
        <p:spPr>
          <a:xfrm>
            <a:off x="2333415" y="2760955"/>
            <a:ext cx="7244179" cy="83099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800">
                <a:solidFill>
                  <a:schemeClr val="dk1"/>
                </a:solidFill>
                <a:latin typeface="Calibri"/>
                <a:ea typeface="Calibri"/>
                <a:cs typeface="Calibri"/>
                <a:sym typeface="Calibri"/>
              </a:rPr>
              <a:t>THANK YOU</a:t>
            </a:r>
            <a:endParaRPr sz="4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dirty="0"/>
              <a:t>CONTENT</a:t>
            </a:r>
          </a:p>
        </p:txBody>
      </p:sp>
      <p:sp>
        <p:nvSpPr>
          <p:cNvPr id="114" name="Google Shape;114;p2"/>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lvl="0" indent="-457200" algn="l" rtl="0">
              <a:lnSpc>
                <a:spcPct val="90000"/>
              </a:lnSpc>
              <a:spcBef>
                <a:spcPts val="0"/>
              </a:spcBef>
              <a:spcAft>
                <a:spcPts val="0"/>
              </a:spcAft>
              <a:buSzPts val="2000"/>
              <a:buFont typeface="+mj-lt"/>
              <a:buAutoNum type="arabicPeriod"/>
            </a:pPr>
            <a:r>
              <a:rPr lang="en-US" dirty="0"/>
              <a:t>Objective</a:t>
            </a:r>
            <a:endParaRPr dirty="0"/>
          </a:p>
          <a:p>
            <a:pPr lvl="0" indent="-457200" algn="l" rtl="0">
              <a:lnSpc>
                <a:spcPct val="90000"/>
              </a:lnSpc>
              <a:spcBef>
                <a:spcPts val="1400"/>
              </a:spcBef>
              <a:spcAft>
                <a:spcPts val="0"/>
              </a:spcAft>
              <a:buSzPts val="2000"/>
              <a:buFont typeface="+mj-lt"/>
              <a:buAutoNum type="arabicPeriod"/>
            </a:pPr>
            <a:r>
              <a:rPr lang="en-US" dirty="0"/>
              <a:t>Problem Statement</a:t>
            </a:r>
          </a:p>
          <a:p>
            <a:pPr lvl="0" indent="-457200" algn="l" rtl="0">
              <a:lnSpc>
                <a:spcPct val="90000"/>
              </a:lnSpc>
              <a:spcBef>
                <a:spcPts val="1400"/>
              </a:spcBef>
              <a:spcAft>
                <a:spcPts val="0"/>
              </a:spcAft>
              <a:buSzPts val="2000"/>
              <a:buFont typeface="+mj-lt"/>
              <a:buAutoNum type="arabicPeriod"/>
            </a:pPr>
            <a:r>
              <a:rPr lang="en-US" dirty="0"/>
              <a:t>Existing System</a:t>
            </a:r>
            <a:endParaRPr dirty="0"/>
          </a:p>
          <a:p>
            <a:pPr lvl="0" indent="-457200" algn="l" rtl="0">
              <a:lnSpc>
                <a:spcPct val="90000"/>
              </a:lnSpc>
              <a:spcBef>
                <a:spcPts val="1400"/>
              </a:spcBef>
              <a:spcAft>
                <a:spcPts val="0"/>
              </a:spcAft>
              <a:buSzPts val="2000"/>
              <a:buFont typeface="+mj-lt"/>
              <a:buAutoNum type="arabicPeriod"/>
            </a:pPr>
            <a:r>
              <a:rPr lang="en-US" dirty="0"/>
              <a:t>Proposed System</a:t>
            </a:r>
            <a:endParaRPr dirty="0"/>
          </a:p>
          <a:p>
            <a:pPr lvl="0" indent="-457200" algn="l" rtl="0">
              <a:lnSpc>
                <a:spcPct val="90000"/>
              </a:lnSpc>
              <a:spcBef>
                <a:spcPts val="1400"/>
              </a:spcBef>
              <a:spcAft>
                <a:spcPts val="0"/>
              </a:spcAft>
              <a:buSzPts val="2000"/>
              <a:buFont typeface="+mj-lt"/>
              <a:buAutoNum type="arabicPeriod"/>
            </a:pPr>
            <a:r>
              <a:rPr lang="en-US" dirty="0"/>
              <a:t>Architecture</a:t>
            </a:r>
            <a:endParaRPr dirty="0"/>
          </a:p>
          <a:p>
            <a:pPr lvl="0" indent="-457200" algn="l" rtl="0">
              <a:lnSpc>
                <a:spcPct val="90000"/>
              </a:lnSpc>
              <a:spcBef>
                <a:spcPts val="1400"/>
              </a:spcBef>
              <a:spcAft>
                <a:spcPts val="0"/>
              </a:spcAft>
              <a:buSzPts val="2000"/>
              <a:buFont typeface="+mj-lt"/>
              <a:buAutoNum type="arabicPeriod"/>
            </a:pPr>
            <a:r>
              <a:rPr lang="en-US" dirty="0"/>
              <a:t>Literature Survey </a:t>
            </a:r>
          </a:p>
          <a:p>
            <a:pPr lvl="0" indent="-457200" algn="l" rtl="0">
              <a:lnSpc>
                <a:spcPct val="90000"/>
              </a:lnSpc>
              <a:spcBef>
                <a:spcPts val="1400"/>
              </a:spcBef>
              <a:spcAft>
                <a:spcPts val="0"/>
              </a:spcAft>
              <a:buSzPts val="2000"/>
              <a:buFont typeface="+mj-lt"/>
              <a:buAutoNum type="arabicPeriod"/>
            </a:pPr>
            <a:r>
              <a:rPr lang="en-US" dirty="0"/>
              <a:t>Module Implementation</a:t>
            </a:r>
          </a:p>
          <a:p>
            <a:pPr lvl="0" indent="-457200" algn="l" rtl="0">
              <a:lnSpc>
                <a:spcPct val="90000"/>
              </a:lnSpc>
              <a:spcBef>
                <a:spcPts val="1400"/>
              </a:spcBef>
              <a:spcAft>
                <a:spcPts val="0"/>
              </a:spcAft>
              <a:buSzPts val="2000"/>
              <a:buFont typeface="+mj-lt"/>
              <a:buAutoNum type="arabicPeriod"/>
            </a:pPr>
            <a:r>
              <a:rPr lang="en-US" dirty="0"/>
              <a:t>Result Snapshot</a:t>
            </a:r>
            <a:endParaRPr dirty="0"/>
          </a:p>
        </p:txBody>
      </p:sp>
      <p:sp>
        <p:nvSpPr>
          <p:cNvPr id="115" name="Google Shape;115;p2"/>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05-06-2024</a:t>
            </a:r>
            <a:endParaRPr dirty="0"/>
          </a:p>
        </p:txBody>
      </p:sp>
      <p:sp>
        <p:nvSpPr>
          <p:cNvPr id="116" name="Google Shape;116;p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dirty="0"/>
              <a:t>OBJECTIVE</a:t>
            </a:r>
          </a:p>
        </p:txBody>
      </p:sp>
      <p:sp>
        <p:nvSpPr>
          <p:cNvPr id="122" name="Google Shape;122;p3"/>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marL="355600" marR="5080" indent="-342900" algn="just">
              <a:lnSpc>
                <a:spcPct val="200000"/>
              </a:lnSpc>
              <a:spcBef>
                <a:spcPts val="100"/>
              </a:spcBef>
              <a:buFont typeface="Arial" panose="020B0604020202020204" pitchFamily="34" charset="0"/>
              <a:buChar char="•"/>
            </a:pPr>
            <a:r>
              <a:rPr lang="en-US" sz="2000" spc="-5" dirty="0">
                <a:solidFill>
                  <a:schemeClr val="tx1"/>
                </a:solidFill>
                <a:latin typeface="Calibri" panose="020F0502020204030204" pitchFamily="34" charset="0"/>
                <a:ea typeface="Calibri" panose="020F0502020204030204" pitchFamily="34" charset="0"/>
                <a:cs typeface="Calibri" panose="020F0502020204030204" pitchFamily="34" charset="0"/>
              </a:rPr>
              <a:t>To detect</a:t>
            </a: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 human emotion </a:t>
            </a:r>
            <a:r>
              <a:rPr lang="en-US" sz="2000" spc="-5" dirty="0">
                <a:solidFill>
                  <a:schemeClr val="tx1"/>
                </a:solidFill>
                <a:latin typeface="Calibri" panose="020F0502020204030204" pitchFamily="34" charset="0"/>
                <a:ea typeface="Calibri" panose="020F0502020204030204" pitchFamily="34" charset="0"/>
                <a:cs typeface="Calibri" panose="020F0502020204030204" pitchFamily="34" charset="0"/>
              </a:rPr>
              <a:t>using</a:t>
            </a: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000" spc="-5" dirty="0">
                <a:solidFill>
                  <a:schemeClr val="tx1"/>
                </a:solidFill>
                <a:latin typeface="Calibri" panose="020F0502020204030204" pitchFamily="34" charset="0"/>
                <a:ea typeface="Calibri" panose="020F0502020204030204" pitchFamily="34" charset="0"/>
                <a:cs typeface="Calibri" panose="020F0502020204030204" pitchFamily="34" charset="0"/>
              </a:rPr>
              <a:t>facial</a:t>
            </a: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000" spc="-5" dirty="0">
                <a:solidFill>
                  <a:schemeClr val="tx1"/>
                </a:solidFill>
                <a:latin typeface="Calibri" panose="020F0502020204030204" pitchFamily="34" charset="0"/>
                <a:ea typeface="Calibri" panose="020F0502020204030204" pitchFamily="34" charset="0"/>
                <a:cs typeface="Calibri" panose="020F0502020204030204" pitchFamily="34" charset="0"/>
              </a:rPr>
              <a:t>expressions and  derive it from the live feed.</a:t>
            </a:r>
            <a:endParaRPr lang="en-US" sz="2000" spc="-2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355600" marR="5080" indent="-342900" algn="just">
              <a:lnSpc>
                <a:spcPct val="200000"/>
              </a:lnSpc>
              <a:spcBef>
                <a:spcPts val="100"/>
              </a:spcBef>
              <a:buFont typeface="Arial" panose="020B0604020202020204" pitchFamily="34" charset="0"/>
              <a:buChar char="•"/>
            </a:pPr>
            <a:r>
              <a:rPr lang="en-US" sz="2000" spc="-20" dirty="0">
                <a:solidFill>
                  <a:schemeClr val="tx1"/>
                </a:solidFill>
                <a:latin typeface="Calibri" panose="020F0502020204030204" pitchFamily="34" charset="0"/>
                <a:ea typeface="Calibri" panose="020F0502020204030204" pitchFamily="34" charset="0"/>
                <a:cs typeface="Calibri" panose="020F0502020204030204" pitchFamily="34" charset="0"/>
              </a:rPr>
              <a:t>To </a:t>
            </a:r>
            <a:r>
              <a:rPr lang="en-US" sz="2000" spc="-5" dirty="0">
                <a:solidFill>
                  <a:schemeClr val="tx1"/>
                </a:solidFill>
                <a:latin typeface="Calibri" panose="020F0502020204030204" pitchFamily="34" charset="0"/>
                <a:ea typeface="Calibri" panose="020F0502020204030204" pitchFamily="34" charset="0"/>
                <a:cs typeface="Calibri" panose="020F0502020204030204" pitchFamily="34" charset="0"/>
              </a:rPr>
              <a:t>develop </a:t>
            </a: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a system </a:t>
            </a:r>
            <a:r>
              <a:rPr lang="en-US" sz="2000" spc="-5" dirty="0">
                <a:solidFill>
                  <a:schemeClr val="tx1"/>
                </a:solidFill>
                <a:latin typeface="Calibri" panose="020F0502020204030204" pitchFamily="34" charset="0"/>
                <a:ea typeface="Calibri" panose="020F0502020204030204" pitchFamily="34" charset="0"/>
                <a:cs typeface="Calibri" panose="020F0502020204030204" pitchFamily="34" charset="0"/>
              </a:rPr>
              <a:t>which </a:t>
            </a: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can </a:t>
            </a:r>
            <a:r>
              <a:rPr lang="en-US" sz="2000" spc="-5" dirty="0">
                <a:solidFill>
                  <a:schemeClr val="tx1"/>
                </a:solidFill>
                <a:latin typeface="Calibri" panose="020F0502020204030204" pitchFamily="34" charset="0"/>
                <a:ea typeface="Calibri" panose="020F0502020204030204" pitchFamily="34" charset="0"/>
                <a:cs typeface="Calibri" panose="020F0502020204030204" pitchFamily="34" charset="0"/>
              </a:rPr>
              <a:t>analyze the </a:t>
            </a: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run </a:t>
            </a:r>
            <a:r>
              <a:rPr lang="en-US" sz="2000" spc="-5" dirty="0">
                <a:solidFill>
                  <a:schemeClr val="tx1"/>
                </a:solidFill>
                <a:latin typeface="Calibri" panose="020F0502020204030204" pitchFamily="34" charset="0"/>
                <a:ea typeface="Calibri" panose="020F0502020204030204" pitchFamily="34" charset="0"/>
                <a:cs typeface="Calibri" panose="020F0502020204030204" pitchFamily="34" charset="0"/>
              </a:rPr>
              <a:t>time </a:t>
            </a: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video </a:t>
            </a:r>
            <a:r>
              <a:rPr lang="en-US" sz="2000" spc="-5" dirty="0">
                <a:solidFill>
                  <a:schemeClr val="tx1"/>
                </a:solidFill>
                <a:latin typeface="Calibri" panose="020F0502020204030204" pitchFamily="34" charset="0"/>
                <a:ea typeface="Calibri" panose="020F0502020204030204" pitchFamily="34" charset="0"/>
                <a:cs typeface="Calibri" panose="020F0502020204030204" pitchFamily="34" charset="0"/>
              </a:rPr>
              <a:t>and </a:t>
            </a: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000" spc="-5" dirty="0">
                <a:solidFill>
                  <a:schemeClr val="tx1"/>
                </a:solidFill>
                <a:latin typeface="Calibri" panose="020F0502020204030204" pitchFamily="34" charset="0"/>
                <a:ea typeface="Calibri" panose="020F0502020204030204" pitchFamily="34" charset="0"/>
                <a:cs typeface="Calibri" panose="020F0502020204030204" pitchFamily="34" charset="0"/>
              </a:rPr>
              <a:t>predict</a:t>
            </a:r>
            <a:r>
              <a:rPr lang="en-US" sz="2000" spc="-1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000" spc="-5" dirty="0">
                <a:solidFill>
                  <a:schemeClr val="tx1"/>
                </a:solidFill>
                <a:latin typeface="Calibri" panose="020F0502020204030204" pitchFamily="34" charset="0"/>
                <a:ea typeface="Calibri" panose="020F0502020204030204" pitchFamily="34" charset="0"/>
                <a:cs typeface="Calibri" panose="020F0502020204030204" pitchFamily="34" charset="0"/>
              </a:rPr>
              <a:t>the expression of</a:t>
            </a:r>
            <a:r>
              <a:rPr lang="en-US" sz="2000" spc="-1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000" spc="-5" dirty="0">
                <a:solidFill>
                  <a:schemeClr val="tx1"/>
                </a:solidFill>
                <a:latin typeface="Calibri" panose="020F0502020204030204" pitchFamily="34" charset="0"/>
                <a:ea typeface="Calibri" panose="020F0502020204030204" pitchFamily="34" charset="0"/>
                <a:cs typeface="Calibri" panose="020F0502020204030204" pitchFamily="34" charset="0"/>
              </a:rPr>
              <a:t>the person .</a:t>
            </a:r>
            <a:endPar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200000"/>
              </a:lnSpc>
              <a:spcBef>
                <a:spcPts val="0"/>
              </a:spcBef>
              <a:spcAft>
                <a:spcPts val="0"/>
              </a:spcAft>
              <a:buSzPts val="2000"/>
              <a:buNone/>
            </a:pPr>
            <a:endParaRPr dirty="0"/>
          </a:p>
        </p:txBody>
      </p:sp>
      <p:sp>
        <p:nvSpPr>
          <p:cNvPr id="123" name="Google Shape;123;p3"/>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30-05-2024</a:t>
            </a:r>
            <a:endParaRPr dirty="0"/>
          </a:p>
        </p:txBody>
      </p:sp>
      <p:sp>
        <p:nvSpPr>
          <p:cNvPr id="124" name="Google Shape;124;p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dirty="0"/>
              <a:t>PROBLEM STATEMENT</a:t>
            </a:r>
          </a:p>
        </p:txBody>
      </p:sp>
      <p:sp>
        <p:nvSpPr>
          <p:cNvPr id="130" name="Google Shape;130;p4"/>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marL="355600" marR="5080" indent="-342900" algn="just">
              <a:lnSpc>
                <a:spcPct val="200000"/>
              </a:lnSpc>
              <a:spcBef>
                <a:spcPts val="100"/>
              </a:spcBef>
              <a:buFont typeface="Arial" panose="020B0604020202020204" pitchFamily="34" charset="0"/>
              <a:buChar char="•"/>
            </a:pP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Human Emotion detection has always been an easy task for humans, but achieving the same task with a computer algorithm is quite challenging.</a:t>
            </a:r>
          </a:p>
          <a:p>
            <a:pPr marL="355600" marR="5080" indent="-342900" algn="just">
              <a:lnSpc>
                <a:spcPct val="200000"/>
              </a:lnSpc>
              <a:spcBef>
                <a:spcPts val="100"/>
              </a:spcBef>
              <a:buFont typeface="Arial" panose="020B0604020202020204" pitchFamily="34" charset="0"/>
              <a:buChar char="•"/>
            </a:pP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Human emotions are highly complex and challenging to understand for machines.</a:t>
            </a:r>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131" name="Google Shape;131;p4"/>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30-05-2024</a:t>
            </a:r>
            <a:endParaRPr dirty="0"/>
          </a:p>
        </p:txBody>
      </p:sp>
      <p:sp>
        <p:nvSpPr>
          <p:cNvPr id="132" name="Google Shape;132;p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8E9FD-4420-D4C4-1B9C-6AD4A61B1992}"/>
              </a:ext>
            </a:extLst>
          </p:cNvPr>
          <p:cNvSpPr>
            <a:spLocks noGrp="1"/>
          </p:cNvSpPr>
          <p:nvPr>
            <p:ph type="title"/>
          </p:nvPr>
        </p:nvSpPr>
        <p:spPr>
          <a:xfrm>
            <a:off x="1097280" y="886371"/>
            <a:ext cx="10058400" cy="801180"/>
          </a:xfrm>
        </p:spPr>
        <p:txBody>
          <a:bodyPr>
            <a:normAutofit/>
          </a:bodyPr>
          <a:lstStyle/>
          <a:p>
            <a:pPr algn="ctr"/>
            <a:r>
              <a:rPr lang="en-IN" sz="4400" dirty="0"/>
              <a:t>EXISTING SYSTEM</a:t>
            </a:r>
          </a:p>
        </p:txBody>
      </p:sp>
      <p:sp>
        <p:nvSpPr>
          <p:cNvPr id="4" name="Slide Number Placeholder 3">
            <a:extLst>
              <a:ext uri="{FF2B5EF4-FFF2-40B4-BE49-F238E27FC236}">
                <a16:creationId xmlns:a16="http://schemas.microsoft.com/office/drawing/2014/main" id="{16CA66C1-528D-4EF4-96A1-E95EB14D7C3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grpSp>
        <p:nvGrpSpPr>
          <p:cNvPr id="25" name="Group 24">
            <a:extLst>
              <a:ext uri="{FF2B5EF4-FFF2-40B4-BE49-F238E27FC236}">
                <a16:creationId xmlns:a16="http://schemas.microsoft.com/office/drawing/2014/main" id="{1C58BB37-14F9-F26D-3232-B6DE201714C3}"/>
              </a:ext>
            </a:extLst>
          </p:cNvPr>
          <p:cNvGrpSpPr/>
          <p:nvPr/>
        </p:nvGrpSpPr>
        <p:grpSpPr>
          <a:xfrm>
            <a:off x="2261418" y="1810402"/>
            <a:ext cx="6730531" cy="4315094"/>
            <a:chOff x="2261418" y="1810402"/>
            <a:chExt cx="6730531" cy="4315094"/>
          </a:xfrm>
        </p:grpSpPr>
        <p:sp>
          <p:nvSpPr>
            <p:cNvPr id="5" name="Rectangle: Top Corners Rounded 4">
              <a:extLst>
                <a:ext uri="{FF2B5EF4-FFF2-40B4-BE49-F238E27FC236}">
                  <a16:creationId xmlns:a16="http://schemas.microsoft.com/office/drawing/2014/main" id="{5979355F-D029-4337-BDDC-59B4A248E0AE}"/>
                </a:ext>
              </a:extLst>
            </p:cNvPr>
            <p:cNvSpPr/>
            <p:nvPr/>
          </p:nvSpPr>
          <p:spPr>
            <a:xfrm>
              <a:off x="4250263" y="4693692"/>
              <a:ext cx="2187017" cy="353907"/>
            </a:xfrm>
            <a:prstGeom prst="round2Same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SWM Classifier</a:t>
              </a:r>
            </a:p>
          </p:txBody>
        </p:sp>
        <p:sp>
          <p:nvSpPr>
            <p:cNvPr id="6" name="Rectangle: Top Corners Rounded 5">
              <a:extLst>
                <a:ext uri="{FF2B5EF4-FFF2-40B4-BE49-F238E27FC236}">
                  <a16:creationId xmlns:a16="http://schemas.microsoft.com/office/drawing/2014/main" id="{74DE4431-960F-0F0F-9E6C-904054DCE8E6}"/>
                </a:ext>
              </a:extLst>
            </p:cNvPr>
            <p:cNvSpPr/>
            <p:nvPr/>
          </p:nvSpPr>
          <p:spPr>
            <a:xfrm>
              <a:off x="4250264" y="2413070"/>
              <a:ext cx="2187017" cy="353907"/>
            </a:xfrm>
            <a:prstGeom prst="round2Same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Pre-Processing</a:t>
              </a:r>
            </a:p>
          </p:txBody>
        </p:sp>
        <p:sp>
          <p:nvSpPr>
            <p:cNvPr id="7" name="Rectangle: Top Corners Rounded 6">
              <a:extLst>
                <a:ext uri="{FF2B5EF4-FFF2-40B4-BE49-F238E27FC236}">
                  <a16:creationId xmlns:a16="http://schemas.microsoft.com/office/drawing/2014/main" id="{7B438024-1966-B500-23B8-27D0E08B1A85}"/>
                </a:ext>
              </a:extLst>
            </p:cNvPr>
            <p:cNvSpPr/>
            <p:nvPr/>
          </p:nvSpPr>
          <p:spPr>
            <a:xfrm>
              <a:off x="3683000" y="1810402"/>
              <a:ext cx="3296458" cy="353907"/>
            </a:xfrm>
            <a:prstGeom prst="round2Same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Facial Expression Database</a:t>
              </a:r>
            </a:p>
          </p:txBody>
        </p:sp>
        <p:sp>
          <p:nvSpPr>
            <p:cNvPr id="9" name="Rectangle: Top Corners Rounded 8">
              <a:extLst>
                <a:ext uri="{FF2B5EF4-FFF2-40B4-BE49-F238E27FC236}">
                  <a16:creationId xmlns:a16="http://schemas.microsoft.com/office/drawing/2014/main" id="{5C3F1257-F1D4-A92C-8E48-608F62E8F1F7}"/>
                </a:ext>
              </a:extLst>
            </p:cNvPr>
            <p:cNvSpPr/>
            <p:nvPr/>
          </p:nvSpPr>
          <p:spPr>
            <a:xfrm>
              <a:off x="2497667" y="3568980"/>
              <a:ext cx="1176866" cy="316160"/>
            </a:xfrm>
            <a:prstGeom prst="round2Same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NI.PCA</a:t>
              </a:r>
            </a:p>
          </p:txBody>
        </p:sp>
        <p:sp>
          <p:nvSpPr>
            <p:cNvPr id="10" name="Rectangle: Top Corners Rounded 9">
              <a:extLst>
                <a:ext uri="{FF2B5EF4-FFF2-40B4-BE49-F238E27FC236}">
                  <a16:creationId xmlns:a16="http://schemas.microsoft.com/office/drawing/2014/main" id="{DF54CC2B-275B-43F4-AC7C-B913DB3A61C9}"/>
                </a:ext>
              </a:extLst>
            </p:cNvPr>
            <p:cNvSpPr/>
            <p:nvPr/>
          </p:nvSpPr>
          <p:spPr>
            <a:xfrm>
              <a:off x="2497667" y="2987750"/>
              <a:ext cx="1176866" cy="316160"/>
            </a:xfrm>
            <a:prstGeom prst="round2Same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GWT</a:t>
              </a:r>
            </a:p>
          </p:txBody>
        </p:sp>
        <p:sp>
          <p:nvSpPr>
            <p:cNvPr id="11" name="Rectangle: Top Corners Rounded 10">
              <a:extLst>
                <a:ext uri="{FF2B5EF4-FFF2-40B4-BE49-F238E27FC236}">
                  <a16:creationId xmlns:a16="http://schemas.microsoft.com/office/drawing/2014/main" id="{C1E221CB-6D60-EBB0-5897-3EC95C64AF20}"/>
                </a:ext>
              </a:extLst>
            </p:cNvPr>
            <p:cNvSpPr/>
            <p:nvPr/>
          </p:nvSpPr>
          <p:spPr>
            <a:xfrm>
              <a:off x="4250263" y="4128210"/>
              <a:ext cx="2187017" cy="353907"/>
            </a:xfrm>
            <a:prstGeom prst="round2Same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Feature Fusion</a:t>
              </a:r>
            </a:p>
          </p:txBody>
        </p:sp>
        <p:sp>
          <p:nvSpPr>
            <p:cNvPr id="12" name="Rectangle: Top Corners Rounded 11">
              <a:extLst>
                <a:ext uri="{FF2B5EF4-FFF2-40B4-BE49-F238E27FC236}">
                  <a16:creationId xmlns:a16="http://schemas.microsoft.com/office/drawing/2014/main" id="{DFE67798-F4BA-9D91-DBFA-4192B5FC23CC}"/>
                </a:ext>
              </a:extLst>
            </p:cNvPr>
            <p:cNvSpPr/>
            <p:nvPr/>
          </p:nvSpPr>
          <p:spPr>
            <a:xfrm>
              <a:off x="6979458" y="3568980"/>
              <a:ext cx="1176866" cy="316160"/>
            </a:xfrm>
            <a:prstGeom prst="round2Same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NL PCA</a:t>
              </a:r>
            </a:p>
          </p:txBody>
        </p:sp>
        <p:sp>
          <p:nvSpPr>
            <p:cNvPr id="13" name="Rectangle: Top Corners Rounded 12">
              <a:extLst>
                <a:ext uri="{FF2B5EF4-FFF2-40B4-BE49-F238E27FC236}">
                  <a16:creationId xmlns:a16="http://schemas.microsoft.com/office/drawing/2014/main" id="{81777C29-8B88-3938-A0AC-AA518EC060A7}"/>
                </a:ext>
              </a:extLst>
            </p:cNvPr>
            <p:cNvSpPr/>
            <p:nvPr/>
          </p:nvSpPr>
          <p:spPr>
            <a:xfrm>
              <a:off x="6979458" y="2982667"/>
              <a:ext cx="1176866" cy="316160"/>
            </a:xfrm>
            <a:prstGeom prst="round2Same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HWT</a:t>
              </a:r>
            </a:p>
          </p:txBody>
        </p:sp>
        <p:cxnSp>
          <p:nvCxnSpPr>
            <p:cNvPr id="20" name="Straight Arrow Connector 19">
              <a:extLst>
                <a:ext uri="{FF2B5EF4-FFF2-40B4-BE49-F238E27FC236}">
                  <a16:creationId xmlns:a16="http://schemas.microsoft.com/office/drawing/2014/main" id="{05317ED3-754B-FF51-FE5C-89C240C88AA7}"/>
                </a:ext>
              </a:extLst>
            </p:cNvPr>
            <p:cNvCxnSpPr>
              <a:cxnSpLocks/>
              <a:stCxn id="7" idx="1"/>
              <a:endCxn id="6" idx="3"/>
            </p:cNvCxnSpPr>
            <p:nvPr/>
          </p:nvCxnSpPr>
          <p:spPr>
            <a:xfrm>
              <a:off x="5331229" y="2164309"/>
              <a:ext cx="12544" cy="248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CA37AF7C-2D1C-3F1D-D58E-6C2BAEDD6999}"/>
                </a:ext>
              </a:extLst>
            </p:cNvPr>
            <p:cNvCxnSpPr>
              <a:cxnSpLocks/>
              <a:stCxn id="6" idx="0"/>
              <a:endCxn id="13" idx="3"/>
            </p:cNvCxnSpPr>
            <p:nvPr/>
          </p:nvCxnSpPr>
          <p:spPr>
            <a:xfrm>
              <a:off x="6437281" y="2590024"/>
              <a:ext cx="1130610" cy="39264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90F03F4F-E347-9D5A-E1DA-6BDC4DE2207F}"/>
                </a:ext>
              </a:extLst>
            </p:cNvPr>
            <p:cNvCxnSpPr>
              <a:cxnSpLocks/>
              <a:stCxn id="6" idx="2"/>
              <a:endCxn id="10" idx="3"/>
            </p:cNvCxnSpPr>
            <p:nvPr/>
          </p:nvCxnSpPr>
          <p:spPr>
            <a:xfrm rot="10800000" flipV="1">
              <a:off x="3086100" y="2590024"/>
              <a:ext cx="1164164" cy="39772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FA9DC29-2C9D-A6A5-AB4E-B79CFC9B1976}"/>
                </a:ext>
              </a:extLst>
            </p:cNvPr>
            <p:cNvCxnSpPr>
              <a:cxnSpLocks/>
              <a:stCxn id="10" idx="1"/>
              <a:endCxn id="9" idx="3"/>
            </p:cNvCxnSpPr>
            <p:nvPr/>
          </p:nvCxnSpPr>
          <p:spPr>
            <a:xfrm>
              <a:off x="3086100" y="3303910"/>
              <a:ext cx="0" cy="265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B145161-721B-EA1E-360E-0E9714F3C2EE}"/>
                </a:ext>
              </a:extLst>
            </p:cNvPr>
            <p:cNvCxnSpPr>
              <a:cxnSpLocks/>
              <a:stCxn id="13" idx="1"/>
              <a:endCxn id="12" idx="3"/>
            </p:cNvCxnSpPr>
            <p:nvPr/>
          </p:nvCxnSpPr>
          <p:spPr>
            <a:xfrm>
              <a:off x="7567891" y="3298827"/>
              <a:ext cx="0" cy="2701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4F30C3AF-4CFF-F71F-5587-F27061ED813B}"/>
                </a:ext>
              </a:extLst>
            </p:cNvPr>
            <p:cNvCxnSpPr>
              <a:cxnSpLocks/>
              <a:stCxn id="12" idx="1"/>
              <a:endCxn id="11" idx="0"/>
            </p:cNvCxnSpPr>
            <p:nvPr/>
          </p:nvCxnSpPr>
          <p:spPr>
            <a:xfrm rot="5400000">
              <a:off x="6792574" y="3529847"/>
              <a:ext cx="420024" cy="113061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8461B08C-2FC7-2914-F78A-FAC11C7745F9}"/>
                </a:ext>
              </a:extLst>
            </p:cNvPr>
            <p:cNvCxnSpPr>
              <a:cxnSpLocks/>
              <a:stCxn id="9" idx="1"/>
              <a:endCxn id="11" idx="2"/>
            </p:cNvCxnSpPr>
            <p:nvPr/>
          </p:nvCxnSpPr>
          <p:spPr>
            <a:xfrm rot="16200000" flipH="1">
              <a:off x="3458169" y="3513070"/>
              <a:ext cx="420024" cy="11641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CC2644B8-21C9-7735-E979-0208BBFFDE71}"/>
                </a:ext>
              </a:extLst>
            </p:cNvPr>
            <p:cNvCxnSpPr>
              <a:cxnSpLocks/>
            </p:cNvCxnSpPr>
            <p:nvPr/>
          </p:nvCxnSpPr>
          <p:spPr>
            <a:xfrm>
              <a:off x="5427401" y="4482117"/>
              <a:ext cx="0" cy="211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BD27BE5-6A43-49E2-101D-3AF41CC87AED}"/>
                </a:ext>
              </a:extLst>
            </p:cNvPr>
            <p:cNvCxnSpPr>
              <a:cxnSpLocks/>
            </p:cNvCxnSpPr>
            <p:nvPr/>
          </p:nvCxnSpPr>
          <p:spPr>
            <a:xfrm>
              <a:off x="2607733" y="5367866"/>
              <a:ext cx="5943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29C87DBD-F137-B41A-3F20-18D69A051C6F}"/>
                </a:ext>
              </a:extLst>
            </p:cNvPr>
            <p:cNvCxnSpPr>
              <a:cxnSpLocks/>
            </p:cNvCxnSpPr>
            <p:nvPr/>
          </p:nvCxnSpPr>
          <p:spPr>
            <a:xfrm flipH="1">
              <a:off x="5429546" y="5047599"/>
              <a:ext cx="1" cy="3202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12D0E5D-1015-E911-1C41-5DB420379691}"/>
                </a:ext>
              </a:extLst>
            </p:cNvPr>
            <p:cNvCxnSpPr>
              <a:cxnSpLocks/>
            </p:cNvCxnSpPr>
            <p:nvPr/>
          </p:nvCxnSpPr>
          <p:spPr>
            <a:xfrm>
              <a:off x="2607733" y="5367866"/>
              <a:ext cx="0" cy="3202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D9B09C9E-9066-8C35-A2E2-8C815DF2D16D}"/>
                </a:ext>
              </a:extLst>
            </p:cNvPr>
            <p:cNvCxnSpPr>
              <a:cxnSpLocks/>
            </p:cNvCxnSpPr>
            <p:nvPr/>
          </p:nvCxnSpPr>
          <p:spPr>
            <a:xfrm>
              <a:off x="3668180" y="5367866"/>
              <a:ext cx="0" cy="3202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93F28C51-FF92-5D3C-3168-F3C473DA5CA8}"/>
                </a:ext>
              </a:extLst>
            </p:cNvPr>
            <p:cNvCxnSpPr>
              <a:cxnSpLocks/>
            </p:cNvCxnSpPr>
            <p:nvPr/>
          </p:nvCxnSpPr>
          <p:spPr>
            <a:xfrm>
              <a:off x="4838831" y="5367866"/>
              <a:ext cx="0" cy="3202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91DEE369-8A96-2678-340F-43F32DD235D9}"/>
                </a:ext>
              </a:extLst>
            </p:cNvPr>
            <p:cNvCxnSpPr>
              <a:cxnSpLocks/>
            </p:cNvCxnSpPr>
            <p:nvPr/>
          </p:nvCxnSpPr>
          <p:spPr>
            <a:xfrm>
              <a:off x="6213168" y="5367866"/>
              <a:ext cx="0" cy="3202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45FD8F60-EFC1-F5E4-8236-55586DFE776E}"/>
                </a:ext>
              </a:extLst>
            </p:cNvPr>
            <p:cNvCxnSpPr>
              <a:cxnSpLocks/>
            </p:cNvCxnSpPr>
            <p:nvPr/>
          </p:nvCxnSpPr>
          <p:spPr>
            <a:xfrm>
              <a:off x="7499683" y="5367866"/>
              <a:ext cx="0" cy="3202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71BF62CB-637D-02D0-FBE6-61199105D96B}"/>
                </a:ext>
              </a:extLst>
            </p:cNvPr>
            <p:cNvCxnSpPr>
              <a:cxnSpLocks/>
            </p:cNvCxnSpPr>
            <p:nvPr/>
          </p:nvCxnSpPr>
          <p:spPr>
            <a:xfrm>
              <a:off x="8551333" y="5367866"/>
              <a:ext cx="0" cy="3202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73CE109E-9E4A-0116-661A-8293A83A7819}"/>
                </a:ext>
              </a:extLst>
            </p:cNvPr>
            <p:cNvSpPr/>
            <p:nvPr/>
          </p:nvSpPr>
          <p:spPr>
            <a:xfrm>
              <a:off x="2261418" y="5785564"/>
              <a:ext cx="824673" cy="3202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HAPPY</a:t>
              </a:r>
              <a:endParaRPr lang="en-IN" dirty="0"/>
            </a:p>
          </p:txBody>
        </p:sp>
        <p:sp>
          <p:nvSpPr>
            <p:cNvPr id="14" name="Rectangle 13">
              <a:extLst>
                <a:ext uri="{FF2B5EF4-FFF2-40B4-BE49-F238E27FC236}">
                  <a16:creationId xmlns:a16="http://schemas.microsoft.com/office/drawing/2014/main" id="{E9EAF3EC-267C-7397-6AFE-23D9EC0B08E9}"/>
                </a:ext>
              </a:extLst>
            </p:cNvPr>
            <p:cNvSpPr/>
            <p:nvPr/>
          </p:nvSpPr>
          <p:spPr>
            <a:xfrm>
              <a:off x="3255840" y="5798430"/>
              <a:ext cx="824673" cy="3202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SAD</a:t>
              </a:r>
              <a:endParaRPr lang="en-IN" dirty="0"/>
            </a:p>
          </p:txBody>
        </p:sp>
        <p:sp>
          <p:nvSpPr>
            <p:cNvPr id="15" name="Rectangle 14">
              <a:extLst>
                <a:ext uri="{FF2B5EF4-FFF2-40B4-BE49-F238E27FC236}">
                  <a16:creationId xmlns:a16="http://schemas.microsoft.com/office/drawing/2014/main" id="{3254BBCD-DFB5-A4F6-E317-FCDD909FB27F}"/>
                </a:ext>
              </a:extLst>
            </p:cNvPr>
            <p:cNvSpPr/>
            <p:nvPr/>
          </p:nvSpPr>
          <p:spPr>
            <a:xfrm>
              <a:off x="4250262" y="5805228"/>
              <a:ext cx="1177139" cy="3202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SURPRISE</a:t>
              </a:r>
              <a:endParaRPr lang="en-IN" dirty="0"/>
            </a:p>
          </p:txBody>
        </p:sp>
        <p:sp>
          <p:nvSpPr>
            <p:cNvPr id="16" name="Rectangle 15">
              <a:extLst>
                <a:ext uri="{FF2B5EF4-FFF2-40B4-BE49-F238E27FC236}">
                  <a16:creationId xmlns:a16="http://schemas.microsoft.com/office/drawing/2014/main" id="{B6C6F6F3-7E87-58D8-A1CC-821F8DEB81AB}"/>
                </a:ext>
              </a:extLst>
            </p:cNvPr>
            <p:cNvSpPr/>
            <p:nvPr/>
          </p:nvSpPr>
          <p:spPr>
            <a:xfrm>
              <a:off x="5714143" y="5805228"/>
              <a:ext cx="1050458" cy="3202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DISGUST</a:t>
              </a:r>
              <a:endParaRPr lang="en-IN" dirty="0"/>
            </a:p>
          </p:txBody>
        </p:sp>
        <p:sp>
          <p:nvSpPr>
            <p:cNvPr id="17" name="Rectangle 16">
              <a:extLst>
                <a:ext uri="{FF2B5EF4-FFF2-40B4-BE49-F238E27FC236}">
                  <a16:creationId xmlns:a16="http://schemas.microsoft.com/office/drawing/2014/main" id="{134445D2-9DBD-9D0C-D22B-7F120C6EA712}"/>
                </a:ext>
              </a:extLst>
            </p:cNvPr>
            <p:cNvSpPr/>
            <p:nvPr/>
          </p:nvSpPr>
          <p:spPr>
            <a:xfrm>
              <a:off x="7087347" y="5785564"/>
              <a:ext cx="824673" cy="3202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FEAR</a:t>
              </a:r>
              <a:endParaRPr lang="en-IN" dirty="0"/>
            </a:p>
          </p:txBody>
        </p:sp>
        <p:sp>
          <p:nvSpPr>
            <p:cNvPr id="19" name="Rectangle 18">
              <a:extLst>
                <a:ext uri="{FF2B5EF4-FFF2-40B4-BE49-F238E27FC236}">
                  <a16:creationId xmlns:a16="http://schemas.microsoft.com/office/drawing/2014/main" id="{9C40BAE9-65CC-D116-E454-F579174B29B0}"/>
                </a:ext>
              </a:extLst>
            </p:cNvPr>
            <p:cNvSpPr/>
            <p:nvPr/>
          </p:nvSpPr>
          <p:spPr>
            <a:xfrm>
              <a:off x="8167276" y="5798430"/>
              <a:ext cx="824673" cy="3202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ANGER</a:t>
              </a:r>
              <a:endParaRPr lang="en-IN" dirty="0"/>
            </a:p>
          </p:txBody>
        </p:sp>
      </p:grpSp>
      <p:sp>
        <p:nvSpPr>
          <p:cNvPr id="24" name="TextBox 23">
            <a:extLst>
              <a:ext uri="{FF2B5EF4-FFF2-40B4-BE49-F238E27FC236}">
                <a16:creationId xmlns:a16="http://schemas.microsoft.com/office/drawing/2014/main" id="{359B6AC7-D18D-C051-A185-C3163839CFF9}"/>
              </a:ext>
            </a:extLst>
          </p:cNvPr>
          <p:cNvSpPr txBox="1"/>
          <p:nvPr/>
        </p:nvSpPr>
        <p:spPr>
          <a:xfrm>
            <a:off x="1097280" y="6530325"/>
            <a:ext cx="6096000" cy="230832"/>
          </a:xfrm>
          <a:prstGeom prst="rect">
            <a:avLst/>
          </a:prstGeom>
          <a:noFill/>
        </p:spPr>
        <p:txBody>
          <a:bodyPr wrap="square">
            <a:spAutoFit/>
          </a:bodyPr>
          <a:lstStyle/>
          <a:p>
            <a:pPr marL="0" lvl="0" indent="0" algn="l" rtl="0">
              <a:spcBef>
                <a:spcPts val="0"/>
              </a:spcBef>
              <a:spcAft>
                <a:spcPts val="0"/>
              </a:spcAft>
              <a:buNone/>
            </a:pPr>
            <a:r>
              <a:rPr lang="en-US" sz="900" dirty="0">
                <a:solidFill>
                  <a:schemeClr val="bg1"/>
                </a:solidFill>
                <a:latin typeface="Calibri" panose="020F0502020204030204" pitchFamily="34" charset="0"/>
                <a:ea typeface="Calibri" panose="020F0502020204030204" pitchFamily="34" charset="0"/>
                <a:cs typeface="Calibri" panose="020F0502020204030204" pitchFamily="34" charset="0"/>
              </a:rPr>
              <a:t>30-05-2024</a:t>
            </a:r>
          </a:p>
        </p:txBody>
      </p:sp>
    </p:spTree>
    <p:extLst>
      <p:ext uri="{BB962C8B-B14F-4D97-AF65-F5344CB8AC3E}">
        <p14:creationId xmlns:p14="http://schemas.microsoft.com/office/powerpoint/2010/main" val="2669674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dirty="0"/>
              <a:t>PROPOSED SYSTEM</a:t>
            </a:r>
          </a:p>
        </p:txBody>
      </p:sp>
      <p:sp>
        <p:nvSpPr>
          <p:cNvPr id="147" name="Google Shape;147;p6"/>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30-05-2024</a:t>
            </a:r>
            <a:endParaRPr dirty="0"/>
          </a:p>
        </p:txBody>
      </p:sp>
      <p:sp>
        <p:nvSpPr>
          <p:cNvPr id="148" name="Google Shape;148;p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4" name="TextBox 3">
            <a:extLst>
              <a:ext uri="{FF2B5EF4-FFF2-40B4-BE49-F238E27FC236}">
                <a16:creationId xmlns:a16="http://schemas.microsoft.com/office/drawing/2014/main" id="{03D3F409-187B-B8E7-FC20-942D9C629673}"/>
              </a:ext>
            </a:extLst>
          </p:cNvPr>
          <p:cNvSpPr txBox="1"/>
          <p:nvPr/>
        </p:nvSpPr>
        <p:spPr>
          <a:xfrm>
            <a:off x="1097280" y="1861608"/>
            <a:ext cx="9719733" cy="4305730"/>
          </a:xfrm>
          <a:prstGeom prst="rect">
            <a:avLst/>
          </a:prstGeom>
          <a:noFill/>
        </p:spPr>
        <p:txBody>
          <a:bodyPr wrap="square" rtlCol="0">
            <a:spAutoFit/>
          </a:bodyPr>
          <a:lstStyle/>
          <a:p>
            <a:pPr marL="285750" indent="-285750" algn="just">
              <a:lnSpc>
                <a:spcPct val="200000"/>
              </a:lnSpc>
              <a:buFont typeface="Arial" panose="020B0604020202020204" pitchFamily="34" charset="0"/>
              <a:buChar char="•"/>
            </a:pPr>
            <a:r>
              <a:rPr lang="en-US" sz="2000" b="0" i="0" dirty="0">
                <a:effectLst/>
                <a:latin typeface="Calibri" panose="020F0502020204030204" pitchFamily="34" charset="0"/>
                <a:ea typeface="Calibri" panose="020F0502020204030204" pitchFamily="34" charset="0"/>
                <a:cs typeface="Calibri" panose="020F0502020204030204" pitchFamily="34" charset="0"/>
              </a:rPr>
              <a:t>The proposed system addresses the challenge of human emotion detection using machine learning algorithms.</a:t>
            </a:r>
          </a:p>
          <a:p>
            <a:pPr marL="285750" indent="-285750" algn="just">
              <a:lnSpc>
                <a:spcPct val="200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The proposed methodology uses </a:t>
            </a:r>
            <a:r>
              <a:rPr lang="en-US" sz="2000" b="1" dirty="0">
                <a:latin typeface="Calibri" panose="020F0502020204030204" pitchFamily="34" charset="0"/>
                <a:ea typeface="Calibri" panose="020F0502020204030204" pitchFamily="34" charset="0"/>
                <a:cs typeface="Calibri" panose="020F0502020204030204" pitchFamily="34" charset="0"/>
              </a:rPr>
              <a:t>Dense </a:t>
            </a:r>
            <a:r>
              <a:rPr lang="en-US" sz="2000" b="1" i="0" dirty="0">
                <a:effectLst/>
                <a:latin typeface="Calibri" panose="020F0502020204030204" pitchFamily="34" charset="0"/>
                <a:ea typeface="Calibri" panose="020F0502020204030204" pitchFamily="34" charset="0"/>
                <a:cs typeface="Calibri" panose="020F0502020204030204" pitchFamily="34" charset="0"/>
              </a:rPr>
              <a:t>Convolutional Neural Networks(</a:t>
            </a:r>
            <a:r>
              <a:rPr lang="en-US" sz="2000" b="1" dirty="0" err="1">
                <a:latin typeface="Calibri" panose="020F0502020204030204" pitchFamily="34" charset="0"/>
                <a:ea typeface="Calibri" panose="020F0502020204030204" pitchFamily="34" charset="0"/>
                <a:cs typeface="Calibri" panose="020F0502020204030204" pitchFamily="34" charset="0"/>
              </a:rPr>
              <a:t>Densenet</a:t>
            </a:r>
            <a:r>
              <a:rPr lang="en-US" sz="2000" b="1" i="0" dirty="0">
                <a:effectLst/>
                <a:latin typeface="Calibri" panose="020F0502020204030204" pitchFamily="34" charset="0"/>
                <a:ea typeface="Calibri" panose="020F0502020204030204" pitchFamily="34" charset="0"/>
                <a:cs typeface="Calibri" panose="020F0502020204030204" pitchFamily="34" charset="0"/>
              </a:rPr>
              <a:t>) </a:t>
            </a:r>
            <a:r>
              <a:rPr lang="en-US" sz="2000" b="0" i="0" dirty="0">
                <a:effectLst/>
                <a:latin typeface="Calibri" panose="020F0502020204030204" pitchFamily="34" charset="0"/>
                <a:ea typeface="Calibri" panose="020F0502020204030204" pitchFamily="34" charset="0"/>
                <a:cs typeface="Calibri" panose="020F0502020204030204" pitchFamily="34" charset="0"/>
              </a:rPr>
              <a:t>to detect human emotion based on face Expressions. This system will identify the person’s emotion by analyzing the </a:t>
            </a:r>
            <a:r>
              <a:rPr lang="en-US" sz="2000" dirty="0">
                <a:latin typeface="Calibri" panose="020F0502020204030204" pitchFamily="34" charset="0"/>
                <a:ea typeface="Calibri" panose="020F0502020204030204" pitchFamily="34" charset="0"/>
                <a:cs typeface="Calibri" panose="020F0502020204030204" pitchFamily="34" charset="0"/>
              </a:rPr>
              <a:t>given input. </a:t>
            </a:r>
          </a:p>
          <a:p>
            <a:pPr marL="285750" indent="-285750" algn="just">
              <a:lnSpc>
                <a:spcPct val="200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The input will be given in the form of image or video using </a:t>
            </a:r>
            <a:r>
              <a:rPr lang="en-US" sz="2000" b="1" i="0" dirty="0">
                <a:effectLst/>
                <a:latin typeface="Calibri" panose="020F0502020204030204" pitchFamily="34" charset="0"/>
                <a:ea typeface="Calibri" panose="020F0502020204030204" pitchFamily="34" charset="0"/>
                <a:cs typeface="Calibri" panose="020F0502020204030204" pitchFamily="34" charset="0"/>
              </a:rPr>
              <a:t>webcam.</a:t>
            </a:r>
          </a:p>
          <a:p>
            <a:pPr marL="285750" indent="-285750" algn="just">
              <a:lnSpc>
                <a:spcPct val="200000"/>
              </a:lnSpc>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91383-66C0-470C-5A11-5503C2255B92}"/>
              </a:ext>
            </a:extLst>
          </p:cNvPr>
          <p:cNvSpPr>
            <a:spLocks noGrp="1"/>
          </p:cNvSpPr>
          <p:nvPr>
            <p:ph type="title"/>
          </p:nvPr>
        </p:nvSpPr>
        <p:spPr/>
        <p:txBody>
          <a:bodyPr/>
          <a:lstStyle/>
          <a:p>
            <a:r>
              <a:rPr lang="en-US" dirty="0"/>
              <a:t>PROPOSED SYSTEM</a:t>
            </a:r>
            <a:endParaRPr lang="en-IN" dirty="0"/>
          </a:p>
        </p:txBody>
      </p:sp>
      <p:sp>
        <p:nvSpPr>
          <p:cNvPr id="4" name="Slide Number Placeholder 3">
            <a:extLst>
              <a:ext uri="{FF2B5EF4-FFF2-40B4-BE49-F238E27FC236}">
                <a16:creationId xmlns:a16="http://schemas.microsoft.com/office/drawing/2014/main" id="{30E5621F-C153-0FC4-4E71-71D824BC8B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grpSp>
        <p:nvGrpSpPr>
          <p:cNvPr id="54" name="Group 53">
            <a:extLst>
              <a:ext uri="{FF2B5EF4-FFF2-40B4-BE49-F238E27FC236}">
                <a16:creationId xmlns:a16="http://schemas.microsoft.com/office/drawing/2014/main" id="{35781D88-921F-CFE3-780C-248DA52879FB}"/>
              </a:ext>
            </a:extLst>
          </p:cNvPr>
          <p:cNvGrpSpPr/>
          <p:nvPr/>
        </p:nvGrpSpPr>
        <p:grpSpPr>
          <a:xfrm>
            <a:off x="1887794" y="1881546"/>
            <a:ext cx="9158747" cy="3604220"/>
            <a:chOff x="1887794" y="1881546"/>
            <a:chExt cx="9158747" cy="3604220"/>
          </a:xfrm>
        </p:grpSpPr>
        <p:sp>
          <p:nvSpPr>
            <p:cNvPr id="6" name="Cylinder 5">
              <a:extLst>
                <a:ext uri="{FF2B5EF4-FFF2-40B4-BE49-F238E27FC236}">
                  <a16:creationId xmlns:a16="http://schemas.microsoft.com/office/drawing/2014/main" id="{3DCD6808-12C3-EBBA-3088-73613FAFA668}"/>
                </a:ext>
              </a:extLst>
            </p:cNvPr>
            <p:cNvSpPr/>
            <p:nvPr/>
          </p:nvSpPr>
          <p:spPr>
            <a:xfrm>
              <a:off x="2040191" y="2535738"/>
              <a:ext cx="1194619" cy="677443"/>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DATABASE</a:t>
              </a:r>
              <a:endParaRPr lang="en-IN" dirty="0"/>
            </a:p>
          </p:txBody>
        </p:sp>
        <p:sp>
          <p:nvSpPr>
            <p:cNvPr id="7" name="Rectangle 6">
              <a:extLst>
                <a:ext uri="{FF2B5EF4-FFF2-40B4-BE49-F238E27FC236}">
                  <a16:creationId xmlns:a16="http://schemas.microsoft.com/office/drawing/2014/main" id="{7CF57DFE-A8C3-6FC2-ABDB-274B21853C56}"/>
                </a:ext>
              </a:extLst>
            </p:cNvPr>
            <p:cNvSpPr/>
            <p:nvPr/>
          </p:nvSpPr>
          <p:spPr>
            <a:xfrm>
              <a:off x="4552334" y="2246671"/>
              <a:ext cx="1759975"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FEATURE EXTRACTION</a:t>
              </a:r>
              <a:endParaRPr lang="en-IN" dirty="0"/>
            </a:p>
          </p:txBody>
        </p:sp>
        <p:sp>
          <p:nvSpPr>
            <p:cNvPr id="9" name="Rectangle 8">
              <a:extLst>
                <a:ext uri="{FF2B5EF4-FFF2-40B4-BE49-F238E27FC236}">
                  <a16:creationId xmlns:a16="http://schemas.microsoft.com/office/drawing/2014/main" id="{59BF2736-1250-2729-2F03-64E45C877E60}"/>
                </a:ext>
              </a:extLst>
            </p:cNvPr>
            <p:cNvSpPr/>
            <p:nvPr/>
          </p:nvSpPr>
          <p:spPr>
            <a:xfrm>
              <a:off x="6769508" y="2246671"/>
              <a:ext cx="1759975"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CLASSIFICATION</a:t>
              </a:r>
              <a:endParaRPr lang="en-IN" dirty="0"/>
            </a:p>
          </p:txBody>
        </p:sp>
        <p:sp>
          <p:nvSpPr>
            <p:cNvPr id="10" name="Rectangle 9">
              <a:extLst>
                <a:ext uri="{FF2B5EF4-FFF2-40B4-BE49-F238E27FC236}">
                  <a16:creationId xmlns:a16="http://schemas.microsoft.com/office/drawing/2014/main" id="{07CD6D0A-C163-2989-CFD9-819FA72AA3A6}"/>
                </a:ext>
              </a:extLst>
            </p:cNvPr>
            <p:cNvSpPr/>
            <p:nvPr/>
          </p:nvSpPr>
          <p:spPr>
            <a:xfrm>
              <a:off x="4571999" y="4011561"/>
              <a:ext cx="1759975"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PRE PROCESSING</a:t>
              </a:r>
              <a:endParaRPr lang="en-IN" dirty="0"/>
            </a:p>
          </p:txBody>
        </p:sp>
        <p:sp>
          <p:nvSpPr>
            <p:cNvPr id="12" name="Rectangle 11">
              <a:extLst>
                <a:ext uri="{FF2B5EF4-FFF2-40B4-BE49-F238E27FC236}">
                  <a16:creationId xmlns:a16="http://schemas.microsoft.com/office/drawing/2014/main" id="{078AEEB0-96E9-5782-EE5C-C2EBE082AE4F}"/>
                </a:ext>
              </a:extLst>
            </p:cNvPr>
            <p:cNvSpPr/>
            <p:nvPr/>
          </p:nvSpPr>
          <p:spPr>
            <a:xfrm>
              <a:off x="6767048" y="4011561"/>
              <a:ext cx="1759975"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EMOTION </a:t>
              </a:r>
              <a:r>
                <a:rPr lang="en-US" dirty="0" err="1"/>
                <a:t>RECOGNIZATION</a:t>
              </a:r>
              <a:endParaRPr lang="en-IN" dirty="0"/>
            </a:p>
          </p:txBody>
        </p:sp>
        <p:sp>
          <p:nvSpPr>
            <p:cNvPr id="13" name="Rectangle 12">
              <a:extLst>
                <a:ext uri="{FF2B5EF4-FFF2-40B4-BE49-F238E27FC236}">
                  <a16:creationId xmlns:a16="http://schemas.microsoft.com/office/drawing/2014/main" id="{50A25428-2777-5D7D-E2CB-C44B11AAC20D}"/>
                </a:ext>
              </a:extLst>
            </p:cNvPr>
            <p:cNvSpPr/>
            <p:nvPr/>
          </p:nvSpPr>
          <p:spPr>
            <a:xfrm>
              <a:off x="9561870" y="1881546"/>
              <a:ext cx="1484671" cy="3651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HAPPY</a:t>
              </a:r>
              <a:endParaRPr lang="en-IN" dirty="0"/>
            </a:p>
          </p:txBody>
        </p:sp>
        <p:sp>
          <p:nvSpPr>
            <p:cNvPr id="14" name="Rectangle 13">
              <a:extLst>
                <a:ext uri="{FF2B5EF4-FFF2-40B4-BE49-F238E27FC236}">
                  <a16:creationId xmlns:a16="http://schemas.microsoft.com/office/drawing/2014/main" id="{C1D581CD-460F-449C-CFD4-8FAA39EC98A5}"/>
                </a:ext>
              </a:extLst>
            </p:cNvPr>
            <p:cNvSpPr/>
            <p:nvPr/>
          </p:nvSpPr>
          <p:spPr>
            <a:xfrm>
              <a:off x="9561869" y="2390857"/>
              <a:ext cx="1484671" cy="3651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SAD</a:t>
              </a:r>
              <a:endParaRPr lang="en-IN" dirty="0"/>
            </a:p>
          </p:txBody>
        </p:sp>
        <p:sp>
          <p:nvSpPr>
            <p:cNvPr id="15" name="Rectangle 14">
              <a:extLst>
                <a:ext uri="{FF2B5EF4-FFF2-40B4-BE49-F238E27FC236}">
                  <a16:creationId xmlns:a16="http://schemas.microsoft.com/office/drawing/2014/main" id="{86CA9479-E853-C788-25A9-94B3AA02B6A0}"/>
                </a:ext>
              </a:extLst>
            </p:cNvPr>
            <p:cNvSpPr/>
            <p:nvPr/>
          </p:nvSpPr>
          <p:spPr>
            <a:xfrm>
              <a:off x="9561869" y="2954245"/>
              <a:ext cx="1484671" cy="3651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SUPRISE</a:t>
              </a:r>
              <a:endParaRPr lang="en-IN" dirty="0"/>
            </a:p>
          </p:txBody>
        </p:sp>
        <p:sp>
          <p:nvSpPr>
            <p:cNvPr id="16" name="Rectangle 15">
              <a:extLst>
                <a:ext uri="{FF2B5EF4-FFF2-40B4-BE49-F238E27FC236}">
                  <a16:creationId xmlns:a16="http://schemas.microsoft.com/office/drawing/2014/main" id="{853894A6-D454-8D15-AAA0-B4818D3550BC}"/>
                </a:ext>
              </a:extLst>
            </p:cNvPr>
            <p:cNvSpPr/>
            <p:nvPr/>
          </p:nvSpPr>
          <p:spPr>
            <a:xfrm>
              <a:off x="9561869" y="3478791"/>
              <a:ext cx="1484671" cy="3651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FEAR</a:t>
              </a:r>
              <a:endParaRPr lang="en-IN" dirty="0"/>
            </a:p>
          </p:txBody>
        </p:sp>
        <p:sp>
          <p:nvSpPr>
            <p:cNvPr id="17" name="Rectangle 16">
              <a:extLst>
                <a:ext uri="{FF2B5EF4-FFF2-40B4-BE49-F238E27FC236}">
                  <a16:creationId xmlns:a16="http://schemas.microsoft.com/office/drawing/2014/main" id="{2EF6701D-D7D0-F23C-885C-2E352BC292C6}"/>
                </a:ext>
              </a:extLst>
            </p:cNvPr>
            <p:cNvSpPr/>
            <p:nvPr/>
          </p:nvSpPr>
          <p:spPr>
            <a:xfrm>
              <a:off x="9561868" y="3978756"/>
              <a:ext cx="1484671" cy="3651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ANGER</a:t>
              </a:r>
              <a:endParaRPr lang="en-IN" dirty="0"/>
            </a:p>
          </p:txBody>
        </p:sp>
        <p:sp>
          <p:nvSpPr>
            <p:cNvPr id="18" name="Rectangle 17">
              <a:extLst>
                <a:ext uri="{FF2B5EF4-FFF2-40B4-BE49-F238E27FC236}">
                  <a16:creationId xmlns:a16="http://schemas.microsoft.com/office/drawing/2014/main" id="{F5928A08-BB69-F966-ADDE-F52ADFE9D2ED}"/>
                </a:ext>
              </a:extLst>
            </p:cNvPr>
            <p:cNvSpPr/>
            <p:nvPr/>
          </p:nvSpPr>
          <p:spPr>
            <a:xfrm>
              <a:off x="9561867" y="4560836"/>
              <a:ext cx="1484671" cy="3651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DISGUST</a:t>
              </a:r>
              <a:endParaRPr lang="en-IN" dirty="0"/>
            </a:p>
          </p:txBody>
        </p:sp>
        <p:sp>
          <p:nvSpPr>
            <p:cNvPr id="19" name="Rectangle 18">
              <a:extLst>
                <a:ext uri="{FF2B5EF4-FFF2-40B4-BE49-F238E27FC236}">
                  <a16:creationId xmlns:a16="http://schemas.microsoft.com/office/drawing/2014/main" id="{C238A1B3-71FB-CAAE-F895-2FB8AB8D89CF}"/>
                </a:ext>
              </a:extLst>
            </p:cNvPr>
            <p:cNvSpPr/>
            <p:nvPr/>
          </p:nvSpPr>
          <p:spPr>
            <a:xfrm>
              <a:off x="9561867" y="5120641"/>
              <a:ext cx="1484671" cy="3651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NEUTRAL</a:t>
              </a:r>
              <a:endParaRPr lang="en-IN" dirty="0"/>
            </a:p>
          </p:txBody>
        </p:sp>
        <p:cxnSp>
          <p:nvCxnSpPr>
            <p:cNvPr id="21" name="Straight Arrow Connector 20">
              <a:extLst>
                <a:ext uri="{FF2B5EF4-FFF2-40B4-BE49-F238E27FC236}">
                  <a16:creationId xmlns:a16="http://schemas.microsoft.com/office/drawing/2014/main" id="{2F2A382E-806D-D063-5B2C-1A3AF6D91935}"/>
                </a:ext>
              </a:extLst>
            </p:cNvPr>
            <p:cNvCxnSpPr>
              <a:stCxn id="10" idx="0"/>
              <a:endCxn id="7" idx="2"/>
            </p:cNvCxnSpPr>
            <p:nvPr/>
          </p:nvCxnSpPr>
          <p:spPr>
            <a:xfrm flipH="1" flipV="1">
              <a:off x="5432322" y="3161071"/>
              <a:ext cx="19665" cy="85049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3" name="Straight Arrow Connector 22">
              <a:extLst>
                <a:ext uri="{FF2B5EF4-FFF2-40B4-BE49-F238E27FC236}">
                  <a16:creationId xmlns:a16="http://schemas.microsoft.com/office/drawing/2014/main" id="{C8590558-5BF5-0D82-D7D6-00C4DC6DCDA7}"/>
                </a:ext>
              </a:extLst>
            </p:cNvPr>
            <p:cNvCxnSpPr>
              <a:stCxn id="7" idx="3"/>
              <a:endCxn id="9" idx="1"/>
            </p:cNvCxnSpPr>
            <p:nvPr/>
          </p:nvCxnSpPr>
          <p:spPr>
            <a:xfrm>
              <a:off x="6312309" y="2703871"/>
              <a:ext cx="45719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F6498EFD-9641-A58C-8872-AB5CF151D0D4}"/>
                </a:ext>
              </a:extLst>
            </p:cNvPr>
            <p:cNvCxnSpPr>
              <a:stCxn id="9" idx="2"/>
              <a:endCxn id="12" idx="0"/>
            </p:cNvCxnSpPr>
            <p:nvPr/>
          </p:nvCxnSpPr>
          <p:spPr>
            <a:xfrm flipH="1">
              <a:off x="7647036" y="3161071"/>
              <a:ext cx="2460" cy="85049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id="{671FF68E-19A7-CA72-7D2A-C5B86411DBF2}"/>
                </a:ext>
              </a:extLst>
            </p:cNvPr>
            <p:cNvCxnSpPr>
              <a:stCxn id="12" idx="3"/>
              <a:endCxn id="13" idx="1"/>
            </p:cNvCxnSpPr>
            <p:nvPr/>
          </p:nvCxnSpPr>
          <p:spPr>
            <a:xfrm flipV="1">
              <a:off x="8527023" y="2064109"/>
              <a:ext cx="1034847" cy="240465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BAF59195-A221-CE13-C2F9-1C061C373EAE}"/>
                </a:ext>
              </a:extLst>
            </p:cNvPr>
            <p:cNvCxnSpPr>
              <a:stCxn id="12" idx="3"/>
              <a:endCxn id="14" idx="1"/>
            </p:cNvCxnSpPr>
            <p:nvPr/>
          </p:nvCxnSpPr>
          <p:spPr>
            <a:xfrm flipV="1">
              <a:off x="8527023" y="2573420"/>
              <a:ext cx="1034846" cy="189534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34900180-5E89-B4D8-7AFC-EE659E75DCD1}"/>
                </a:ext>
              </a:extLst>
            </p:cNvPr>
            <p:cNvCxnSpPr>
              <a:stCxn id="12" idx="3"/>
              <a:endCxn id="15" idx="1"/>
            </p:cNvCxnSpPr>
            <p:nvPr/>
          </p:nvCxnSpPr>
          <p:spPr>
            <a:xfrm flipV="1">
              <a:off x="8527023" y="3136808"/>
              <a:ext cx="1034846" cy="133195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A10D679F-8905-80FB-F93C-5F4FF9CBCEB4}"/>
                </a:ext>
              </a:extLst>
            </p:cNvPr>
            <p:cNvCxnSpPr>
              <a:stCxn id="12" idx="3"/>
              <a:endCxn id="16" idx="1"/>
            </p:cNvCxnSpPr>
            <p:nvPr/>
          </p:nvCxnSpPr>
          <p:spPr>
            <a:xfrm flipV="1">
              <a:off x="8527023" y="3661354"/>
              <a:ext cx="1034846" cy="80740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a:extLst>
                <a:ext uri="{FF2B5EF4-FFF2-40B4-BE49-F238E27FC236}">
                  <a16:creationId xmlns:a16="http://schemas.microsoft.com/office/drawing/2014/main" id="{D0EEE162-8D5C-41E9-9F51-AF6CF7AC2367}"/>
                </a:ext>
              </a:extLst>
            </p:cNvPr>
            <p:cNvCxnSpPr>
              <a:stCxn id="12" idx="3"/>
              <a:endCxn id="17" idx="1"/>
            </p:cNvCxnSpPr>
            <p:nvPr/>
          </p:nvCxnSpPr>
          <p:spPr>
            <a:xfrm flipV="1">
              <a:off x="8527023" y="4161319"/>
              <a:ext cx="1034845" cy="30744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a:extLst>
                <a:ext uri="{FF2B5EF4-FFF2-40B4-BE49-F238E27FC236}">
                  <a16:creationId xmlns:a16="http://schemas.microsoft.com/office/drawing/2014/main" id="{7AEE6C12-6EBB-9AA6-D0A8-292047287EA6}"/>
                </a:ext>
              </a:extLst>
            </p:cNvPr>
            <p:cNvCxnSpPr>
              <a:stCxn id="12" idx="3"/>
              <a:endCxn id="18" idx="1"/>
            </p:cNvCxnSpPr>
            <p:nvPr/>
          </p:nvCxnSpPr>
          <p:spPr>
            <a:xfrm>
              <a:off x="8527023" y="4468761"/>
              <a:ext cx="1034844" cy="27463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a:extLst>
                <a:ext uri="{FF2B5EF4-FFF2-40B4-BE49-F238E27FC236}">
                  <a16:creationId xmlns:a16="http://schemas.microsoft.com/office/drawing/2014/main" id="{573F99DA-B52E-2B72-8C0B-192DBA2900A6}"/>
                </a:ext>
              </a:extLst>
            </p:cNvPr>
            <p:cNvCxnSpPr>
              <a:stCxn id="12" idx="3"/>
              <a:endCxn id="19" idx="1"/>
            </p:cNvCxnSpPr>
            <p:nvPr/>
          </p:nvCxnSpPr>
          <p:spPr>
            <a:xfrm>
              <a:off x="8527023" y="4468761"/>
              <a:ext cx="1034844" cy="83444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0" name="Rectangle 39">
              <a:extLst>
                <a:ext uri="{FF2B5EF4-FFF2-40B4-BE49-F238E27FC236}">
                  <a16:creationId xmlns:a16="http://schemas.microsoft.com/office/drawing/2014/main" id="{88CDC0E6-2C84-34BB-F373-1D9AD0A039D4}"/>
                </a:ext>
              </a:extLst>
            </p:cNvPr>
            <p:cNvSpPr/>
            <p:nvPr/>
          </p:nvSpPr>
          <p:spPr>
            <a:xfrm>
              <a:off x="1887794" y="4011561"/>
              <a:ext cx="894735"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Rectangle 40">
              <a:extLst>
                <a:ext uri="{FF2B5EF4-FFF2-40B4-BE49-F238E27FC236}">
                  <a16:creationId xmlns:a16="http://schemas.microsoft.com/office/drawing/2014/main" id="{E34CE094-2B5C-F15C-C874-C8245E272FCE}"/>
                </a:ext>
              </a:extLst>
            </p:cNvPr>
            <p:cNvSpPr/>
            <p:nvPr/>
          </p:nvSpPr>
          <p:spPr>
            <a:xfrm>
              <a:off x="2040191" y="4148880"/>
              <a:ext cx="894735"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Rectangle 41">
              <a:extLst>
                <a:ext uri="{FF2B5EF4-FFF2-40B4-BE49-F238E27FC236}">
                  <a16:creationId xmlns:a16="http://schemas.microsoft.com/office/drawing/2014/main" id="{574A207E-47F9-A01F-76FE-33ED9A6D6113}"/>
                </a:ext>
              </a:extLst>
            </p:cNvPr>
            <p:cNvSpPr/>
            <p:nvPr/>
          </p:nvSpPr>
          <p:spPr>
            <a:xfrm>
              <a:off x="2197505" y="4343881"/>
              <a:ext cx="1020098"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FRAMES</a:t>
              </a:r>
              <a:endParaRPr lang="en-IN" dirty="0"/>
            </a:p>
          </p:txBody>
        </p:sp>
        <p:cxnSp>
          <p:nvCxnSpPr>
            <p:cNvPr id="44" name="Straight Arrow Connector 43">
              <a:extLst>
                <a:ext uri="{FF2B5EF4-FFF2-40B4-BE49-F238E27FC236}">
                  <a16:creationId xmlns:a16="http://schemas.microsoft.com/office/drawing/2014/main" id="{14246BCF-2E26-C8CF-00BA-E860F0D2195D}"/>
                </a:ext>
              </a:extLst>
            </p:cNvPr>
            <p:cNvCxnSpPr>
              <a:cxnSpLocks/>
              <a:endCxn id="10" idx="1"/>
            </p:cNvCxnSpPr>
            <p:nvPr/>
          </p:nvCxnSpPr>
          <p:spPr>
            <a:xfrm>
              <a:off x="3217603" y="4468761"/>
              <a:ext cx="135439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7" name="Straight Arrow Connector 46">
              <a:extLst>
                <a:ext uri="{FF2B5EF4-FFF2-40B4-BE49-F238E27FC236}">
                  <a16:creationId xmlns:a16="http://schemas.microsoft.com/office/drawing/2014/main" id="{361C517E-3EC9-1418-E15B-4C40709164E8}"/>
                </a:ext>
              </a:extLst>
            </p:cNvPr>
            <p:cNvCxnSpPr>
              <a:cxnSpLocks/>
            </p:cNvCxnSpPr>
            <p:nvPr/>
          </p:nvCxnSpPr>
          <p:spPr>
            <a:xfrm>
              <a:off x="2541023" y="3266435"/>
              <a:ext cx="0" cy="7655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sp>
        <p:nvSpPr>
          <p:cNvPr id="53" name="TextBox 52">
            <a:extLst>
              <a:ext uri="{FF2B5EF4-FFF2-40B4-BE49-F238E27FC236}">
                <a16:creationId xmlns:a16="http://schemas.microsoft.com/office/drawing/2014/main" id="{684CD63C-FD46-3725-8958-B806D18F6F47}"/>
              </a:ext>
            </a:extLst>
          </p:cNvPr>
          <p:cNvSpPr txBox="1"/>
          <p:nvPr/>
        </p:nvSpPr>
        <p:spPr>
          <a:xfrm>
            <a:off x="1097280" y="6526931"/>
            <a:ext cx="6096000" cy="230832"/>
          </a:xfrm>
          <a:prstGeom prst="rect">
            <a:avLst/>
          </a:prstGeom>
          <a:noFill/>
        </p:spPr>
        <p:txBody>
          <a:bodyPr wrap="square">
            <a:spAutoFit/>
          </a:bodyPr>
          <a:lstStyle/>
          <a:p>
            <a:pPr marL="0" lvl="0" indent="0" algn="l" rtl="0">
              <a:spcBef>
                <a:spcPts val="0"/>
              </a:spcBef>
              <a:spcAft>
                <a:spcPts val="0"/>
              </a:spcAft>
              <a:buNone/>
            </a:pPr>
            <a:r>
              <a:rPr lang="en-US" sz="900" dirty="0">
                <a:solidFill>
                  <a:schemeClr val="bg1"/>
                </a:solidFill>
                <a:latin typeface="Calibri" panose="020F0502020204030204" pitchFamily="34" charset="0"/>
                <a:ea typeface="Calibri" panose="020F0502020204030204" pitchFamily="34" charset="0"/>
                <a:cs typeface="Calibri" panose="020F0502020204030204" pitchFamily="34" charset="0"/>
              </a:rPr>
              <a:t>30-05-2024</a:t>
            </a:r>
          </a:p>
        </p:txBody>
      </p:sp>
    </p:spTree>
    <p:extLst>
      <p:ext uri="{BB962C8B-B14F-4D97-AF65-F5344CB8AC3E}">
        <p14:creationId xmlns:p14="http://schemas.microsoft.com/office/powerpoint/2010/main" val="1713634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dirty="0"/>
              <a:t>ARCHITECTURE</a:t>
            </a:r>
          </a:p>
        </p:txBody>
      </p:sp>
      <p:sp>
        <p:nvSpPr>
          <p:cNvPr id="159" name="Google Shape;159;p7"/>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30-05-2024</a:t>
            </a:r>
            <a:endParaRPr dirty="0"/>
          </a:p>
        </p:txBody>
      </p:sp>
      <p:sp>
        <p:nvSpPr>
          <p:cNvPr id="160" name="Google Shape;160;p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grpSp>
        <p:nvGrpSpPr>
          <p:cNvPr id="5" name="Group 4">
            <a:extLst>
              <a:ext uri="{FF2B5EF4-FFF2-40B4-BE49-F238E27FC236}">
                <a16:creationId xmlns:a16="http://schemas.microsoft.com/office/drawing/2014/main" id="{A8F15258-B51A-D21D-98E0-9637695AFEB6}"/>
              </a:ext>
            </a:extLst>
          </p:cNvPr>
          <p:cNvGrpSpPr/>
          <p:nvPr/>
        </p:nvGrpSpPr>
        <p:grpSpPr>
          <a:xfrm>
            <a:off x="745067" y="2048932"/>
            <a:ext cx="10721569" cy="3749042"/>
            <a:chOff x="745067" y="2048932"/>
            <a:chExt cx="10721569" cy="3749042"/>
          </a:xfrm>
        </p:grpSpPr>
        <p:sp>
          <p:nvSpPr>
            <p:cNvPr id="2" name="Rectangle: Rounded Corners 1">
              <a:extLst>
                <a:ext uri="{FF2B5EF4-FFF2-40B4-BE49-F238E27FC236}">
                  <a16:creationId xmlns:a16="http://schemas.microsoft.com/office/drawing/2014/main" id="{3427390B-A8C7-561A-EB9A-879C61082FA4}"/>
                </a:ext>
              </a:extLst>
            </p:cNvPr>
            <p:cNvSpPr/>
            <p:nvPr/>
          </p:nvSpPr>
          <p:spPr>
            <a:xfrm>
              <a:off x="745067" y="2997200"/>
              <a:ext cx="1803400" cy="20289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Database :</a:t>
              </a:r>
            </a:p>
            <a:p>
              <a:pPr algn="ctr"/>
              <a:r>
                <a:rPr lang="en-IN" dirty="0"/>
                <a:t>Images from Kaggle Dataset</a:t>
              </a:r>
            </a:p>
          </p:txBody>
        </p:sp>
        <p:sp>
          <p:nvSpPr>
            <p:cNvPr id="3" name="Rectangle: Top Corners One Rounded and One Snipped 2">
              <a:extLst>
                <a:ext uri="{FF2B5EF4-FFF2-40B4-BE49-F238E27FC236}">
                  <a16:creationId xmlns:a16="http://schemas.microsoft.com/office/drawing/2014/main" id="{FE39FFBF-D300-375C-3DB4-C5E3CFF6AF9B}"/>
                </a:ext>
              </a:extLst>
            </p:cNvPr>
            <p:cNvSpPr/>
            <p:nvPr/>
          </p:nvSpPr>
          <p:spPr>
            <a:xfrm>
              <a:off x="3323168" y="2048932"/>
              <a:ext cx="1583266" cy="1363133"/>
            </a:xfrm>
            <a:prstGeom prst="snip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Face Detection </a:t>
              </a:r>
            </a:p>
          </p:txBody>
        </p:sp>
        <p:sp>
          <p:nvSpPr>
            <p:cNvPr id="4" name="Rectangle: Top Corners One Rounded and One Snipped 3">
              <a:extLst>
                <a:ext uri="{FF2B5EF4-FFF2-40B4-BE49-F238E27FC236}">
                  <a16:creationId xmlns:a16="http://schemas.microsoft.com/office/drawing/2014/main" id="{8D4472BC-245B-A46F-FBE1-1B4E8F290EB3}"/>
                </a:ext>
              </a:extLst>
            </p:cNvPr>
            <p:cNvSpPr/>
            <p:nvPr/>
          </p:nvSpPr>
          <p:spPr>
            <a:xfrm>
              <a:off x="5786965" y="2065950"/>
              <a:ext cx="1583266" cy="1363050"/>
            </a:xfrm>
            <a:prstGeom prst="snip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Facial point Extraction from image</a:t>
              </a:r>
            </a:p>
          </p:txBody>
        </p:sp>
        <p:sp>
          <p:nvSpPr>
            <p:cNvPr id="6" name="Rectangle: Top Corners One Rounded and One Snipped 5">
              <a:extLst>
                <a:ext uri="{FF2B5EF4-FFF2-40B4-BE49-F238E27FC236}">
                  <a16:creationId xmlns:a16="http://schemas.microsoft.com/office/drawing/2014/main" id="{2F5F60F6-FA22-71E3-73BE-8677683643E9}"/>
                </a:ext>
              </a:extLst>
            </p:cNvPr>
            <p:cNvSpPr/>
            <p:nvPr/>
          </p:nvSpPr>
          <p:spPr>
            <a:xfrm>
              <a:off x="8173100" y="2065951"/>
              <a:ext cx="1727357" cy="1363050"/>
            </a:xfrm>
            <a:prstGeom prst="snip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Transformed facial points as features</a:t>
              </a:r>
            </a:p>
          </p:txBody>
        </p:sp>
        <p:sp>
          <p:nvSpPr>
            <p:cNvPr id="7" name="Rectangle: Rounded Corners 6">
              <a:extLst>
                <a:ext uri="{FF2B5EF4-FFF2-40B4-BE49-F238E27FC236}">
                  <a16:creationId xmlns:a16="http://schemas.microsoft.com/office/drawing/2014/main" id="{3AC50BA4-1D91-EAA5-D95F-5D0046C85C25}"/>
                </a:ext>
              </a:extLst>
            </p:cNvPr>
            <p:cNvSpPr/>
            <p:nvPr/>
          </p:nvSpPr>
          <p:spPr>
            <a:xfrm>
              <a:off x="3405717" y="4601591"/>
              <a:ext cx="1418167" cy="118685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Extract Emotion</a:t>
              </a:r>
            </a:p>
          </p:txBody>
        </p:sp>
        <p:sp>
          <p:nvSpPr>
            <p:cNvPr id="8" name="Rectangle: Rounded Corners 7">
              <a:extLst>
                <a:ext uri="{FF2B5EF4-FFF2-40B4-BE49-F238E27FC236}">
                  <a16:creationId xmlns:a16="http://schemas.microsoft.com/office/drawing/2014/main" id="{21315B90-5AE7-E97C-8642-F4C46162841B}"/>
                </a:ext>
              </a:extLst>
            </p:cNvPr>
            <p:cNvSpPr/>
            <p:nvPr/>
          </p:nvSpPr>
          <p:spPr>
            <a:xfrm>
              <a:off x="9646303" y="4443307"/>
              <a:ext cx="1820333" cy="135466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Prediction Results</a:t>
              </a:r>
            </a:p>
          </p:txBody>
        </p:sp>
        <p:sp>
          <p:nvSpPr>
            <p:cNvPr id="9" name="Flowchart: Data 8">
              <a:extLst>
                <a:ext uri="{FF2B5EF4-FFF2-40B4-BE49-F238E27FC236}">
                  <a16:creationId xmlns:a16="http://schemas.microsoft.com/office/drawing/2014/main" id="{EC816A15-7AA1-F8DD-4D6B-F19BCADA541E}"/>
                </a:ext>
              </a:extLst>
            </p:cNvPr>
            <p:cNvSpPr/>
            <p:nvPr/>
          </p:nvSpPr>
          <p:spPr>
            <a:xfrm>
              <a:off x="6940548" y="4433781"/>
              <a:ext cx="2290235" cy="1354667"/>
            </a:xfrm>
            <a:prstGeom prst="flowChartInputOutp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DenseNet</a:t>
              </a:r>
              <a:r>
                <a:rPr lang="en-IN" dirty="0"/>
                <a:t> </a:t>
              </a:r>
              <a:r>
                <a:rPr lang="en-IN"/>
                <a:t>CNN Algorithm</a:t>
              </a:r>
              <a:endParaRPr lang="en-IN" dirty="0"/>
            </a:p>
          </p:txBody>
        </p:sp>
        <p:sp>
          <p:nvSpPr>
            <p:cNvPr id="10" name="Arrow: Right 9">
              <a:extLst>
                <a:ext uri="{FF2B5EF4-FFF2-40B4-BE49-F238E27FC236}">
                  <a16:creationId xmlns:a16="http://schemas.microsoft.com/office/drawing/2014/main" id="{A076D667-7EB4-B476-2F29-966EECAFCC25}"/>
                </a:ext>
              </a:extLst>
            </p:cNvPr>
            <p:cNvSpPr/>
            <p:nvPr/>
          </p:nvSpPr>
          <p:spPr>
            <a:xfrm>
              <a:off x="5299878" y="4858937"/>
              <a:ext cx="1418166" cy="52340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Down 10">
              <a:extLst>
                <a:ext uri="{FF2B5EF4-FFF2-40B4-BE49-F238E27FC236}">
                  <a16:creationId xmlns:a16="http://schemas.microsoft.com/office/drawing/2014/main" id="{79840A7B-05C9-20F5-767F-80BDAD4C443C}"/>
                </a:ext>
              </a:extLst>
            </p:cNvPr>
            <p:cNvSpPr/>
            <p:nvPr/>
          </p:nvSpPr>
          <p:spPr>
            <a:xfrm>
              <a:off x="8354486" y="3537691"/>
              <a:ext cx="431799" cy="7874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7" name="Connector: Elbow 16">
              <a:extLst>
                <a:ext uri="{FF2B5EF4-FFF2-40B4-BE49-F238E27FC236}">
                  <a16:creationId xmlns:a16="http://schemas.microsoft.com/office/drawing/2014/main" id="{C015A8D4-BE58-E64C-553D-EEF7F1B11901}"/>
                </a:ext>
              </a:extLst>
            </p:cNvPr>
            <p:cNvCxnSpPr>
              <a:cxnSpLocks/>
              <a:stCxn id="2" idx="3"/>
              <a:endCxn id="7" idx="1"/>
            </p:cNvCxnSpPr>
            <p:nvPr/>
          </p:nvCxnSpPr>
          <p:spPr>
            <a:xfrm>
              <a:off x="2548467" y="4011676"/>
              <a:ext cx="857250" cy="1183344"/>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21" name="Connector: Elbow 20">
              <a:extLst>
                <a:ext uri="{FF2B5EF4-FFF2-40B4-BE49-F238E27FC236}">
                  <a16:creationId xmlns:a16="http://schemas.microsoft.com/office/drawing/2014/main" id="{C480B611-9E04-EB62-838E-35EC83F5E78B}"/>
                </a:ext>
              </a:extLst>
            </p:cNvPr>
            <p:cNvCxnSpPr>
              <a:cxnSpLocks/>
              <a:endCxn id="3" idx="2"/>
            </p:cNvCxnSpPr>
            <p:nvPr/>
          </p:nvCxnSpPr>
          <p:spPr>
            <a:xfrm rot="5400000" flipH="1" flipV="1">
              <a:off x="2509542" y="3198049"/>
              <a:ext cx="1281176" cy="346076"/>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6116D936-E33A-365B-F1CC-7962193D0F3E}"/>
                </a:ext>
              </a:extLst>
            </p:cNvPr>
            <p:cNvCxnSpPr>
              <a:cxnSpLocks/>
              <a:stCxn id="3" idx="0"/>
              <a:endCxn id="4" idx="2"/>
            </p:cNvCxnSpPr>
            <p:nvPr/>
          </p:nvCxnSpPr>
          <p:spPr>
            <a:xfrm>
              <a:off x="4906434" y="2730499"/>
              <a:ext cx="880531" cy="1697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51E481BD-3F19-A6F3-38B8-594ECDF44245}"/>
                </a:ext>
              </a:extLst>
            </p:cNvPr>
            <p:cNvCxnSpPr>
              <a:cxnSpLocks/>
              <a:stCxn id="4" idx="0"/>
              <a:endCxn id="6" idx="2"/>
            </p:cNvCxnSpPr>
            <p:nvPr/>
          </p:nvCxnSpPr>
          <p:spPr>
            <a:xfrm>
              <a:off x="7370231" y="2747475"/>
              <a:ext cx="802869"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7472D157-C442-EA6A-55BC-AEEC428F6195}"/>
                </a:ext>
              </a:extLst>
            </p:cNvPr>
            <p:cNvCxnSpPr>
              <a:cxnSpLocks/>
              <a:stCxn id="9" idx="5"/>
              <a:endCxn id="8" idx="1"/>
            </p:cNvCxnSpPr>
            <p:nvPr/>
          </p:nvCxnSpPr>
          <p:spPr>
            <a:xfrm>
              <a:off x="9001760" y="5111115"/>
              <a:ext cx="644543" cy="952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8"/>
          <p:cNvSpPr txBox="1">
            <a:spLocks noGrp="1"/>
          </p:cNvSpPr>
          <p:nvPr>
            <p:ph type="title"/>
          </p:nvPr>
        </p:nvSpPr>
        <p:spPr>
          <a:xfrm>
            <a:off x="1097280" y="483249"/>
            <a:ext cx="10058400" cy="105113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dirty="0"/>
              <a:t>LITERATURE SURVEY</a:t>
            </a:r>
          </a:p>
        </p:txBody>
      </p:sp>
      <p:sp>
        <p:nvSpPr>
          <p:cNvPr id="178" name="Google Shape;178;p8"/>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30-05-2024</a:t>
            </a:r>
            <a:endParaRPr dirty="0"/>
          </a:p>
        </p:txBody>
      </p:sp>
      <p:sp>
        <p:nvSpPr>
          <p:cNvPr id="179" name="Google Shape;179;p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graphicFrame>
        <p:nvGraphicFramePr>
          <p:cNvPr id="4" name="Table 3">
            <a:extLst>
              <a:ext uri="{FF2B5EF4-FFF2-40B4-BE49-F238E27FC236}">
                <a16:creationId xmlns:a16="http://schemas.microsoft.com/office/drawing/2014/main" id="{FFCAFD8D-BB43-4895-7BAF-7115F0FB873C}"/>
              </a:ext>
            </a:extLst>
          </p:cNvPr>
          <p:cNvGraphicFramePr>
            <a:graphicFrameLocks noGrp="1"/>
          </p:cNvGraphicFramePr>
          <p:nvPr>
            <p:extLst>
              <p:ext uri="{D42A27DB-BD31-4B8C-83A1-F6EECF244321}">
                <p14:modId xmlns:p14="http://schemas.microsoft.com/office/powerpoint/2010/main" val="3889061252"/>
              </p:ext>
            </p:extLst>
          </p:nvPr>
        </p:nvGraphicFramePr>
        <p:xfrm>
          <a:off x="1097280" y="1879599"/>
          <a:ext cx="10115203" cy="3635192"/>
        </p:xfrm>
        <a:graphic>
          <a:graphicData uri="http://schemas.openxmlformats.org/drawingml/2006/table">
            <a:tbl>
              <a:tblPr firstRow="1" bandRow="1">
                <a:tableStyleId>{5C22544A-7EE6-4342-B048-85BDC9FD1C3A}</a:tableStyleId>
              </a:tblPr>
              <a:tblGrid>
                <a:gridCol w="1134415">
                  <a:extLst>
                    <a:ext uri="{9D8B030D-6E8A-4147-A177-3AD203B41FA5}">
                      <a16:colId xmlns:a16="http://schemas.microsoft.com/office/drawing/2014/main" val="225175710"/>
                    </a:ext>
                  </a:extLst>
                </a:gridCol>
                <a:gridCol w="1528310">
                  <a:extLst>
                    <a:ext uri="{9D8B030D-6E8A-4147-A177-3AD203B41FA5}">
                      <a16:colId xmlns:a16="http://schemas.microsoft.com/office/drawing/2014/main" val="3954521091"/>
                    </a:ext>
                  </a:extLst>
                </a:gridCol>
                <a:gridCol w="1057801">
                  <a:extLst>
                    <a:ext uri="{9D8B030D-6E8A-4147-A177-3AD203B41FA5}">
                      <a16:colId xmlns:a16="http://schemas.microsoft.com/office/drawing/2014/main" val="2342232856"/>
                    </a:ext>
                  </a:extLst>
                </a:gridCol>
                <a:gridCol w="1667947">
                  <a:extLst>
                    <a:ext uri="{9D8B030D-6E8A-4147-A177-3AD203B41FA5}">
                      <a16:colId xmlns:a16="http://schemas.microsoft.com/office/drawing/2014/main" val="1015093404"/>
                    </a:ext>
                  </a:extLst>
                </a:gridCol>
                <a:gridCol w="2095518">
                  <a:extLst>
                    <a:ext uri="{9D8B030D-6E8A-4147-A177-3AD203B41FA5}">
                      <a16:colId xmlns:a16="http://schemas.microsoft.com/office/drawing/2014/main" val="2398687969"/>
                    </a:ext>
                  </a:extLst>
                </a:gridCol>
                <a:gridCol w="2631212">
                  <a:extLst>
                    <a:ext uri="{9D8B030D-6E8A-4147-A177-3AD203B41FA5}">
                      <a16:colId xmlns:a16="http://schemas.microsoft.com/office/drawing/2014/main" val="3676343064"/>
                    </a:ext>
                  </a:extLst>
                </a:gridCol>
              </a:tblGrid>
              <a:tr h="415252">
                <a:tc>
                  <a:txBody>
                    <a:bodyPr/>
                    <a:lstStyle/>
                    <a:p>
                      <a:pPr fontAlgn="b"/>
                      <a:r>
                        <a:rPr lang="en-IN" sz="1600" b="1" dirty="0">
                          <a:effectLst/>
                        </a:rPr>
                        <a:t>Author</a:t>
                      </a:r>
                    </a:p>
                  </a:txBody>
                  <a:tcPr anchor="b"/>
                </a:tc>
                <a:tc>
                  <a:txBody>
                    <a:bodyPr/>
                    <a:lstStyle/>
                    <a:p>
                      <a:pPr fontAlgn="b"/>
                      <a:r>
                        <a:rPr lang="en-IN" sz="1600" b="1">
                          <a:effectLst/>
                        </a:rPr>
                        <a:t>Methodology</a:t>
                      </a:r>
                    </a:p>
                  </a:txBody>
                  <a:tcPr anchor="b"/>
                </a:tc>
                <a:tc>
                  <a:txBody>
                    <a:bodyPr/>
                    <a:lstStyle/>
                    <a:p>
                      <a:pPr algn="ctr" fontAlgn="b"/>
                      <a:r>
                        <a:rPr lang="en-IN" sz="1600" b="1">
                          <a:effectLst/>
                        </a:rPr>
                        <a:t>Dataset</a:t>
                      </a:r>
                    </a:p>
                  </a:txBody>
                  <a:tcPr anchor="b"/>
                </a:tc>
                <a:tc>
                  <a:txBody>
                    <a:bodyPr/>
                    <a:lstStyle/>
                    <a:p>
                      <a:pPr algn="ctr" fontAlgn="b"/>
                      <a:r>
                        <a:rPr lang="en-IN" sz="1600" b="1" dirty="0">
                          <a:effectLst/>
                        </a:rPr>
                        <a:t>Metrics</a:t>
                      </a:r>
                    </a:p>
                  </a:txBody>
                  <a:tcPr anchor="b"/>
                </a:tc>
                <a:tc>
                  <a:txBody>
                    <a:bodyPr/>
                    <a:lstStyle/>
                    <a:p>
                      <a:pPr fontAlgn="b"/>
                      <a:r>
                        <a:rPr lang="en-IN" sz="1600" b="1" dirty="0">
                          <a:effectLst/>
                        </a:rPr>
                        <a:t>Advantages</a:t>
                      </a:r>
                    </a:p>
                  </a:txBody>
                  <a:tcPr anchor="b"/>
                </a:tc>
                <a:tc>
                  <a:txBody>
                    <a:bodyPr/>
                    <a:lstStyle/>
                    <a:p>
                      <a:pPr fontAlgn="b"/>
                      <a:r>
                        <a:rPr lang="en-IN" sz="1600" b="1" dirty="0">
                          <a:effectLst/>
                        </a:rPr>
                        <a:t>Disadvantages</a:t>
                      </a:r>
                    </a:p>
                  </a:txBody>
                  <a:tcPr anchor="b"/>
                </a:tc>
                <a:extLst>
                  <a:ext uri="{0D108BD9-81ED-4DB2-BD59-A6C34878D82A}">
                    <a16:rowId xmlns:a16="http://schemas.microsoft.com/office/drawing/2014/main" val="2167373747"/>
                  </a:ext>
                </a:extLst>
              </a:tr>
              <a:tr h="1430482">
                <a:tc>
                  <a:txBody>
                    <a:bodyPr/>
                    <a:lstStyle/>
                    <a:p>
                      <a:pPr fontAlgn="base"/>
                      <a:r>
                        <a:rPr lang="en-IN" sz="1600" dirty="0">
                          <a:effectLst/>
                        </a:rPr>
                        <a:t>Li et al. (2021)</a:t>
                      </a:r>
                    </a:p>
                  </a:txBody>
                  <a:tcPr anchor="ctr"/>
                </a:tc>
                <a:tc>
                  <a:txBody>
                    <a:bodyPr/>
                    <a:lstStyle/>
                    <a:p>
                      <a:pPr fontAlgn="base"/>
                      <a:r>
                        <a:rPr lang="en-IN" sz="1600" dirty="0">
                          <a:effectLst/>
                        </a:rPr>
                        <a:t>Graph Convolutional Networks (GCN)</a:t>
                      </a:r>
                    </a:p>
                  </a:txBody>
                  <a:tcPr anchor="ctr"/>
                </a:tc>
                <a:tc>
                  <a:txBody>
                    <a:bodyPr/>
                    <a:lstStyle/>
                    <a:p>
                      <a:pPr algn="ctr" fontAlgn="base"/>
                      <a:r>
                        <a:rPr lang="en-IN" sz="1600" dirty="0">
                          <a:effectLst/>
                        </a:rPr>
                        <a:t>RAF-DB</a:t>
                      </a:r>
                    </a:p>
                  </a:txBody>
                  <a:tcPr anchor="ctr"/>
                </a:tc>
                <a:tc>
                  <a:txBody>
                    <a:bodyPr/>
                    <a:lstStyle/>
                    <a:p>
                      <a:pPr fontAlgn="base"/>
                      <a:r>
                        <a:rPr lang="en-US" sz="1600" dirty="0">
                          <a:effectLst/>
                        </a:rPr>
                        <a:t>Accuracy - 80.7% on RAF-DB dataset.</a:t>
                      </a:r>
                    </a:p>
                  </a:txBody>
                  <a:tcPr anchor="ctr"/>
                </a:tc>
                <a:tc>
                  <a:txBody>
                    <a:bodyPr/>
                    <a:lstStyle/>
                    <a:p>
                      <a:pPr fontAlgn="base"/>
                      <a:r>
                        <a:rPr lang="en-US" sz="1600" b="0" i="0" u="none" strike="noStrike" cap="none" dirty="0">
                          <a:solidFill>
                            <a:schemeClr val="dk1"/>
                          </a:solidFill>
                          <a:effectLst/>
                          <a:latin typeface="+mn-lt"/>
                          <a:ea typeface="+mn-ea"/>
                          <a:cs typeface="+mn-cs"/>
                          <a:sym typeface="Arial"/>
                        </a:rPr>
                        <a:t>Better insights compared to traditional neural networks.</a:t>
                      </a:r>
                      <a:endParaRPr lang="en-US" sz="1600" dirty="0">
                        <a:effectLst/>
                      </a:endParaRPr>
                    </a:p>
                  </a:txBody>
                  <a:tcPr anchor="ctr"/>
                </a:tc>
                <a:tc>
                  <a:txBody>
                    <a:bodyPr/>
                    <a:lstStyle/>
                    <a:p>
                      <a:pPr fontAlgn="base"/>
                      <a:r>
                        <a:rPr lang="en-US" sz="1600" dirty="0">
                          <a:effectLst/>
                        </a:rPr>
                        <a:t>Training GCNs may require careful consideration of graph construction and normalization techniques.</a:t>
                      </a:r>
                    </a:p>
                  </a:txBody>
                  <a:tcPr anchor="ctr"/>
                </a:tc>
                <a:extLst>
                  <a:ext uri="{0D108BD9-81ED-4DB2-BD59-A6C34878D82A}">
                    <a16:rowId xmlns:a16="http://schemas.microsoft.com/office/drawing/2014/main" val="520667510"/>
                  </a:ext>
                </a:extLst>
              </a:tr>
              <a:tr h="1789458">
                <a:tc>
                  <a:txBody>
                    <a:bodyPr/>
                    <a:lstStyle/>
                    <a:p>
                      <a:pPr fontAlgn="base"/>
                      <a:r>
                        <a:rPr lang="en-IN" sz="1600" dirty="0">
                          <a:effectLst/>
                        </a:rPr>
                        <a:t>Patel et al. (2020)</a:t>
                      </a:r>
                    </a:p>
                  </a:txBody>
                  <a:tcPr anchor="ctr"/>
                </a:tc>
                <a:tc>
                  <a:txBody>
                    <a:bodyPr/>
                    <a:lstStyle/>
                    <a:p>
                      <a:pPr fontAlgn="base"/>
                      <a:r>
                        <a:rPr lang="en-IN" sz="1600" dirty="0">
                          <a:effectLst/>
                        </a:rPr>
                        <a:t>Transfer Learning with CNN</a:t>
                      </a:r>
                    </a:p>
                  </a:txBody>
                  <a:tcPr anchor="ctr"/>
                </a:tc>
                <a:tc>
                  <a:txBody>
                    <a:bodyPr/>
                    <a:lstStyle/>
                    <a:p>
                      <a:pPr algn="ctr" fontAlgn="base"/>
                      <a:r>
                        <a:rPr lang="en-IN" sz="1600" dirty="0">
                          <a:effectLst/>
                        </a:rPr>
                        <a:t>JAFFE</a:t>
                      </a:r>
                    </a:p>
                  </a:txBody>
                  <a:tcPr anchor="ctr"/>
                </a:tc>
                <a:tc>
                  <a:txBody>
                    <a:bodyPr/>
                    <a:lstStyle/>
                    <a:p>
                      <a:pPr fontAlgn="base"/>
                      <a:r>
                        <a:rPr lang="en-US" sz="1600" dirty="0">
                          <a:effectLst/>
                        </a:rPr>
                        <a:t> Accuracy - 85% on JAFFE dataset.</a:t>
                      </a:r>
                    </a:p>
                  </a:txBody>
                  <a:tcPr anchor="ctr"/>
                </a:tc>
                <a:tc>
                  <a:txBody>
                    <a:bodyPr/>
                    <a:lstStyle/>
                    <a:p>
                      <a:pPr fontAlgn="base"/>
                      <a:r>
                        <a:rPr lang="en-US" sz="1600" b="0" i="0" u="none" strike="noStrike" cap="none" dirty="0">
                          <a:solidFill>
                            <a:schemeClr val="dk1"/>
                          </a:solidFill>
                          <a:effectLst/>
                          <a:latin typeface="+mn-lt"/>
                          <a:ea typeface="+mn-ea"/>
                          <a:cs typeface="+mn-cs"/>
                          <a:sym typeface="Arial"/>
                        </a:rPr>
                        <a:t>pre-trained models, saving time and computational resources</a:t>
                      </a:r>
                      <a:endParaRPr lang="en-US" sz="1600" dirty="0">
                        <a:effectLst/>
                      </a:endParaRPr>
                    </a:p>
                  </a:txBody>
                  <a:tcPr anchor="ctr"/>
                </a:tc>
                <a:tc>
                  <a:txBody>
                    <a:bodyPr/>
                    <a:lstStyle/>
                    <a:p>
                      <a:pPr fontAlgn="base"/>
                      <a:r>
                        <a:rPr lang="en-US" sz="1600" dirty="0">
                          <a:effectLst/>
                        </a:rPr>
                        <a:t>Performance may depend heavily on the choice of pre-trained model and dataset compatibility.</a:t>
                      </a:r>
                    </a:p>
                  </a:txBody>
                  <a:tcPr anchor="ctr"/>
                </a:tc>
                <a:extLst>
                  <a:ext uri="{0D108BD9-81ED-4DB2-BD59-A6C34878D82A}">
                    <a16:rowId xmlns:a16="http://schemas.microsoft.com/office/drawing/2014/main" val="2861948878"/>
                  </a:ext>
                </a:extLst>
              </a:tr>
            </a:tbl>
          </a:graphicData>
        </a:graphic>
      </p:graphicFrame>
    </p:spTree>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719</TotalTime>
  <Words>992</Words>
  <Application>Microsoft Office PowerPoint</Application>
  <PresentationFormat>Widescreen</PresentationFormat>
  <Paragraphs>180</Paragraphs>
  <Slides>18</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Arial MT</vt:lpstr>
      <vt:lpstr>Calibri</vt:lpstr>
      <vt:lpstr>Retrospect</vt:lpstr>
      <vt:lpstr>PowerPoint Presentation</vt:lpstr>
      <vt:lpstr>CONTENT</vt:lpstr>
      <vt:lpstr>OBJECTIVE</vt:lpstr>
      <vt:lpstr>PROBLEM STATEMENT</vt:lpstr>
      <vt:lpstr>EXISTING SYSTEM</vt:lpstr>
      <vt:lpstr>PROPOSED SYSTEM</vt:lpstr>
      <vt:lpstr>PROPOSED SYSTEM</vt:lpstr>
      <vt:lpstr>ARCHITECTURE</vt:lpstr>
      <vt:lpstr>LITERATURE SURVEY</vt:lpstr>
      <vt:lpstr>LITERATURE SURVEY</vt:lpstr>
      <vt:lpstr>LITERATURE SURVEY</vt:lpstr>
      <vt:lpstr>MODULE IMPLEMENTATION</vt:lpstr>
      <vt:lpstr>SUMMARY OF MODULE-1</vt:lpstr>
      <vt:lpstr>SUMMARY OF MODULE-2</vt:lpstr>
      <vt:lpstr>SUMMARY OF MODULE-3</vt:lpstr>
      <vt:lpstr>SUMMARY OF MODULE-4</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Matheswaran</dc:creator>
  <cp:lastModifiedBy>C Naveen</cp:lastModifiedBy>
  <cp:revision>20</cp:revision>
  <dcterms:created xsi:type="dcterms:W3CDTF">2023-04-10T08:58:06Z</dcterms:created>
  <dcterms:modified xsi:type="dcterms:W3CDTF">2024-11-26T16:55:25Z</dcterms:modified>
</cp:coreProperties>
</file>