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133600" y="318691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4206391" y="2057400"/>
            <a:ext cx="7334250" cy="948978"/>
          </a:xfrm>
          <a:prstGeom prst="rect">
            <a:avLst/>
          </a:prstGeom>
        </p:spPr>
        <p:txBody>
          <a:bodyPr vert="horz" wrap="square" lIns="0" tIns="12700" rIns="0" bIns="0" rtlCol="0">
            <a:spAutoFit/>
          </a:bodyPr>
          <a:lstStyle/>
          <a:p>
            <a:pPr marL="12700">
              <a:spcBef>
                <a:spcPts val="100"/>
              </a:spcBef>
            </a:pPr>
            <a:r>
              <a:rPr lang="en-IN" sz="3600" dirty="0">
                <a:latin typeface="Arial Black" panose="020B0A04020102020204" pitchFamily="34" charset="0"/>
              </a:rPr>
              <a:t>SURYAPRAKASH M</a:t>
            </a: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a:extLst>
              <a:ext uri="{FF2B5EF4-FFF2-40B4-BE49-F238E27FC236}">
                <a16:creationId xmlns:a16="http://schemas.microsoft.com/office/drawing/2014/main" id="{F697C67A-4506-8453-53D8-92FF4900F86D}"/>
              </a:ext>
            </a:extLst>
          </p:cNvPr>
          <p:cNvSpPr txBox="1"/>
          <p:nvPr/>
        </p:nvSpPr>
        <p:spPr>
          <a:xfrm>
            <a:off x="6553200" y="2612822"/>
            <a:ext cx="6369152" cy="954107"/>
          </a:xfrm>
          <a:prstGeom prst="rect">
            <a:avLst/>
          </a:prstGeom>
          <a:noFill/>
        </p:spPr>
        <p:txBody>
          <a:bodyPr wrap="square" rtlCol="0" anchor="ctr">
            <a:spAutoFit/>
          </a:bodyPr>
          <a:lstStyle/>
          <a:p>
            <a:r>
              <a:rPr lang="en-IN" sz="2800" b="1" spc="10" dirty="0">
                <a:solidFill>
                  <a:srgbClr val="2D936B"/>
                </a:solidFill>
                <a:latin typeface="Trebuchet MS"/>
                <a:cs typeface="Trebuchet MS"/>
              </a:rPr>
              <a:t>Final</a:t>
            </a:r>
            <a:r>
              <a:rPr lang="en-IN" sz="2800" b="1" spc="-165" dirty="0">
                <a:solidFill>
                  <a:srgbClr val="2D936B"/>
                </a:solidFill>
                <a:latin typeface="Trebuchet MS"/>
                <a:cs typeface="Trebuchet MS"/>
              </a:rPr>
              <a:t> </a:t>
            </a:r>
            <a:r>
              <a:rPr lang="en-IN" sz="2800" b="1" spc="-5" dirty="0">
                <a:solidFill>
                  <a:srgbClr val="2D936B"/>
                </a:solidFill>
                <a:latin typeface="Trebuchet MS"/>
                <a:cs typeface="Trebuchet MS"/>
              </a:rPr>
              <a:t>Project</a:t>
            </a:r>
            <a:endParaRPr lang="en-IN" sz="2800" dirty="0">
              <a:latin typeface="Trebuchet MS"/>
              <a:cs typeface="Trebuchet MS"/>
            </a:endParaRPr>
          </a:p>
          <a:p>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43800" y="6227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sng" dirty="0">
                <a:solidFill>
                  <a:srgbClr val="006FC0"/>
                </a:solidFill>
                <a:uFill>
                  <a:solidFill>
                    <a:srgbClr val="006FC0"/>
                  </a:solidFill>
                </a:uFill>
                <a:latin typeface="Trebuchet MS"/>
                <a:cs typeface="Trebuchet MS"/>
                <a:hlinkClick r:id="rId3"/>
              </a:rPr>
              <a:t>Demo</a:t>
            </a:r>
            <a:r>
              <a:rPr sz="2000" u="sng" spc="10" dirty="0">
                <a:solidFill>
                  <a:srgbClr val="006FC0"/>
                </a:solidFill>
                <a:uFill>
                  <a:solidFill>
                    <a:srgbClr val="006FC0"/>
                  </a:solidFill>
                </a:uFill>
                <a:latin typeface="Trebuchet MS"/>
                <a:cs typeface="Trebuchet MS"/>
                <a:hlinkClick r:id="rId3"/>
              </a:rPr>
              <a:t> </a:t>
            </a:r>
            <a:r>
              <a:rPr sz="2000" u="sng" spc="-20" dirty="0">
                <a:solidFill>
                  <a:srgbClr val="006FC0"/>
                </a:solidFill>
                <a:uFill>
                  <a:solidFill>
                    <a:srgbClr val="006FC0"/>
                  </a:solidFill>
                </a:uFill>
                <a:latin typeface="Trebuchet MS"/>
                <a:cs typeface="Trebuchet MS"/>
                <a:hlinkClick r:id="rId3"/>
              </a:rPr>
              <a:t>Link</a:t>
            </a:r>
            <a:endParaRPr sz="2000">
              <a:latin typeface="Trebuchet MS"/>
              <a:cs typeface="Trebuchet MS"/>
            </a:endParaRPr>
          </a:p>
        </p:txBody>
      </p:sp>
      <p:sp>
        <p:nvSpPr>
          <p:cNvPr id="11" name="Rectangle 1">
            <a:extLst>
              <a:ext uri="{FF2B5EF4-FFF2-40B4-BE49-F238E27FC236}">
                <a16:creationId xmlns:a16="http://schemas.microsoft.com/office/drawing/2014/main" id="{0B0C6467-6094-8618-F823-1E6090050E15}"/>
              </a:ext>
            </a:extLst>
          </p:cNvPr>
          <p:cNvSpPr>
            <a:spLocks noChangeArrowheads="1"/>
          </p:cNvSpPr>
          <p:nvPr/>
        </p:nvSpPr>
        <p:spPr bwMode="auto">
          <a:xfrm>
            <a:off x="767222" y="1338528"/>
            <a:ext cx="1075129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The implementation of Python chatbots leveraging NLTK and </a:t>
            </a:r>
            <a:r>
              <a:rPr kumimoji="0" lang="en-US" altLang="en-US" sz="2800" b="0" i="0" u="none" strike="noStrike" cap="none" normalizeH="0" baseline="0" dirty="0" err="1">
                <a:ln>
                  <a:noFill/>
                </a:ln>
                <a:solidFill>
                  <a:schemeClr val="tx1"/>
                </a:solidFill>
                <a:effectLst/>
                <a:latin typeface="Arial" panose="020B0604020202020204" pitchFamily="34" charset="0"/>
              </a:rPr>
              <a:t>Keras</a:t>
            </a:r>
            <a:r>
              <a:rPr kumimoji="0" lang="en-US" altLang="en-US" sz="2800" b="0" i="0" u="none" strike="noStrike" cap="none" normalizeH="0" baseline="0" dirty="0">
                <a:ln>
                  <a:noFill/>
                </a:ln>
                <a:solidFill>
                  <a:schemeClr val="tx1"/>
                </a:solidFill>
                <a:effectLst/>
                <a:latin typeface="Arial" panose="020B0604020202020204" pitchFamily="34" charset="0"/>
              </a:rPr>
              <a:t> has resulted in various positive outcomes. These include enhanced user engagement through personalized interactions, improved efficiency with reduced response times and costs, increased conversion rates for e-commerce platforms, scalability to handle growing user interactions, and valuable data insights driving informed decision-making. Overall, deploying such chatbots has led to significant improvements in user satisfaction, operational efficiency, and business outcomes across diverse industries.</a:t>
            </a:r>
          </a:p>
        </p:txBody>
      </p:sp>
      <p:sp>
        <p:nvSpPr>
          <p:cNvPr id="12" name="Rectangle 2">
            <a:extLst>
              <a:ext uri="{FF2B5EF4-FFF2-40B4-BE49-F238E27FC236}">
                <a16:creationId xmlns:a16="http://schemas.microsoft.com/office/drawing/2014/main" id="{A43BB126-3923-E821-7867-8ECCD980AF52}"/>
              </a:ext>
            </a:extLst>
          </p:cNvPr>
          <p:cNvSpPr>
            <a:spLocks noChangeArrowheads="1"/>
          </p:cNvSpPr>
          <p:nvPr/>
        </p:nvSpPr>
        <p:spPr bwMode="auto">
          <a:xfrm>
            <a:off x="558165" y="2019300"/>
            <a:ext cx="40322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3" name="TextBox 22">
            <a:extLst>
              <a:ext uri="{FF2B5EF4-FFF2-40B4-BE49-F238E27FC236}">
                <a16:creationId xmlns:a16="http://schemas.microsoft.com/office/drawing/2014/main" id="{F3B0B93A-3D34-A3AD-F418-37F87AAF5752}"/>
              </a:ext>
            </a:extLst>
          </p:cNvPr>
          <p:cNvSpPr txBox="1"/>
          <p:nvPr/>
        </p:nvSpPr>
        <p:spPr>
          <a:xfrm>
            <a:off x="980950" y="2217390"/>
            <a:ext cx="9110788" cy="1938992"/>
          </a:xfrm>
          <a:prstGeom prst="rect">
            <a:avLst/>
          </a:prstGeom>
          <a:noFill/>
        </p:spPr>
        <p:txBody>
          <a:bodyPr wrap="square" rtlCol="0">
            <a:spAutoFit/>
          </a:bodyPr>
          <a:lstStyle/>
          <a:p>
            <a:pPr algn="l"/>
            <a:r>
              <a:rPr lang="en-US" sz="4000" b="0" i="0" dirty="0">
                <a:solidFill>
                  <a:srgbClr val="444444"/>
                </a:solidFill>
                <a:effectLst/>
                <a:latin typeface="Georgia" panose="02040502050405020303" pitchFamily="18" charset="0"/>
              </a:rPr>
              <a:t>PYTHON CHATBOT PROJECT USING NLTK &amp; KERAS</a:t>
            </a:r>
          </a:p>
          <a:p>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535426" y="-7805"/>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32" name="Rectangle 3">
            <a:extLst>
              <a:ext uri="{FF2B5EF4-FFF2-40B4-BE49-F238E27FC236}">
                <a16:creationId xmlns:a16="http://schemas.microsoft.com/office/drawing/2014/main" id="{1DD3F473-C3C3-0F75-8EF7-5E2288B5CBEC}"/>
              </a:ext>
            </a:extLst>
          </p:cNvPr>
          <p:cNvSpPr>
            <a:spLocks noChangeArrowheads="1"/>
          </p:cNvSpPr>
          <p:nvPr/>
        </p:nvSpPr>
        <p:spPr bwMode="auto">
          <a:xfrm rot="9769837">
            <a:off x="-4984336" y="4479477"/>
            <a:ext cx="17960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31EB5FD-0F33-198A-3E34-8141225C3BCE}"/>
              </a:ext>
            </a:extLst>
          </p:cNvPr>
          <p:cNvSpPr txBox="1"/>
          <p:nvPr/>
        </p:nvSpPr>
        <p:spPr>
          <a:xfrm>
            <a:off x="1738470" y="1405765"/>
            <a:ext cx="9047798"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Bahnschrift" panose="020B0502040204020203" pitchFamily="34" charset="0"/>
              </a:rPr>
              <a:t>PROBLEM STATEMENT</a:t>
            </a:r>
          </a:p>
          <a:p>
            <a:pPr marL="285750" indent="-285750">
              <a:buFont typeface="Arial" panose="020B0604020202020204" pitchFamily="34" charset="0"/>
              <a:buChar char="•"/>
            </a:pPr>
            <a:r>
              <a:rPr lang="en-US" sz="3200" dirty="0">
                <a:latin typeface="Bahnschrift" panose="020B0502040204020203" pitchFamily="34" charset="0"/>
              </a:rPr>
              <a:t>PROJECT OVERVIEW</a:t>
            </a:r>
          </a:p>
          <a:p>
            <a:pPr marL="285750" indent="-285750">
              <a:buFont typeface="Arial" panose="020B0604020202020204" pitchFamily="34" charset="0"/>
              <a:buChar char="•"/>
            </a:pPr>
            <a:r>
              <a:rPr lang="en-US" sz="3200" dirty="0">
                <a:latin typeface="Bahnschrift" panose="020B0502040204020203" pitchFamily="34" charset="0"/>
              </a:rPr>
              <a:t>WHO ARE THE END USERS?</a:t>
            </a:r>
          </a:p>
          <a:p>
            <a:pPr marL="285750" indent="-285750">
              <a:buFont typeface="Arial" panose="020B0604020202020204" pitchFamily="34" charset="0"/>
              <a:buChar char="•"/>
            </a:pPr>
            <a:r>
              <a:rPr lang="en-US" sz="3200" dirty="0">
                <a:latin typeface="Bahnschrift" panose="020B0502040204020203" pitchFamily="34" charset="0"/>
              </a:rPr>
              <a:t>YOUR SOLUTION AND ITS VALUE PROPOSITION</a:t>
            </a:r>
          </a:p>
          <a:p>
            <a:pPr marL="285750" indent="-285750">
              <a:buFont typeface="Arial" panose="020B0604020202020204" pitchFamily="34" charset="0"/>
              <a:buChar char="•"/>
            </a:pPr>
            <a:r>
              <a:rPr lang="en-US" sz="3200" dirty="0">
                <a:latin typeface="Bahnschrift" panose="020B0502040204020203" pitchFamily="34" charset="0"/>
              </a:rPr>
              <a:t>THE WOW IN YOUR SOLUTION</a:t>
            </a:r>
          </a:p>
          <a:p>
            <a:pPr marL="285750" indent="-285750">
              <a:buFont typeface="Arial" panose="020B0604020202020204" pitchFamily="34" charset="0"/>
              <a:buChar char="•"/>
            </a:pPr>
            <a:r>
              <a:rPr lang="en-US" sz="3200" dirty="0">
                <a:latin typeface="Bahnschrift" panose="020B0502040204020203" pitchFamily="34" charset="0"/>
              </a:rPr>
              <a:t>MODELLING</a:t>
            </a:r>
          </a:p>
          <a:p>
            <a:pPr marL="285750" indent="-285750">
              <a:buFont typeface="Arial" panose="020B0604020202020204" pitchFamily="34" charset="0"/>
              <a:buChar char="•"/>
            </a:pPr>
            <a:r>
              <a:rPr lang="en-US" sz="3200" dirty="0">
                <a:latin typeface="Bahnschrift" panose="020B0502040204020203" pitchFamily="34" charset="0"/>
              </a:rPr>
              <a:t>RESULT</a:t>
            </a:r>
            <a:endParaRPr lang="en-IN" sz="3200" dirty="0">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534400" y="212876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BDB8A51B-76FF-A251-1876-2D17628F98B6}"/>
              </a:ext>
            </a:extLst>
          </p:cNvPr>
          <p:cNvSpPr txBox="1"/>
          <p:nvPr/>
        </p:nvSpPr>
        <p:spPr>
          <a:xfrm>
            <a:off x="739775" y="1433338"/>
            <a:ext cx="9076524" cy="461665"/>
          </a:xfrm>
          <a:prstGeom prst="rect">
            <a:avLst/>
          </a:prstGeom>
          <a:noFill/>
        </p:spPr>
        <p:txBody>
          <a:bodyPr wrap="none" rtlCol="0">
            <a:spAutoFit/>
          </a:bodyPr>
          <a:lstStyle/>
          <a:p>
            <a:pPr algn="l"/>
            <a:r>
              <a:rPr lang="en-US" sz="2400" dirty="0"/>
              <a:t>TOPIC: PYTHON CHATBOT PROJECT USING NLTK &amp; KERAS</a:t>
            </a:r>
            <a:r>
              <a:rPr lang="en-US" sz="2400" b="0" i="0" dirty="0">
                <a:solidFill>
                  <a:srgbClr val="444444"/>
                </a:solidFill>
                <a:effectLst/>
                <a:latin typeface="Georgia" panose="02040502050405020303" pitchFamily="18" charset="0"/>
              </a:rPr>
              <a:t> </a:t>
            </a:r>
          </a:p>
        </p:txBody>
      </p:sp>
      <p:sp>
        <p:nvSpPr>
          <p:cNvPr id="12" name="TextBox 11">
            <a:extLst>
              <a:ext uri="{FF2B5EF4-FFF2-40B4-BE49-F238E27FC236}">
                <a16:creationId xmlns:a16="http://schemas.microsoft.com/office/drawing/2014/main" id="{D8D87BDE-E908-5ED8-AD5C-41965E89A630}"/>
              </a:ext>
            </a:extLst>
          </p:cNvPr>
          <p:cNvSpPr txBox="1"/>
          <p:nvPr/>
        </p:nvSpPr>
        <p:spPr>
          <a:xfrm>
            <a:off x="834073" y="2137664"/>
            <a:ext cx="6938328" cy="2831544"/>
          </a:xfrm>
          <a:prstGeom prst="rect">
            <a:avLst/>
          </a:prstGeom>
          <a:noFill/>
        </p:spPr>
        <p:txBody>
          <a:bodyPr wrap="square" rtlCol="0">
            <a:spAutoFit/>
          </a:bodyPr>
          <a:lstStyle/>
          <a:p>
            <a:r>
              <a:rPr lang="en-US" dirty="0">
                <a:solidFill>
                  <a:schemeClr val="tx1">
                    <a:lumMod val="95000"/>
                    <a:lumOff val="5000"/>
                  </a:schemeClr>
                </a:solidFill>
              </a:rPr>
              <a:t>Develop a Python chatbot using NLTK and </a:t>
            </a:r>
            <a:r>
              <a:rPr lang="en-US" dirty="0" err="1">
                <a:solidFill>
                  <a:schemeClr val="tx1">
                    <a:lumMod val="95000"/>
                    <a:lumOff val="5000"/>
                  </a:schemeClr>
                </a:solidFill>
              </a:rPr>
              <a:t>Keras</a:t>
            </a:r>
            <a:r>
              <a:rPr lang="en-US" dirty="0">
                <a:solidFill>
                  <a:schemeClr val="tx1">
                    <a:lumMod val="95000"/>
                    <a:lumOff val="5000"/>
                  </a:schemeClr>
                </a:solidFill>
              </a:rPr>
              <a:t> to understand </a:t>
            </a:r>
            <a:r>
              <a:rPr lang="en-US" sz="2000" dirty="0">
                <a:solidFill>
                  <a:schemeClr val="tx1">
                    <a:lumMod val="95000"/>
                    <a:lumOff val="5000"/>
                  </a:schemeClr>
                </a:solidFill>
              </a:rPr>
              <a:t>user input, recognize intents, and generate contextually relevant responses. Train a deep learning model with </a:t>
            </a:r>
            <a:r>
              <a:rPr lang="en-US" sz="2000" dirty="0" err="1">
                <a:solidFill>
                  <a:schemeClr val="tx1">
                    <a:lumMod val="95000"/>
                    <a:lumOff val="5000"/>
                  </a:schemeClr>
                </a:solidFill>
              </a:rPr>
              <a:t>Keras</a:t>
            </a:r>
            <a:r>
              <a:rPr lang="en-US" sz="2000" dirty="0">
                <a:solidFill>
                  <a:schemeClr val="tx1">
                    <a:lumMod val="95000"/>
                    <a:lumOff val="5000"/>
                  </a:schemeClr>
                </a:solidFill>
              </a:rPr>
              <a:t> for response generation, ensuring coherence and relevance in conversation. Implement context management to maintain conversation history for personalized interactions. Optionally, integrate with external APIs for additional functionality. Deliver well-documented code, a user-friendly interface, and ensure privacy and security compliance.</a:t>
            </a:r>
            <a:endParaRPr lang="en-IN" sz="2000" dirty="0">
              <a:solidFill>
                <a:schemeClr val="tx1">
                  <a:lumMod val="95000"/>
                  <a:lumOff val="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F3B3B0A3-23FC-30DF-E996-672B108AAE02}"/>
              </a:ext>
            </a:extLst>
          </p:cNvPr>
          <p:cNvSpPr txBox="1"/>
          <p:nvPr/>
        </p:nvSpPr>
        <p:spPr>
          <a:xfrm>
            <a:off x="651163" y="1295400"/>
            <a:ext cx="7659400" cy="5016758"/>
          </a:xfrm>
          <a:prstGeom prst="rect">
            <a:avLst/>
          </a:prstGeom>
          <a:noFill/>
        </p:spPr>
        <p:txBody>
          <a:bodyPr wrap="square" rtlCol="0">
            <a:spAutoFit/>
          </a:bodyPr>
          <a:lstStyle/>
          <a:p>
            <a:endParaRPr lang="en-US" sz="2000" dirty="0"/>
          </a:p>
          <a:p>
            <a:endParaRPr lang="en-US" sz="2000" dirty="0"/>
          </a:p>
          <a:p>
            <a:r>
              <a:rPr lang="en-US" sz="2000" dirty="0"/>
              <a:t>This project aims to develop a conversational chatbot using Natural Language Toolkit (NLTK) and </a:t>
            </a:r>
            <a:r>
              <a:rPr lang="en-US" sz="2000" dirty="0" err="1"/>
              <a:t>Keras</a:t>
            </a:r>
            <a:r>
              <a:rPr lang="en-US" sz="2000" dirty="0"/>
              <a:t> in Python. The chatbot will utilize NLTK for natural language processing tasks such as tokenization, stemming, and part-of-speech tagging to understand user input. Intent recognition mechanisms will categorize user queries into predefined intents. A deep learning model built with </a:t>
            </a:r>
            <a:r>
              <a:rPr lang="en-US" sz="2000" dirty="0" err="1"/>
              <a:t>Keras</a:t>
            </a:r>
            <a:r>
              <a:rPr lang="en-US" sz="2000" dirty="0"/>
              <a:t> will generate contextually relevant responses, ensuring coherence and relevance. Context management techniques will be implemented to maintain conversation history for personalized interactions. Optionally, the chatbot can be integrated with external APIs for additional functionality. The project will deliver well-documented code, a user-friendly interface, and ensure privacy and security compliance in data handling.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1066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B3CEF90E-9735-50CA-F0FC-86301DB64737}"/>
              </a:ext>
            </a:extLst>
          </p:cNvPr>
          <p:cNvSpPr txBox="1"/>
          <p:nvPr/>
        </p:nvSpPr>
        <p:spPr>
          <a:xfrm>
            <a:off x="562927" y="1592593"/>
            <a:ext cx="7519035" cy="4524315"/>
          </a:xfrm>
          <a:prstGeom prst="rect">
            <a:avLst/>
          </a:prstGeom>
          <a:noFill/>
        </p:spPr>
        <p:txBody>
          <a:bodyPr wrap="square" rtlCol="0">
            <a:spAutoFit/>
          </a:bodyPr>
          <a:lstStyle/>
          <a:p>
            <a:r>
              <a:rPr lang="en-US" sz="2400" dirty="0">
                <a:solidFill>
                  <a:schemeClr val="tx1">
                    <a:lumMod val="95000"/>
                    <a:lumOff val="5000"/>
                  </a:schemeClr>
                </a:solidFill>
              </a:rPr>
              <a:t>The Python chatbot project using NLTK and </a:t>
            </a:r>
            <a:r>
              <a:rPr lang="en-US" sz="2400" dirty="0" err="1">
                <a:solidFill>
                  <a:schemeClr val="tx1">
                    <a:lumMod val="95000"/>
                    <a:lumOff val="5000"/>
                  </a:schemeClr>
                </a:solidFill>
              </a:rPr>
              <a:t>Keras</a:t>
            </a:r>
            <a:r>
              <a:rPr lang="en-US" sz="2400" dirty="0">
                <a:solidFill>
                  <a:schemeClr val="tx1">
                    <a:lumMod val="95000"/>
                    <a:lumOff val="5000"/>
                  </a:schemeClr>
                </a:solidFill>
              </a:rPr>
              <a:t> targets a diverse range of end users including general users seeking information or entertainment, businesses for customer support, e-commerce platforms for enhancing shopping experiences, educational institutions for student guidance, healthcare providers for basic medical advice, and travel/hospitality industry for travel assistance. The chatbot aims to provide personalized assistance, information retrieval, and support services through conversational interactions, thereby enhancing user experiences across different sectors.</a:t>
            </a:r>
            <a:endParaRPr lang="en-IN" sz="2400" dirty="0">
              <a:solidFill>
                <a:schemeClr val="tx1">
                  <a:lumMod val="95000"/>
                  <a:lumOff val="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90574" y="42638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96CEDC5E-A261-8BDB-2AC6-54EC61BEDDF1}"/>
              </a:ext>
            </a:extLst>
          </p:cNvPr>
          <p:cNvSpPr txBox="1"/>
          <p:nvPr/>
        </p:nvSpPr>
        <p:spPr>
          <a:xfrm>
            <a:off x="2752149" y="1389162"/>
            <a:ext cx="6691888" cy="5078313"/>
          </a:xfrm>
          <a:prstGeom prst="rect">
            <a:avLst/>
          </a:prstGeom>
          <a:noFill/>
        </p:spPr>
        <p:txBody>
          <a:bodyPr wrap="square" rtlCol="0">
            <a:spAutoFit/>
          </a:bodyPr>
          <a:lstStyle/>
          <a:p>
            <a:endParaRPr lang="en-US" dirty="0">
              <a:solidFill>
                <a:schemeClr val="bg2">
                  <a:lumMod val="10000"/>
                </a:schemeClr>
              </a:solidFill>
            </a:endParaRPr>
          </a:p>
          <a:p>
            <a:endParaRPr lang="en-US" dirty="0">
              <a:solidFill>
                <a:schemeClr val="bg2">
                  <a:lumMod val="10000"/>
                </a:schemeClr>
              </a:solidFill>
            </a:endParaRPr>
          </a:p>
          <a:p>
            <a:r>
              <a:rPr lang="en-US" sz="2400" dirty="0">
                <a:solidFill>
                  <a:schemeClr val="bg2">
                    <a:lumMod val="10000"/>
                  </a:schemeClr>
                </a:solidFill>
              </a:rPr>
              <a:t>Our Python chatbot, powered by NLTK and </a:t>
            </a:r>
            <a:r>
              <a:rPr lang="en-US" sz="2400" dirty="0" err="1">
                <a:solidFill>
                  <a:schemeClr val="bg2">
                    <a:lumMod val="10000"/>
                  </a:schemeClr>
                </a:solidFill>
              </a:rPr>
              <a:t>Keras</a:t>
            </a:r>
            <a:r>
              <a:rPr lang="en-US" sz="2400" dirty="0">
                <a:solidFill>
                  <a:schemeClr val="bg2">
                    <a:lumMod val="10000"/>
                  </a:schemeClr>
                </a:solidFill>
              </a:rPr>
              <a:t>, delivers personalized interactions through advanced natural language processing and deep learning techniques. With intent recognition and context management, it ensures accurate responses tailored to user queries. The chatbot offers enhanced user experiences, efficient customer service, increased engagement, cost savings through automation, scalability, adaptability, and data-driven insights, making it a valuable solution for businesses across various sectors.</a:t>
            </a:r>
            <a:endParaRPr lang="en-IN" sz="2400" dirty="0">
              <a:solidFill>
                <a:schemeClr val="bg2">
                  <a:lumMod val="1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2991AE3D-FAC9-29DB-D2CE-32F5E33B4A4A}"/>
              </a:ext>
            </a:extLst>
          </p:cNvPr>
          <p:cNvSpPr txBox="1"/>
          <p:nvPr/>
        </p:nvSpPr>
        <p:spPr>
          <a:xfrm>
            <a:off x="2422334" y="2206944"/>
            <a:ext cx="7347332" cy="3416320"/>
          </a:xfrm>
          <a:prstGeom prst="rect">
            <a:avLst/>
          </a:prstGeom>
          <a:noFill/>
        </p:spPr>
        <p:txBody>
          <a:bodyPr wrap="square" rtlCol="0">
            <a:spAutoFit/>
          </a:bodyPr>
          <a:lstStyle/>
          <a:p>
            <a:r>
              <a:rPr lang="en-US" dirty="0"/>
              <a:t>The wow factor in our solution lies in its ability to seamlessly blend advanced natural language processing with deep learning techniques to create a chatbot that feels truly conversational and intuitive. By harnessing the power of NLTK and </a:t>
            </a:r>
            <a:r>
              <a:rPr lang="en-US" dirty="0" err="1"/>
              <a:t>Keras</a:t>
            </a:r>
            <a:r>
              <a:rPr lang="en-US" dirty="0"/>
              <a:t>, our chatbot not only understands user input but also generates contextually relevant responses, leading to personalized interactions that exceed user expectations. With features like intent recognition, context management, and optional API integration, our solution offers a comprehensive and versatile platform that can revolutionize customer service, engagement, and user experience across diverse industries. It's not just a chatbot; it's an intelligent conversational assistant that adds value, efficiency, and wow to every interaction.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52475" y="1232168"/>
            <a:ext cx="6477000" cy="4734629"/>
          </a:xfrm>
          <a:prstGeom prst="rect">
            <a:avLst/>
          </a:prstGeom>
        </p:spPr>
        <p:txBody>
          <a:bodyPr vert="horz" wrap="square" lIns="0" tIns="12700" rIns="0" bIns="0" rtlCol="0">
            <a:spAutoFit/>
          </a:bodyPr>
          <a:lstStyle/>
          <a:p>
            <a:pPr algn="l">
              <a:buFont typeface="+mj-lt"/>
              <a:buAutoNum type="arabicPeriod"/>
            </a:pPr>
            <a:r>
              <a:rPr lang="en-US" sz="2400" b="1" i="0" dirty="0">
                <a:solidFill>
                  <a:schemeClr val="tx1">
                    <a:lumMod val="95000"/>
                    <a:lumOff val="5000"/>
                  </a:schemeClr>
                </a:solidFill>
                <a:effectLst/>
                <a:latin typeface="Söhne"/>
              </a:rPr>
              <a:t>Data Preprocessing</a:t>
            </a:r>
            <a:r>
              <a:rPr lang="en-US" sz="2400" b="0" i="0" dirty="0">
                <a:solidFill>
                  <a:schemeClr val="tx1">
                    <a:lumMod val="95000"/>
                    <a:lumOff val="5000"/>
                  </a:schemeClr>
                </a:solidFill>
                <a:effectLst/>
                <a:latin typeface="Söhne"/>
              </a:rPr>
              <a:t>: Clean and standardize the data, and apply augmentation techniques to increase diversity.</a:t>
            </a:r>
          </a:p>
          <a:p>
            <a:pPr algn="l">
              <a:buFont typeface="+mj-lt"/>
              <a:buAutoNum type="arabicPeriod"/>
            </a:pPr>
            <a:r>
              <a:rPr lang="en-US" sz="2400" b="1" i="0" dirty="0">
                <a:solidFill>
                  <a:schemeClr val="tx1">
                    <a:lumMod val="95000"/>
                    <a:lumOff val="5000"/>
                  </a:schemeClr>
                </a:solidFill>
                <a:effectLst/>
                <a:latin typeface="Söhne"/>
              </a:rPr>
              <a:t>Feature Selection and Engineering</a:t>
            </a:r>
            <a:r>
              <a:rPr lang="en-US" sz="2400" b="0" i="0" dirty="0">
                <a:solidFill>
                  <a:schemeClr val="tx1">
                    <a:lumMod val="95000"/>
                    <a:lumOff val="5000"/>
                  </a:schemeClr>
                </a:solidFill>
                <a:effectLst/>
                <a:latin typeface="Söhne"/>
              </a:rPr>
              <a:t>: Extract relevant features and reduce dimensionality for better representation.</a:t>
            </a:r>
          </a:p>
          <a:p>
            <a:pPr algn="l">
              <a:buFont typeface="+mj-lt"/>
              <a:buAutoNum type="arabicPeriod"/>
            </a:pPr>
            <a:r>
              <a:rPr lang="en-US" sz="2400" b="1" i="0" dirty="0">
                <a:solidFill>
                  <a:schemeClr val="tx1">
                    <a:lumMod val="95000"/>
                    <a:lumOff val="5000"/>
                  </a:schemeClr>
                </a:solidFill>
                <a:effectLst/>
                <a:latin typeface="Söhne"/>
              </a:rPr>
              <a:t>Model Training</a:t>
            </a:r>
            <a:r>
              <a:rPr lang="en-US" sz="2400" b="0" i="0" dirty="0">
                <a:solidFill>
                  <a:schemeClr val="tx1">
                    <a:lumMod val="95000"/>
                    <a:lumOff val="5000"/>
                  </a:schemeClr>
                </a:solidFill>
                <a:effectLst/>
                <a:latin typeface="Söhne"/>
              </a:rPr>
              <a:t>: Choose suitable models and optimize hyperparameters to effectively learn patterns.</a:t>
            </a:r>
          </a:p>
          <a:p>
            <a:pPr algn="l">
              <a:buFont typeface="+mj-lt"/>
              <a:buAutoNum type="arabicPeriod"/>
            </a:pPr>
            <a:r>
              <a:rPr lang="en-US" sz="2400" b="1" i="0" dirty="0">
                <a:solidFill>
                  <a:schemeClr val="tx1">
                    <a:lumMod val="95000"/>
                    <a:lumOff val="5000"/>
                  </a:schemeClr>
                </a:solidFill>
                <a:effectLst/>
                <a:latin typeface="Söhne"/>
              </a:rPr>
              <a:t>Model Evaluation</a:t>
            </a:r>
            <a:r>
              <a:rPr lang="en-US" sz="2400" b="0" i="0" dirty="0">
                <a:solidFill>
                  <a:schemeClr val="tx1">
                    <a:lumMod val="95000"/>
                    <a:lumOff val="5000"/>
                  </a:schemeClr>
                </a:solidFill>
                <a:effectLst/>
                <a:latin typeface="Söhne"/>
              </a:rPr>
              <a:t>: Assess model performance using various metrics and cross-validation techniques to ensure generalization.</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739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Bahnschrift</vt:lpstr>
      <vt:lpstr>Calibri</vt:lpstr>
      <vt:lpstr>Georgia</vt:lpstr>
      <vt:lpstr>Söhne</vt:lpstr>
      <vt:lpstr>Trebuchet MS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Mohaseena I</cp:lastModifiedBy>
  <cp:revision>5</cp:revision>
  <dcterms:created xsi:type="dcterms:W3CDTF">2024-03-30T07:02:28Z</dcterms:created>
  <dcterms:modified xsi:type="dcterms:W3CDTF">2024-04-01T13:49:37Z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2024-03-30T00:00:00Z</vt:filetime>
  </property>
</Properties>
</file>