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324" r:id="rId5"/>
    <p:sldId id="260" r:id="rId6"/>
    <p:sldId id="261" r:id="rId7"/>
    <p:sldId id="262" r:id="rId8"/>
    <p:sldId id="263" r:id="rId9"/>
    <p:sldId id="264" r:id="rId10"/>
    <p:sldId id="325" r:id="rId11"/>
    <p:sldId id="326" r:id="rId12"/>
    <p:sldId id="327" r:id="rId13"/>
    <p:sldId id="329" r:id="rId14"/>
    <p:sldId id="308" r:id="rId15"/>
    <p:sldId id="310" r:id="rId16"/>
    <p:sldId id="267" r:id="rId17"/>
    <p:sldId id="312" r:id="rId18"/>
    <p:sldId id="313" r:id="rId19"/>
    <p:sldId id="272" r:id="rId20"/>
    <p:sldId id="280" r:id="rId21"/>
    <p:sldId id="328" r:id="rId22"/>
    <p:sldId id="306"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66D99-E6A9-43CC-AB9C-DC9B3B2B0CBF}" v="17" dt="2024-04-30T22:29:20.200"/>
    <p1510:client id="{F6BA8ABD-EA93-4CBC-8AB6-54A20B374F8E}" v="26" dt="2024-04-30T13:38:48.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 y="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ep Boyapati" userId="310a821244967ee0" providerId="LiveId" clId="{22D66D99-E6A9-43CC-AB9C-DC9B3B2B0CBF}"/>
    <pc:docChg chg="custSel modSld">
      <pc:chgData name="Sandeep Boyapati" userId="310a821244967ee0" providerId="LiveId" clId="{22D66D99-E6A9-43CC-AB9C-DC9B3B2B0CBF}" dt="2024-04-30T22:32:23.104" v="125" actId="20577"/>
      <pc:docMkLst>
        <pc:docMk/>
      </pc:docMkLst>
      <pc:sldChg chg="addSp modSp mod setBg">
        <pc:chgData name="Sandeep Boyapati" userId="310a821244967ee0" providerId="LiveId" clId="{22D66D99-E6A9-43CC-AB9C-DC9B3B2B0CBF}" dt="2024-04-30T21:45:18.755" v="44" actId="1076"/>
        <pc:sldMkLst>
          <pc:docMk/>
          <pc:sldMk cId="0" sldId="264"/>
        </pc:sldMkLst>
        <pc:spChg chg="mod">
          <ac:chgData name="Sandeep Boyapati" userId="310a821244967ee0" providerId="LiveId" clId="{22D66D99-E6A9-43CC-AB9C-DC9B3B2B0CBF}" dt="2024-04-30T21:45:01.549" v="41" actId="1076"/>
          <ac:spMkLst>
            <pc:docMk/>
            <pc:sldMk cId="0" sldId="264"/>
            <ac:spMk id="2" creationId="{00000000-0000-0000-0000-000000000000}"/>
          </ac:spMkLst>
        </pc:spChg>
        <pc:spChg chg="mod">
          <ac:chgData name="Sandeep Boyapati" userId="310a821244967ee0" providerId="LiveId" clId="{22D66D99-E6A9-43CC-AB9C-DC9B3B2B0CBF}" dt="2024-04-30T21:44:57.014" v="40" actId="1076"/>
          <ac:spMkLst>
            <pc:docMk/>
            <pc:sldMk cId="0" sldId="264"/>
            <ac:spMk id="3" creationId="{00000000-0000-0000-0000-000000000000}"/>
          </ac:spMkLst>
        </pc:spChg>
        <pc:spChg chg="add">
          <ac:chgData name="Sandeep Boyapati" userId="310a821244967ee0" providerId="LiveId" clId="{22D66D99-E6A9-43CC-AB9C-DC9B3B2B0CBF}" dt="2024-04-30T21:44:46.998" v="39" actId="26606"/>
          <ac:spMkLst>
            <pc:docMk/>
            <pc:sldMk cId="0" sldId="264"/>
            <ac:spMk id="15" creationId="{2CB962CF-61A3-4EF9-94F6-7C59B0329524}"/>
          </ac:spMkLst>
        </pc:spChg>
        <pc:picChg chg="mod">
          <ac:chgData name="Sandeep Boyapati" userId="310a821244967ee0" providerId="LiveId" clId="{22D66D99-E6A9-43CC-AB9C-DC9B3B2B0CBF}" dt="2024-04-30T21:45:18.755" v="44" actId="1076"/>
          <ac:picMkLst>
            <pc:docMk/>
            <pc:sldMk cId="0" sldId="264"/>
            <ac:picMk id="5" creationId="{2CC3EEA3-9201-DD7A-84CC-431A70C4F0A8}"/>
          </ac:picMkLst>
        </pc:picChg>
        <pc:picChg chg="add mod">
          <ac:chgData name="Sandeep Boyapati" userId="310a821244967ee0" providerId="LiveId" clId="{22D66D99-E6A9-43CC-AB9C-DC9B3B2B0CBF}" dt="2024-04-30T21:45:10.826" v="43" actId="14100"/>
          <ac:picMkLst>
            <pc:docMk/>
            <pc:sldMk cId="0" sldId="264"/>
            <ac:picMk id="6" creationId="{D714BA59-7136-E021-73AB-D35C8836FE46}"/>
          </ac:picMkLst>
        </pc:picChg>
        <pc:picChg chg="ord">
          <ac:chgData name="Sandeep Boyapati" userId="310a821244967ee0" providerId="LiveId" clId="{22D66D99-E6A9-43CC-AB9C-DC9B3B2B0CBF}" dt="2024-04-30T21:44:46.998" v="39" actId="26606"/>
          <ac:picMkLst>
            <pc:docMk/>
            <pc:sldMk cId="0" sldId="264"/>
            <ac:picMk id="10" creationId="{00000000-0000-0000-0000-000000000000}"/>
          </ac:picMkLst>
        </pc:picChg>
      </pc:sldChg>
      <pc:sldChg chg="modSp mod">
        <pc:chgData name="Sandeep Boyapati" userId="310a821244967ee0" providerId="LiveId" clId="{22D66D99-E6A9-43CC-AB9C-DC9B3B2B0CBF}" dt="2024-04-30T21:11:41.692" v="1" actId="1036"/>
        <pc:sldMkLst>
          <pc:docMk/>
          <pc:sldMk cId="0" sldId="310"/>
        </pc:sldMkLst>
        <pc:picChg chg="mod">
          <ac:chgData name="Sandeep Boyapati" userId="310a821244967ee0" providerId="LiveId" clId="{22D66D99-E6A9-43CC-AB9C-DC9B3B2B0CBF}" dt="2024-04-30T21:11:41.692" v="1" actId="1036"/>
          <ac:picMkLst>
            <pc:docMk/>
            <pc:sldMk cId="0" sldId="310"/>
            <ac:picMk id="14" creationId="{FA238018-485E-2621-9C58-0ED102E96D61}"/>
          </ac:picMkLst>
        </pc:picChg>
      </pc:sldChg>
      <pc:sldChg chg="addSp modSp mod">
        <pc:chgData name="Sandeep Boyapati" userId="310a821244967ee0" providerId="LiveId" clId="{22D66D99-E6A9-43CC-AB9C-DC9B3B2B0CBF}" dt="2024-04-30T22:29:20.200" v="63" actId="1076"/>
        <pc:sldMkLst>
          <pc:docMk/>
          <pc:sldMk cId="0" sldId="313"/>
        </pc:sldMkLst>
        <pc:picChg chg="mod">
          <ac:chgData name="Sandeep Boyapati" userId="310a821244967ee0" providerId="LiveId" clId="{22D66D99-E6A9-43CC-AB9C-DC9B3B2B0CBF}" dt="2024-04-30T22:29:12.435" v="62" actId="14100"/>
          <ac:picMkLst>
            <pc:docMk/>
            <pc:sldMk cId="0" sldId="313"/>
            <ac:picMk id="9" creationId="{3A62DE4C-A5A5-3155-AB77-7E0C645F6F3D}"/>
          </ac:picMkLst>
        </pc:picChg>
        <pc:picChg chg="add mod">
          <ac:chgData name="Sandeep Boyapati" userId="310a821244967ee0" providerId="LiveId" clId="{22D66D99-E6A9-43CC-AB9C-DC9B3B2B0CBF}" dt="2024-04-30T22:29:20.200" v="63" actId="1076"/>
          <ac:picMkLst>
            <pc:docMk/>
            <pc:sldMk cId="0" sldId="313"/>
            <ac:picMk id="1026" creationId="{0FBD17DE-D786-FCE3-48E2-F7005DA08F71}"/>
          </ac:picMkLst>
        </pc:picChg>
      </pc:sldChg>
      <pc:sldChg chg="modSp mod">
        <pc:chgData name="Sandeep Boyapati" userId="310a821244967ee0" providerId="LiveId" clId="{22D66D99-E6A9-43CC-AB9C-DC9B3B2B0CBF}" dt="2024-04-30T22:32:23.104" v="125" actId="20577"/>
        <pc:sldMkLst>
          <pc:docMk/>
          <pc:sldMk cId="2574602933" sldId="328"/>
        </pc:sldMkLst>
        <pc:spChg chg="mod">
          <ac:chgData name="Sandeep Boyapati" userId="310a821244967ee0" providerId="LiveId" clId="{22D66D99-E6A9-43CC-AB9C-DC9B3B2B0CBF}" dt="2024-04-30T22:32:23.104" v="125" actId="20577"/>
          <ac:spMkLst>
            <pc:docMk/>
            <pc:sldMk cId="2574602933" sldId="328"/>
            <ac:spMk id="9" creationId="{4A144776-C7BE-1E91-BDDF-1E890B96B27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520C39-1C81-449F-B7CE-A59DDFBE190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242FEEA-4F66-4B58-8AC2-0277F2991C99}">
      <dgm:prSet/>
      <dgm:spPr/>
      <dgm:t>
        <a:bodyPr/>
        <a:lstStyle/>
        <a:p>
          <a:r>
            <a:rPr lang="en-US" b="0" i="0" dirty="0"/>
            <a:t>Variable Description </a:t>
          </a:r>
        </a:p>
      </dgm:t>
    </dgm:pt>
    <dgm:pt modelId="{AFA9DE6D-4419-4611-9CA5-3E3FE5BAA203}" type="parTrans" cxnId="{FC5A05FD-56E8-41DB-8F1E-BFA2525E5933}">
      <dgm:prSet/>
      <dgm:spPr/>
      <dgm:t>
        <a:bodyPr/>
        <a:lstStyle/>
        <a:p>
          <a:endParaRPr lang="en-US"/>
        </a:p>
      </dgm:t>
    </dgm:pt>
    <dgm:pt modelId="{0931C98F-E9AE-45FE-ADCB-63C3E109641C}" type="sibTrans" cxnId="{FC5A05FD-56E8-41DB-8F1E-BFA2525E5933}">
      <dgm:prSet/>
      <dgm:spPr/>
      <dgm:t>
        <a:bodyPr/>
        <a:lstStyle/>
        <a:p>
          <a:endParaRPr lang="en-US"/>
        </a:p>
      </dgm:t>
    </dgm:pt>
    <dgm:pt modelId="{B2AD4A36-6A23-45C7-8191-B43F2C9A211F}">
      <dgm:prSet/>
      <dgm:spPr/>
      <dgm:t>
        <a:bodyPr/>
        <a:lstStyle/>
        <a:p>
          <a:r>
            <a:rPr lang="en-US" b="0" i="0" dirty="0"/>
            <a:t> Item identifier : unique product ID </a:t>
          </a:r>
        </a:p>
      </dgm:t>
    </dgm:pt>
    <dgm:pt modelId="{7BB4C52B-8F10-4758-B968-92F93F455AB6}" type="parTrans" cxnId="{7364DFDD-D1A3-4D17-AA94-3EBECDBA5B60}">
      <dgm:prSet/>
      <dgm:spPr/>
      <dgm:t>
        <a:bodyPr/>
        <a:lstStyle/>
        <a:p>
          <a:endParaRPr lang="en-US"/>
        </a:p>
      </dgm:t>
    </dgm:pt>
    <dgm:pt modelId="{21BE9407-CA55-4D02-B763-B66AAAE3CC9F}" type="sibTrans" cxnId="{7364DFDD-D1A3-4D17-AA94-3EBECDBA5B60}">
      <dgm:prSet/>
      <dgm:spPr/>
      <dgm:t>
        <a:bodyPr/>
        <a:lstStyle/>
        <a:p>
          <a:endParaRPr lang="en-US"/>
        </a:p>
      </dgm:t>
    </dgm:pt>
    <dgm:pt modelId="{8A19A95B-6402-40EC-AC78-59C0F6A81808}">
      <dgm:prSet/>
      <dgm:spPr/>
      <dgm:t>
        <a:bodyPr/>
        <a:lstStyle/>
        <a:p>
          <a:r>
            <a:rPr lang="en-US" b="0" i="0"/>
            <a:t> Weight : weight of products </a:t>
          </a:r>
        </a:p>
      </dgm:t>
    </dgm:pt>
    <dgm:pt modelId="{439B043F-D0A8-4787-ABD7-4F9FD2C5C9A5}" type="parTrans" cxnId="{BDA3457C-006D-461E-9907-CABF4C9B8AAB}">
      <dgm:prSet/>
      <dgm:spPr/>
      <dgm:t>
        <a:bodyPr/>
        <a:lstStyle/>
        <a:p>
          <a:endParaRPr lang="en-US"/>
        </a:p>
      </dgm:t>
    </dgm:pt>
    <dgm:pt modelId="{33F7CB92-3F20-4001-BF89-8E311C65E33B}" type="sibTrans" cxnId="{BDA3457C-006D-461E-9907-CABF4C9B8AAB}">
      <dgm:prSet/>
      <dgm:spPr/>
      <dgm:t>
        <a:bodyPr/>
        <a:lstStyle/>
        <a:p>
          <a:endParaRPr lang="en-US"/>
        </a:p>
      </dgm:t>
    </dgm:pt>
    <dgm:pt modelId="{EDFA5327-DD02-486A-90F5-D5B1CA38D2BB}">
      <dgm:prSet/>
      <dgm:spPr/>
      <dgm:t>
        <a:bodyPr/>
        <a:lstStyle/>
        <a:p>
          <a:r>
            <a:rPr lang="en-US" b="0" i="0"/>
            <a:t> Fat Content : specifies whether the product is low on fat or not </a:t>
          </a:r>
        </a:p>
      </dgm:t>
    </dgm:pt>
    <dgm:pt modelId="{D87F2AA6-B031-4ECE-BC0E-D4BADDC4B84C}" type="parTrans" cxnId="{117F3BAF-7873-4606-ACC2-0BEFFF9E0FF7}">
      <dgm:prSet/>
      <dgm:spPr/>
      <dgm:t>
        <a:bodyPr/>
        <a:lstStyle/>
        <a:p>
          <a:endParaRPr lang="en-US"/>
        </a:p>
      </dgm:t>
    </dgm:pt>
    <dgm:pt modelId="{C60E254C-DDD0-41CF-809B-77504F64F284}" type="sibTrans" cxnId="{117F3BAF-7873-4606-ACC2-0BEFFF9E0FF7}">
      <dgm:prSet/>
      <dgm:spPr/>
      <dgm:t>
        <a:bodyPr/>
        <a:lstStyle/>
        <a:p>
          <a:endParaRPr lang="en-US"/>
        </a:p>
      </dgm:t>
    </dgm:pt>
    <dgm:pt modelId="{0557F35E-45E0-4A3E-9F39-8C0F153F495C}">
      <dgm:prSet/>
      <dgm:spPr/>
      <dgm:t>
        <a:bodyPr/>
        <a:lstStyle/>
        <a:p>
          <a:r>
            <a:rPr lang="en-US" b="0" i="0" dirty="0"/>
            <a:t> Visibility : percentage of total display area of all products in a store allocated to the particular product </a:t>
          </a:r>
        </a:p>
      </dgm:t>
    </dgm:pt>
    <dgm:pt modelId="{A63F6AE2-EA80-437A-9F5B-A582BEFA8B43}" type="parTrans" cxnId="{73077F1A-3489-4C2C-B0FB-A5544234922C}">
      <dgm:prSet/>
      <dgm:spPr/>
      <dgm:t>
        <a:bodyPr/>
        <a:lstStyle/>
        <a:p>
          <a:endParaRPr lang="en-US"/>
        </a:p>
      </dgm:t>
    </dgm:pt>
    <dgm:pt modelId="{8FE8F8A2-AE9B-4498-8871-9BE5A7209FAE}" type="sibTrans" cxnId="{73077F1A-3489-4C2C-B0FB-A5544234922C}">
      <dgm:prSet/>
      <dgm:spPr/>
      <dgm:t>
        <a:bodyPr/>
        <a:lstStyle/>
        <a:p>
          <a:endParaRPr lang="en-US"/>
        </a:p>
      </dgm:t>
    </dgm:pt>
    <dgm:pt modelId="{0586C55B-9AAE-413F-80B1-38B62ECCA5D4}">
      <dgm:prSet/>
      <dgm:spPr/>
      <dgm:t>
        <a:bodyPr/>
        <a:lstStyle/>
        <a:p>
          <a:r>
            <a:rPr lang="en-US" b="0" i="0" dirty="0"/>
            <a:t> </a:t>
          </a:r>
        </a:p>
      </dgm:t>
    </dgm:pt>
    <dgm:pt modelId="{6981FE94-C5B7-4BD5-8965-90E775ABFA48}" type="parTrans" cxnId="{07D7A627-96D4-4086-95BF-C8EA2DF89149}">
      <dgm:prSet/>
      <dgm:spPr/>
      <dgm:t>
        <a:bodyPr/>
        <a:lstStyle/>
        <a:p>
          <a:endParaRPr lang="en-US"/>
        </a:p>
      </dgm:t>
    </dgm:pt>
    <dgm:pt modelId="{921735E3-2D66-4A84-9D29-09D916808E3F}" type="sibTrans" cxnId="{07D7A627-96D4-4086-95BF-C8EA2DF89149}">
      <dgm:prSet/>
      <dgm:spPr/>
      <dgm:t>
        <a:bodyPr/>
        <a:lstStyle/>
        <a:p>
          <a:endParaRPr lang="en-US"/>
        </a:p>
      </dgm:t>
    </dgm:pt>
    <dgm:pt modelId="{2FE5D544-84A5-4E6F-B4E4-5B72FA166F1D}">
      <dgm:prSet/>
      <dgm:spPr/>
      <dgm:t>
        <a:bodyPr/>
        <a:lstStyle/>
        <a:p>
          <a:r>
            <a:rPr lang="en-US" b="0" i="0"/>
            <a:t> Product Type : the category to which the product belongs </a:t>
          </a:r>
        </a:p>
      </dgm:t>
    </dgm:pt>
    <dgm:pt modelId="{E4F473D8-932C-418C-9470-32A44AB4274D}" type="parTrans" cxnId="{A5B48C30-294A-4614-BB19-D1792EA0B1E5}">
      <dgm:prSet/>
      <dgm:spPr/>
      <dgm:t>
        <a:bodyPr/>
        <a:lstStyle/>
        <a:p>
          <a:endParaRPr lang="en-US"/>
        </a:p>
      </dgm:t>
    </dgm:pt>
    <dgm:pt modelId="{E1DA374A-8453-4497-886F-6BBB34FE8BDA}" type="sibTrans" cxnId="{A5B48C30-294A-4614-BB19-D1792EA0B1E5}">
      <dgm:prSet/>
      <dgm:spPr/>
      <dgm:t>
        <a:bodyPr/>
        <a:lstStyle/>
        <a:p>
          <a:endParaRPr lang="en-US"/>
        </a:p>
      </dgm:t>
    </dgm:pt>
    <dgm:pt modelId="{C9053899-9464-481B-ADEC-273B7B042EF7}">
      <dgm:prSet/>
      <dgm:spPr/>
      <dgm:t>
        <a:bodyPr/>
        <a:lstStyle/>
        <a:p>
          <a:r>
            <a:rPr lang="en-US" b="0" i="0"/>
            <a:t> MRP : Maximum Retail Price (listed price) of the products </a:t>
          </a:r>
        </a:p>
      </dgm:t>
    </dgm:pt>
    <dgm:pt modelId="{6F0440C5-7952-4B5C-9503-252A2650B15B}" type="parTrans" cxnId="{21A47FAD-59E4-47D1-8E9D-8E705D11E827}">
      <dgm:prSet/>
      <dgm:spPr/>
      <dgm:t>
        <a:bodyPr/>
        <a:lstStyle/>
        <a:p>
          <a:endParaRPr lang="en-US"/>
        </a:p>
      </dgm:t>
    </dgm:pt>
    <dgm:pt modelId="{06984C33-4F6B-4E4C-A51B-2927DA41D435}" type="sibTrans" cxnId="{21A47FAD-59E4-47D1-8E9D-8E705D11E827}">
      <dgm:prSet/>
      <dgm:spPr/>
      <dgm:t>
        <a:bodyPr/>
        <a:lstStyle/>
        <a:p>
          <a:endParaRPr lang="en-US"/>
        </a:p>
      </dgm:t>
    </dgm:pt>
    <dgm:pt modelId="{F2743209-C5B8-4C1E-9B52-01F22268104B}">
      <dgm:prSet/>
      <dgm:spPr/>
      <dgm:t>
        <a:bodyPr/>
        <a:lstStyle/>
        <a:p>
          <a:r>
            <a:rPr lang="en-US" b="0" i="0"/>
            <a:t> Outlet ID : unique store ID </a:t>
          </a:r>
        </a:p>
      </dgm:t>
    </dgm:pt>
    <dgm:pt modelId="{A190BBF0-0C3D-44CD-9F90-0C50CE4323CA}" type="parTrans" cxnId="{9ED57669-EBD1-4C60-9DA2-C53D39B37CB0}">
      <dgm:prSet/>
      <dgm:spPr/>
      <dgm:t>
        <a:bodyPr/>
        <a:lstStyle/>
        <a:p>
          <a:endParaRPr lang="en-US"/>
        </a:p>
      </dgm:t>
    </dgm:pt>
    <dgm:pt modelId="{A74BF473-57AB-4FC5-A8A8-FDC11636EFAF}" type="sibTrans" cxnId="{9ED57669-EBD1-4C60-9DA2-C53D39B37CB0}">
      <dgm:prSet/>
      <dgm:spPr/>
      <dgm:t>
        <a:bodyPr/>
        <a:lstStyle/>
        <a:p>
          <a:endParaRPr lang="en-US"/>
        </a:p>
      </dgm:t>
    </dgm:pt>
    <dgm:pt modelId="{C89F9999-F3C0-452B-BFEF-3FD4C4A9BB33}">
      <dgm:prSet/>
      <dgm:spPr/>
      <dgm:t>
        <a:bodyPr/>
        <a:lstStyle/>
        <a:p>
          <a:r>
            <a:rPr lang="en-US" b="0" i="0"/>
            <a:t> Establishment Year : year of establishment of the outlets </a:t>
          </a:r>
        </a:p>
      </dgm:t>
    </dgm:pt>
    <dgm:pt modelId="{F94043BD-EF62-4A1C-B225-B1D39E1CF1CC}" type="parTrans" cxnId="{E3C20669-842B-4AA4-9708-5E1290C92897}">
      <dgm:prSet/>
      <dgm:spPr/>
      <dgm:t>
        <a:bodyPr/>
        <a:lstStyle/>
        <a:p>
          <a:endParaRPr lang="en-US"/>
        </a:p>
      </dgm:t>
    </dgm:pt>
    <dgm:pt modelId="{9476F0CC-AF6F-451D-BBBD-0A0F5633E805}" type="sibTrans" cxnId="{E3C20669-842B-4AA4-9708-5E1290C92897}">
      <dgm:prSet/>
      <dgm:spPr/>
      <dgm:t>
        <a:bodyPr/>
        <a:lstStyle/>
        <a:p>
          <a:endParaRPr lang="en-US"/>
        </a:p>
      </dgm:t>
    </dgm:pt>
    <dgm:pt modelId="{C6B0EE3D-3806-43CE-8EDA-CC7EEAC7AB86}">
      <dgm:prSet/>
      <dgm:spPr/>
      <dgm:t>
        <a:bodyPr/>
        <a:lstStyle/>
        <a:p>
          <a:r>
            <a:rPr lang="en-US" b="0" i="0"/>
            <a:t> Outlet Size : the size of the store in terms of ground area covered </a:t>
          </a:r>
        </a:p>
      </dgm:t>
    </dgm:pt>
    <dgm:pt modelId="{860675BC-9E73-493F-B6AE-CEA7853815B7}" type="parTrans" cxnId="{CE84214F-C8E9-41B1-B922-E0B466638F64}">
      <dgm:prSet/>
      <dgm:spPr/>
      <dgm:t>
        <a:bodyPr/>
        <a:lstStyle/>
        <a:p>
          <a:endParaRPr lang="en-US"/>
        </a:p>
      </dgm:t>
    </dgm:pt>
    <dgm:pt modelId="{167E722A-2A66-4FCB-8F07-30CF516A0FB0}" type="sibTrans" cxnId="{CE84214F-C8E9-41B1-B922-E0B466638F64}">
      <dgm:prSet/>
      <dgm:spPr/>
      <dgm:t>
        <a:bodyPr/>
        <a:lstStyle/>
        <a:p>
          <a:endParaRPr lang="en-US"/>
        </a:p>
      </dgm:t>
    </dgm:pt>
    <dgm:pt modelId="{A171960B-F317-4FC9-9C89-1CF2C01F6D20}">
      <dgm:prSet/>
      <dgm:spPr/>
      <dgm:t>
        <a:bodyPr/>
        <a:lstStyle/>
        <a:p>
          <a:r>
            <a:rPr lang="en-US" b="0" i="0"/>
            <a:t> Location Type : the type of city in which the store is located </a:t>
          </a:r>
        </a:p>
      </dgm:t>
    </dgm:pt>
    <dgm:pt modelId="{AF1A0C44-8801-4703-A7BD-86798D86A7B3}" type="parTrans" cxnId="{FF67F3F5-198A-49F9-8BB5-0B592C9A8848}">
      <dgm:prSet/>
      <dgm:spPr/>
      <dgm:t>
        <a:bodyPr/>
        <a:lstStyle/>
        <a:p>
          <a:endParaRPr lang="en-US"/>
        </a:p>
      </dgm:t>
    </dgm:pt>
    <dgm:pt modelId="{F7188E55-9F00-44A4-B2CB-E186554FD4AB}" type="sibTrans" cxnId="{FF67F3F5-198A-49F9-8BB5-0B592C9A8848}">
      <dgm:prSet/>
      <dgm:spPr/>
      <dgm:t>
        <a:bodyPr/>
        <a:lstStyle/>
        <a:p>
          <a:endParaRPr lang="en-US"/>
        </a:p>
      </dgm:t>
    </dgm:pt>
    <dgm:pt modelId="{D8B3474B-6F56-4A93-9F2B-7AF8E3360678}">
      <dgm:prSet/>
      <dgm:spPr/>
      <dgm:t>
        <a:bodyPr/>
        <a:lstStyle/>
        <a:p>
          <a:r>
            <a:rPr lang="en-US" b="0" i="0"/>
            <a:t> Outlet Type : specifies whether the outlet is just a grocery store or some sort of supermarket </a:t>
          </a:r>
        </a:p>
      </dgm:t>
    </dgm:pt>
    <dgm:pt modelId="{C8753C35-19AD-4398-AE82-CE368A16D6A8}" type="parTrans" cxnId="{68326919-0B2F-4518-9F19-1074AD95A880}">
      <dgm:prSet/>
      <dgm:spPr/>
      <dgm:t>
        <a:bodyPr/>
        <a:lstStyle/>
        <a:p>
          <a:endParaRPr lang="en-US"/>
        </a:p>
      </dgm:t>
    </dgm:pt>
    <dgm:pt modelId="{5F8A2F5F-2159-4DBC-8664-0CA88461DA30}" type="sibTrans" cxnId="{68326919-0B2F-4518-9F19-1074AD95A880}">
      <dgm:prSet/>
      <dgm:spPr/>
      <dgm:t>
        <a:bodyPr/>
        <a:lstStyle/>
        <a:p>
          <a:endParaRPr lang="en-US"/>
        </a:p>
      </dgm:t>
    </dgm:pt>
    <dgm:pt modelId="{AAC4A309-C462-4742-BEE2-BE643CA9A332}">
      <dgm:prSet/>
      <dgm:spPr/>
      <dgm:t>
        <a:bodyPr/>
        <a:lstStyle/>
        <a:p>
          <a:r>
            <a:rPr lang="en-US" b="0" i="0"/>
            <a:t>Target variable: Outlet Sales : sales of the product in the particular store</a:t>
          </a:r>
        </a:p>
      </dgm:t>
    </dgm:pt>
    <dgm:pt modelId="{A309CB99-3644-4744-9713-D587DC017801}" type="parTrans" cxnId="{E0BA47F7-8071-442E-8180-4A5DC359D258}">
      <dgm:prSet/>
      <dgm:spPr/>
      <dgm:t>
        <a:bodyPr/>
        <a:lstStyle/>
        <a:p>
          <a:endParaRPr lang="en-US"/>
        </a:p>
      </dgm:t>
    </dgm:pt>
    <dgm:pt modelId="{2593C555-94EB-469F-80F2-764DA3B804C2}" type="sibTrans" cxnId="{E0BA47F7-8071-442E-8180-4A5DC359D258}">
      <dgm:prSet/>
      <dgm:spPr/>
      <dgm:t>
        <a:bodyPr/>
        <a:lstStyle/>
        <a:p>
          <a:endParaRPr lang="en-US"/>
        </a:p>
      </dgm:t>
    </dgm:pt>
    <dgm:pt modelId="{F15B7E69-B647-46A0-ABE2-740004AD4554}" type="pres">
      <dgm:prSet presAssocID="{5E520C39-1C81-449F-B7CE-A59DDFBE1903}" presName="vert0" presStyleCnt="0">
        <dgm:presLayoutVars>
          <dgm:dir/>
          <dgm:animOne val="branch"/>
          <dgm:animLvl val="lvl"/>
        </dgm:presLayoutVars>
      </dgm:prSet>
      <dgm:spPr/>
    </dgm:pt>
    <dgm:pt modelId="{2644F2DC-6E4E-456F-9585-F4AF8BEB773B}" type="pres">
      <dgm:prSet presAssocID="{5242FEEA-4F66-4B58-8AC2-0277F2991C99}" presName="thickLine" presStyleLbl="alignNode1" presStyleIdx="0" presStyleCnt="14"/>
      <dgm:spPr/>
    </dgm:pt>
    <dgm:pt modelId="{8B4AE447-C6D2-4D2E-924F-683B7EAD6A25}" type="pres">
      <dgm:prSet presAssocID="{5242FEEA-4F66-4B58-8AC2-0277F2991C99}" presName="horz1" presStyleCnt="0"/>
      <dgm:spPr/>
    </dgm:pt>
    <dgm:pt modelId="{C0DECE24-E236-4891-862B-3247EB609887}" type="pres">
      <dgm:prSet presAssocID="{5242FEEA-4F66-4B58-8AC2-0277F2991C99}" presName="tx1" presStyleLbl="revTx" presStyleIdx="0" presStyleCnt="14"/>
      <dgm:spPr/>
    </dgm:pt>
    <dgm:pt modelId="{E4B03693-6341-46AA-856E-4BEA250D41EC}" type="pres">
      <dgm:prSet presAssocID="{5242FEEA-4F66-4B58-8AC2-0277F2991C99}" presName="vert1" presStyleCnt="0"/>
      <dgm:spPr/>
    </dgm:pt>
    <dgm:pt modelId="{106F0EC8-B43D-4125-BA48-B6FA990E4A4E}" type="pres">
      <dgm:prSet presAssocID="{B2AD4A36-6A23-45C7-8191-B43F2C9A211F}" presName="thickLine" presStyleLbl="alignNode1" presStyleIdx="1" presStyleCnt="14"/>
      <dgm:spPr/>
    </dgm:pt>
    <dgm:pt modelId="{05B1FA5B-D073-40DD-A468-9914159C6B66}" type="pres">
      <dgm:prSet presAssocID="{B2AD4A36-6A23-45C7-8191-B43F2C9A211F}" presName="horz1" presStyleCnt="0"/>
      <dgm:spPr/>
    </dgm:pt>
    <dgm:pt modelId="{77374425-0ECD-4F7B-BF2B-9EEF3133FAE5}" type="pres">
      <dgm:prSet presAssocID="{B2AD4A36-6A23-45C7-8191-B43F2C9A211F}" presName="tx1" presStyleLbl="revTx" presStyleIdx="1" presStyleCnt="14"/>
      <dgm:spPr/>
    </dgm:pt>
    <dgm:pt modelId="{04B2BF9D-4E8B-4933-B0B3-F686F0AB2A62}" type="pres">
      <dgm:prSet presAssocID="{B2AD4A36-6A23-45C7-8191-B43F2C9A211F}" presName="vert1" presStyleCnt="0"/>
      <dgm:spPr/>
    </dgm:pt>
    <dgm:pt modelId="{5FD89229-380C-42AB-B1A7-98D3193D1A32}" type="pres">
      <dgm:prSet presAssocID="{8A19A95B-6402-40EC-AC78-59C0F6A81808}" presName="thickLine" presStyleLbl="alignNode1" presStyleIdx="2" presStyleCnt="14"/>
      <dgm:spPr/>
    </dgm:pt>
    <dgm:pt modelId="{BDCA8279-A0ED-42B7-BA8F-7D62E9BFC50B}" type="pres">
      <dgm:prSet presAssocID="{8A19A95B-6402-40EC-AC78-59C0F6A81808}" presName="horz1" presStyleCnt="0"/>
      <dgm:spPr/>
    </dgm:pt>
    <dgm:pt modelId="{5B5DBBC1-57A0-44DA-BD12-2359073179A3}" type="pres">
      <dgm:prSet presAssocID="{8A19A95B-6402-40EC-AC78-59C0F6A81808}" presName="tx1" presStyleLbl="revTx" presStyleIdx="2" presStyleCnt="14"/>
      <dgm:spPr/>
    </dgm:pt>
    <dgm:pt modelId="{252EFCF3-4844-4478-9059-458ACCEB76E3}" type="pres">
      <dgm:prSet presAssocID="{8A19A95B-6402-40EC-AC78-59C0F6A81808}" presName="vert1" presStyleCnt="0"/>
      <dgm:spPr/>
    </dgm:pt>
    <dgm:pt modelId="{42531F2F-5063-4DB2-81CF-4C764187B1F1}" type="pres">
      <dgm:prSet presAssocID="{EDFA5327-DD02-486A-90F5-D5B1CA38D2BB}" presName="thickLine" presStyleLbl="alignNode1" presStyleIdx="3" presStyleCnt="14"/>
      <dgm:spPr/>
    </dgm:pt>
    <dgm:pt modelId="{F9BC3CF3-7F56-4902-A155-65F56B2A3AC3}" type="pres">
      <dgm:prSet presAssocID="{EDFA5327-DD02-486A-90F5-D5B1CA38D2BB}" presName="horz1" presStyleCnt="0"/>
      <dgm:spPr/>
    </dgm:pt>
    <dgm:pt modelId="{82AB236F-2C2B-4931-AA96-6934569596CF}" type="pres">
      <dgm:prSet presAssocID="{EDFA5327-DD02-486A-90F5-D5B1CA38D2BB}" presName="tx1" presStyleLbl="revTx" presStyleIdx="3" presStyleCnt="14"/>
      <dgm:spPr/>
    </dgm:pt>
    <dgm:pt modelId="{9BFE0858-7AE1-4719-95A2-7FB91440AB6E}" type="pres">
      <dgm:prSet presAssocID="{EDFA5327-DD02-486A-90F5-D5B1CA38D2BB}" presName="vert1" presStyleCnt="0"/>
      <dgm:spPr/>
    </dgm:pt>
    <dgm:pt modelId="{1E2B3BDB-AF10-4752-871F-C8E645CA5A03}" type="pres">
      <dgm:prSet presAssocID="{0557F35E-45E0-4A3E-9F39-8C0F153F495C}" presName="thickLine" presStyleLbl="alignNode1" presStyleIdx="4" presStyleCnt="14"/>
      <dgm:spPr/>
    </dgm:pt>
    <dgm:pt modelId="{2E9E311F-24CB-4E2C-9723-EFDA898E7363}" type="pres">
      <dgm:prSet presAssocID="{0557F35E-45E0-4A3E-9F39-8C0F153F495C}" presName="horz1" presStyleCnt="0"/>
      <dgm:spPr/>
    </dgm:pt>
    <dgm:pt modelId="{93C8B299-1C00-4E2E-A691-0F82D2066931}" type="pres">
      <dgm:prSet presAssocID="{0557F35E-45E0-4A3E-9F39-8C0F153F495C}" presName="tx1" presStyleLbl="revTx" presStyleIdx="4" presStyleCnt="14"/>
      <dgm:spPr/>
    </dgm:pt>
    <dgm:pt modelId="{52B98710-58F0-4839-8D98-0C8CB4963E38}" type="pres">
      <dgm:prSet presAssocID="{0557F35E-45E0-4A3E-9F39-8C0F153F495C}" presName="vert1" presStyleCnt="0"/>
      <dgm:spPr/>
    </dgm:pt>
    <dgm:pt modelId="{1158BE8A-EA56-4738-9770-5F63CD5F6EAE}" type="pres">
      <dgm:prSet presAssocID="{0586C55B-9AAE-413F-80B1-38B62ECCA5D4}" presName="thickLine" presStyleLbl="alignNode1" presStyleIdx="5" presStyleCnt="14"/>
      <dgm:spPr/>
    </dgm:pt>
    <dgm:pt modelId="{E3EF8532-F56B-49B0-B8AA-233E20A0E2FE}" type="pres">
      <dgm:prSet presAssocID="{0586C55B-9AAE-413F-80B1-38B62ECCA5D4}" presName="horz1" presStyleCnt="0"/>
      <dgm:spPr/>
    </dgm:pt>
    <dgm:pt modelId="{E7C364E8-DB8B-4D97-B5FF-8017696D92D1}" type="pres">
      <dgm:prSet presAssocID="{0586C55B-9AAE-413F-80B1-38B62ECCA5D4}" presName="tx1" presStyleLbl="revTx" presStyleIdx="5" presStyleCnt="14"/>
      <dgm:spPr/>
    </dgm:pt>
    <dgm:pt modelId="{728F75DA-2449-48B9-A849-B62CAD609D45}" type="pres">
      <dgm:prSet presAssocID="{0586C55B-9AAE-413F-80B1-38B62ECCA5D4}" presName="vert1" presStyleCnt="0"/>
      <dgm:spPr/>
    </dgm:pt>
    <dgm:pt modelId="{016ECDC1-9E17-4A00-A309-ED0FCE1C435C}" type="pres">
      <dgm:prSet presAssocID="{2FE5D544-84A5-4E6F-B4E4-5B72FA166F1D}" presName="thickLine" presStyleLbl="alignNode1" presStyleIdx="6" presStyleCnt="14"/>
      <dgm:spPr/>
    </dgm:pt>
    <dgm:pt modelId="{F2E63502-DAE2-4B16-8D55-B2C799AF6B84}" type="pres">
      <dgm:prSet presAssocID="{2FE5D544-84A5-4E6F-B4E4-5B72FA166F1D}" presName="horz1" presStyleCnt="0"/>
      <dgm:spPr/>
    </dgm:pt>
    <dgm:pt modelId="{39F3B608-B9C9-40EE-A873-E997548D62D9}" type="pres">
      <dgm:prSet presAssocID="{2FE5D544-84A5-4E6F-B4E4-5B72FA166F1D}" presName="tx1" presStyleLbl="revTx" presStyleIdx="6" presStyleCnt="14"/>
      <dgm:spPr/>
    </dgm:pt>
    <dgm:pt modelId="{10A1D1B1-B0A7-45E9-87F5-114145105111}" type="pres">
      <dgm:prSet presAssocID="{2FE5D544-84A5-4E6F-B4E4-5B72FA166F1D}" presName="vert1" presStyleCnt="0"/>
      <dgm:spPr/>
    </dgm:pt>
    <dgm:pt modelId="{6D7E4972-A0D4-4D68-9C53-AFDD805CC3CD}" type="pres">
      <dgm:prSet presAssocID="{C9053899-9464-481B-ADEC-273B7B042EF7}" presName="thickLine" presStyleLbl="alignNode1" presStyleIdx="7" presStyleCnt="14"/>
      <dgm:spPr/>
    </dgm:pt>
    <dgm:pt modelId="{BCD6B1E5-3DBC-439E-9BE4-27C76ECE42D7}" type="pres">
      <dgm:prSet presAssocID="{C9053899-9464-481B-ADEC-273B7B042EF7}" presName="horz1" presStyleCnt="0"/>
      <dgm:spPr/>
    </dgm:pt>
    <dgm:pt modelId="{3566F3E4-8032-416F-9557-B59A2E3CF663}" type="pres">
      <dgm:prSet presAssocID="{C9053899-9464-481B-ADEC-273B7B042EF7}" presName="tx1" presStyleLbl="revTx" presStyleIdx="7" presStyleCnt="14"/>
      <dgm:spPr/>
    </dgm:pt>
    <dgm:pt modelId="{F235E5B1-273A-4C5E-907F-DF1EBC10A163}" type="pres">
      <dgm:prSet presAssocID="{C9053899-9464-481B-ADEC-273B7B042EF7}" presName="vert1" presStyleCnt="0"/>
      <dgm:spPr/>
    </dgm:pt>
    <dgm:pt modelId="{7D5E76FE-89D8-49DA-985B-325A16BF19FC}" type="pres">
      <dgm:prSet presAssocID="{F2743209-C5B8-4C1E-9B52-01F22268104B}" presName="thickLine" presStyleLbl="alignNode1" presStyleIdx="8" presStyleCnt="14"/>
      <dgm:spPr/>
    </dgm:pt>
    <dgm:pt modelId="{364CEA1B-4CC8-4CD6-A8CD-68F0CD398B6D}" type="pres">
      <dgm:prSet presAssocID="{F2743209-C5B8-4C1E-9B52-01F22268104B}" presName="horz1" presStyleCnt="0"/>
      <dgm:spPr/>
    </dgm:pt>
    <dgm:pt modelId="{788A570B-6F65-4FFF-8865-38DA334F3130}" type="pres">
      <dgm:prSet presAssocID="{F2743209-C5B8-4C1E-9B52-01F22268104B}" presName="tx1" presStyleLbl="revTx" presStyleIdx="8" presStyleCnt="14"/>
      <dgm:spPr/>
    </dgm:pt>
    <dgm:pt modelId="{6BCDE899-1F83-4FEB-B473-41515E55D073}" type="pres">
      <dgm:prSet presAssocID="{F2743209-C5B8-4C1E-9B52-01F22268104B}" presName="vert1" presStyleCnt="0"/>
      <dgm:spPr/>
    </dgm:pt>
    <dgm:pt modelId="{3F36298E-5E6F-476A-ADCE-05775EE04EEE}" type="pres">
      <dgm:prSet presAssocID="{C89F9999-F3C0-452B-BFEF-3FD4C4A9BB33}" presName="thickLine" presStyleLbl="alignNode1" presStyleIdx="9" presStyleCnt="14"/>
      <dgm:spPr/>
    </dgm:pt>
    <dgm:pt modelId="{2F3E46FB-D7D5-4251-89E4-8D145E4091A8}" type="pres">
      <dgm:prSet presAssocID="{C89F9999-F3C0-452B-BFEF-3FD4C4A9BB33}" presName="horz1" presStyleCnt="0"/>
      <dgm:spPr/>
    </dgm:pt>
    <dgm:pt modelId="{C0FFCF74-E50F-4427-99CF-BF2E381FBD7A}" type="pres">
      <dgm:prSet presAssocID="{C89F9999-F3C0-452B-BFEF-3FD4C4A9BB33}" presName="tx1" presStyleLbl="revTx" presStyleIdx="9" presStyleCnt="14"/>
      <dgm:spPr/>
    </dgm:pt>
    <dgm:pt modelId="{B7D352C4-4105-4EAC-9AC3-5F563D271FC3}" type="pres">
      <dgm:prSet presAssocID="{C89F9999-F3C0-452B-BFEF-3FD4C4A9BB33}" presName="vert1" presStyleCnt="0"/>
      <dgm:spPr/>
    </dgm:pt>
    <dgm:pt modelId="{9824F83F-C519-470C-A67C-024D13D8B546}" type="pres">
      <dgm:prSet presAssocID="{C6B0EE3D-3806-43CE-8EDA-CC7EEAC7AB86}" presName="thickLine" presStyleLbl="alignNode1" presStyleIdx="10" presStyleCnt="14"/>
      <dgm:spPr/>
    </dgm:pt>
    <dgm:pt modelId="{A7A2D8AD-4C0F-4816-818B-C17AF6526600}" type="pres">
      <dgm:prSet presAssocID="{C6B0EE3D-3806-43CE-8EDA-CC7EEAC7AB86}" presName="horz1" presStyleCnt="0"/>
      <dgm:spPr/>
    </dgm:pt>
    <dgm:pt modelId="{9790C028-387A-4BDB-8C72-AFC6155DB4BB}" type="pres">
      <dgm:prSet presAssocID="{C6B0EE3D-3806-43CE-8EDA-CC7EEAC7AB86}" presName="tx1" presStyleLbl="revTx" presStyleIdx="10" presStyleCnt="14"/>
      <dgm:spPr/>
    </dgm:pt>
    <dgm:pt modelId="{D5775F84-4A6C-4C8F-AA94-570270CF68EB}" type="pres">
      <dgm:prSet presAssocID="{C6B0EE3D-3806-43CE-8EDA-CC7EEAC7AB86}" presName="vert1" presStyleCnt="0"/>
      <dgm:spPr/>
    </dgm:pt>
    <dgm:pt modelId="{1472475C-CA20-444A-8B7F-4FCBF5949A92}" type="pres">
      <dgm:prSet presAssocID="{A171960B-F317-4FC9-9C89-1CF2C01F6D20}" presName="thickLine" presStyleLbl="alignNode1" presStyleIdx="11" presStyleCnt="14"/>
      <dgm:spPr/>
    </dgm:pt>
    <dgm:pt modelId="{119651BD-124D-4DD8-BB6C-116CDFB74FE1}" type="pres">
      <dgm:prSet presAssocID="{A171960B-F317-4FC9-9C89-1CF2C01F6D20}" presName="horz1" presStyleCnt="0"/>
      <dgm:spPr/>
    </dgm:pt>
    <dgm:pt modelId="{6CD088A3-5A49-4417-9496-D342F7477421}" type="pres">
      <dgm:prSet presAssocID="{A171960B-F317-4FC9-9C89-1CF2C01F6D20}" presName="tx1" presStyleLbl="revTx" presStyleIdx="11" presStyleCnt="14"/>
      <dgm:spPr/>
    </dgm:pt>
    <dgm:pt modelId="{111D6480-613A-41E1-BF3F-F0AC580C854D}" type="pres">
      <dgm:prSet presAssocID="{A171960B-F317-4FC9-9C89-1CF2C01F6D20}" presName="vert1" presStyleCnt="0"/>
      <dgm:spPr/>
    </dgm:pt>
    <dgm:pt modelId="{EB7436B9-A96D-4E14-B9C5-CB327180713A}" type="pres">
      <dgm:prSet presAssocID="{D8B3474B-6F56-4A93-9F2B-7AF8E3360678}" presName="thickLine" presStyleLbl="alignNode1" presStyleIdx="12" presStyleCnt="14"/>
      <dgm:spPr/>
    </dgm:pt>
    <dgm:pt modelId="{E44BD92E-1D05-4E40-9246-3BBA0C86843E}" type="pres">
      <dgm:prSet presAssocID="{D8B3474B-6F56-4A93-9F2B-7AF8E3360678}" presName="horz1" presStyleCnt="0"/>
      <dgm:spPr/>
    </dgm:pt>
    <dgm:pt modelId="{45687749-DA76-4A3F-98E1-203C246CEB40}" type="pres">
      <dgm:prSet presAssocID="{D8B3474B-6F56-4A93-9F2B-7AF8E3360678}" presName="tx1" presStyleLbl="revTx" presStyleIdx="12" presStyleCnt="14"/>
      <dgm:spPr/>
    </dgm:pt>
    <dgm:pt modelId="{F70FD6BD-C69E-40D3-B2B5-FCF2AD712848}" type="pres">
      <dgm:prSet presAssocID="{D8B3474B-6F56-4A93-9F2B-7AF8E3360678}" presName="vert1" presStyleCnt="0"/>
      <dgm:spPr/>
    </dgm:pt>
    <dgm:pt modelId="{D151A3E7-E289-4786-8F18-80AD6EC0B4AA}" type="pres">
      <dgm:prSet presAssocID="{AAC4A309-C462-4742-BEE2-BE643CA9A332}" presName="thickLine" presStyleLbl="alignNode1" presStyleIdx="13" presStyleCnt="14"/>
      <dgm:spPr/>
    </dgm:pt>
    <dgm:pt modelId="{1550249F-4729-41CE-BE5B-A918F089E24D}" type="pres">
      <dgm:prSet presAssocID="{AAC4A309-C462-4742-BEE2-BE643CA9A332}" presName="horz1" presStyleCnt="0"/>
      <dgm:spPr/>
    </dgm:pt>
    <dgm:pt modelId="{AA800637-4F4E-4674-BC74-4832F2903DDC}" type="pres">
      <dgm:prSet presAssocID="{AAC4A309-C462-4742-BEE2-BE643CA9A332}" presName="tx1" presStyleLbl="revTx" presStyleIdx="13" presStyleCnt="14"/>
      <dgm:spPr/>
    </dgm:pt>
    <dgm:pt modelId="{4642BF83-77CC-47BF-A5FF-197266324851}" type="pres">
      <dgm:prSet presAssocID="{AAC4A309-C462-4742-BEE2-BE643CA9A332}" presName="vert1" presStyleCnt="0"/>
      <dgm:spPr/>
    </dgm:pt>
  </dgm:ptLst>
  <dgm:cxnLst>
    <dgm:cxn modelId="{33A6F400-FB10-4170-9DD1-7E1A4F916D63}" type="presOf" srcId="{5242FEEA-4F66-4B58-8AC2-0277F2991C99}" destId="{C0DECE24-E236-4891-862B-3247EB609887}" srcOrd="0" destOrd="0" presId="urn:microsoft.com/office/officeart/2008/layout/LinedList"/>
    <dgm:cxn modelId="{9F808817-6405-48C6-8EF7-95DF568EB283}" type="presOf" srcId="{F2743209-C5B8-4C1E-9B52-01F22268104B}" destId="{788A570B-6F65-4FFF-8865-38DA334F3130}" srcOrd="0" destOrd="0" presId="urn:microsoft.com/office/officeart/2008/layout/LinedList"/>
    <dgm:cxn modelId="{68326919-0B2F-4518-9F19-1074AD95A880}" srcId="{5E520C39-1C81-449F-B7CE-A59DDFBE1903}" destId="{D8B3474B-6F56-4A93-9F2B-7AF8E3360678}" srcOrd="12" destOrd="0" parTransId="{C8753C35-19AD-4398-AE82-CE368A16D6A8}" sibTransId="{5F8A2F5F-2159-4DBC-8664-0CA88461DA30}"/>
    <dgm:cxn modelId="{73077F1A-3489-4C2C-B0FB-A5544234922C}" srcId="{5E520C39-1C81-449F-B7CE-A59DDFBE1903}" destId="{0557F35E-45E0-4A3E-9F39-8C0F153F495C}" srcOrd="4" destOrd="0" parTransId="{A63F6AE2-EA80-437A-9F5B-A582BEFA8B43}" sibTransId="{8FE8F8A2-AE9B-4498-8871-9BE5A7209FAE}"/>
    <dgm:cxn modelId="{8D2A3020-D5C2-433B-8952-079CA2BF5296}" type="presOf" srcId="{2FE5D544-84A5-4E6F-B4E4-5B72FA166F1D}" destId="{39F3B608-B9C9-40EE-A873-E997548D62D9}" srcOrd="0" destOrd="0" presId="urn:microsoft.com/office/officeart/2008/layout/LinedList"/>
    <dgm:cxn modelId="{07D7A627-96D4-4086-95BF-C8EA2DF89149}" srcId="{5E520C39-1C81-449F-B7CE-A59DDFBE1903}" destId="{0586C55B-9AAE-413F-80B1-38B62ECCA5D4}" srcOrd="5" destOrd="0" parTransId="{6981FE94-C5B7-4BD5-8965-90E775ABFA48}" sibTransId="{921735E3-2D66-4A84-9D29-09D916808E3F}"/>
    <dgm:cxn modelId="{A5B48C30-294A-4614-BB19-D1792EA0B1E5}" srcId="{5E520C39-1C81-449F-B7CE-A59DDFBE1903}" destId="{2FE5D544-84A5-4E6F-B4E4-5B72FA166F1D}" srcOrd="6" destOrd="0" parTransId="{E4F473D8-932C-418C-9470-32A44AB4274D}" sibTransId="{E1DA374A-8453-4497-886F-6BBB34FE8BDA}"/>
    <dgm:cxn modelId="{DBBD6832-270C-4FE0-9BC2-80D70175FFE7}" type="presOf" srcId="{C6B0EE3D-3806-43CE-8EDA-CC7EEAC7AB86}" destId="{9790C028-387A-4BDB-8C72-AFC6155DB4BB}" srcOrd="0" destOrd="0" presId="urn:microsoft.com/office/officeart/2008/layout/LinedList"/>
    <dgm:cxn modelId="{DBEB6F3A-1A79-4D27-916C-1B436D1B5EE2}" type="presOf" srcId="{5E520C39-1C81-449F-B7CE-A59DDFBE1903}" destId="{F15B7E69-B647-46A0-ABE2-740004AD4554}" srcOrd="0" destOrd="0" presId="urn:microsoft.com/office/officeart/2008/layout/LinedList"/>
    <dgm:cxn modelId="{E3C20669-842B-4AA4-9708-5E1290C92897}" srcId="{5E520C39-1C81-449F-B7CE-A59DDFBE1903}" destId="{C89F9999-F3C0-452B-BFEF-3FD4C4A9BB33}" srcOrd="9" destOrd="0" parTransId="{F94043BD-EF62-4A1C-B225-B1D39E1CF1CC}" sibTransId="{9476F0CC-AF6F-451D-BBBD-0A0F5633E805}"/>
    <dgm:cxn modelId="{9ED57669-EBD1-4C60-9DA2-C53D39B37CB0}" srcId="{5E520C39-1C81-449F-B7CE-A59DDFBE1903}" destId="{F2743209-C5B8-4C1E-9B52-01F22268104B}" srcOrd="8" destOrd="0" parTransId="{A190BBF0-0C3D-44CD-9F90-0C50CE4323CA}" sibTransId="{A74BF473-57AB-4FC5-A8A8-FDC11636EFAF}"/>
    <dgm:cxn modelId="{A6E3D24E-308E-4051-93B4-C99481AE3F76}" type="presOf" srcId="{A171960B-F317-4FC9-9C89-1CF2C01F6D20}" destId="{6CD088A3-5A49-4417-9496-D342F7477421}" srcOrd="0" destOrd="0" presId="urn:microsoft.com/office/officeart/2008/layout/LinedList"/>
    <dgm:cxn modelId="{CE84214F-C8E9-41B1-B922-E0B466638F64}" srcId="{5E520C39-1C81-449F-B7CE-A59DDFBE1903}" destId="{C6B0EE3D-3806-43CE-8EDA-CC7EEAC7AB86}" srcOrd="10" destOrd="0" parTransId="{860675BC-9E73-493F-B6AE-CEA7853815B7}" sibTransId="{167E722A-2A66-4FCB-8F07-30CF516A0FB0}"/>
    <dgm:cxn modelId="{11BFF654-CC76-4BBE-938D-A4C30B159B27}" type="presOf" srcId="{0586C55B-9AAE-413F-80B1-38B62ECCA5D4}" destId="{E7C364E8-DB8B-4D97-B5FF-8017696D92D1}" srcOrd="0" destOrd="0" presId="urn:microsoft.com/office/officeart/2008/layout/LinedList"/>
    <dgm:cxn modelId="{BDA3457C-006D-461E-9907-CABF4C9B8AAB}" srcId="{5E520C39-1C81-449F-B7CE-A59DDFBE1903}" destId="{8A19A95B-6402-40EC-AC78-59C0F6A81808}" srcOrd="2" destOrd="0" parTransId="{439B043F-D0A8-4787-ABD7-4F9FD2C5C9A5}" sibTransId="{33F7CB92-3F20-4001-BF89-8E311C65E33B}"/>
    <dgm:cxn modelId="{21A47FAD-59E4-47D1-8E9D-8E705D11E827}" srcId="{5E520C39-1C81-449F-B7CE-A59DDFBE1903}" destId="{C9053899-9464-481B-ADEC-273B7B042EF7}" srcOrd="7" destOrd="0" parTransId="{6F0440C5-7952-4B5C-9503-252A2650B15B}" sibTransId="{06984C33-4F6B-4E4C-A51B-2927DA41D435}"/>
    <dgm:cxn modelId="{117F3BAF-7873-4606-ACC2-0BEFFF9E0FF7}" srcId="{5E520C39-1C81-449F-B7CE-A59DDFBE1903}" destId="{EDFA5327-DD02-486A-90F5-D5B1CA38D2BB}" srcOrd="3" destOrd="0" parTransId="{D87F2AA6-B031-4ECE-BC0E-D4BADDC4B84C}" sibTransId="{C60E254C-DDD0-41CF-809B-77504F64F284}"/>
    <dgm:cxn modelId="{9F0448AF-C259-4527-B644-244005AE24F5}" type="presOf" srcId="{AAC4A309-C462-4742-BEE2-BE643CA9A332}" destId="{AA800637-4F4E-4674-BC74-4832F2903DDC}" srcOrd="0" destOrd="0" presId="urn:microsoft.com/office/officeart/2008/layout/LinedList"/>
    <dgm:cxn modelId="{FC4EB4B3-DCB4-4114-BED0-602B16DA20E3}" type="presOf" srcId="{D8B3474B-6F56-4A93-9F2B-7AF8E3360678}" destId="{45687749-DA76-4A3F-98E1-203C246CEB40}" srcOrd="0" destOrd="0" presId="urn:microsoft.com/office/officeart/2008/layout/LinedList"/>
    <dgm:cxn modelId="{B796B2BD-EEB0-479F-A952-AB898130C8B8}" type="presOf" srcId="{EDFA5327-DD02-486A-90F5-D5B1CA38D2BB}" destId="{82AB236F-2C2B-4931-AA96-6934569596CF}" srcOrd="0" destOrd="0" presId="urn:microsoft.com/office/officeart/2008/layout/LinedList"/>
    <dgm:cxn modelId="{5AAFA1DD-0C5B-40AA-B4CF-788E776E0EA2}" type="presOf" srcId="{8A19A95B-6402-40EC-AC78-59C0F6A81808}" destId="{5B5DBBC1-57A0-44DA-BD12-2359073179A3}" srcOrd="0" destOrd="0" presId="urn:microsoft.com/office/officeart/2008/layout/LinedList"/>
    <dgm:cxn modelId="{7364DFDD-D1A3-4D17-AA94-3EBECDBA5B60}" srcId="{5E520C39-1C81-449F-B7CE-A59DDFBE1903}" destId="{B2AD4A36-6A23-45C7-8191-B43F2C9A211F}" srcOrd="1" destOrd="0" parTransId="{7BB4C52B-8F10-4758-B968-92F93F455AB6}" sibTransId="{21BE9407-CA55-4D02-B763-B66AAAE3CC9F}"/>
    <dgm:cxn modelId="{700071E0-F1D6-47F3-8A51-E1B52A3AA998}" type="presOf" srcId="{B2AD4A36-6A23-45C7-8191-B43F2C9A211F}" destId="{77374425-0ECD-4F7B-BF2B-9EEF3133FAE5}" srcOrd="0" destOrd="0" presId="urn:microsoft.com/office/officeart/2008/layout/LinedList"/>
    <dgm:cxn modelId="{B3B4F3E1-CF34-49EF-8A5F-044DB6151AA6}" type="presOf" srcId="{C9053899-9464-481B-ADEC-273B7B042EF7}" destId="{3566F3E4-8032-416F-9557-B59A2E3CF663}" srcOrd="0" destOrd="0" presId="urn:microsoft.com/office/officeart/2008/layout/LinedList"/>
    <dgm:cxn modelId="{A54550E9-385B-42C5-9CCC-0A60AAB45611}" type="presOf" srcId="{C89F9999-F3C0-452B-BFEF-3FD4C4A9BB33}" destId="{C0FFCF74-E50F-4427-99CF-BF2E381FBD7A}" srcOrd="0" destOrd="0" presId="urn:microsoft.com/office/officeart/2008/layout/LinedList"/>
    <dgm:cxn modelId="{FF67F3F5-198A-49F9-8BB5-0B592C9A8848}" srcId="{5E520C39-1C81-449F-B7CE-A59DDFBE1903}" destId="{A171960B-F317-4FC9-9C89-1CF2C01F6D20}" srcOrd="11" destOrd="0" parTransId="{AF1A0C44-8801-4703-A7BD-86798D86A7B3}" sibTransId="{F7188E55-9F00-44A4-B2CB-E186554FD4AB}"/>
    <dgm:cxn modelId="{E0BA47F7-8071-442E-8180-4A5DC359D258}" srcId="{5E520C39-1C81-449F-B7CE-A59DDFBE1903}" destId="{AAC4A309-C462-4742-BEE2-BE643CA9A332}" srcOrd="13" destOrd="0" parTransId="{A309CB99-3644-4744-9713-D587DC017801}" sibTransId="{2593C555-94EB-469F-80F2-764DA3B804C2}"/>
    <dgm:cxn modelId="{77CE67FC-3444-433E-A3C1-D5D7AEB51CDF}" type="presOf" srcId="{0557F35E-45E0-4A3E-9F39-8C0F153F495C}" destId="{93C8B299-1C00-4E2E-A691-0F82D2066931}" srcOrd="0" destOrd="0" presId="urn:microsoft.com/office/officeart/2008/layout/LinedList"/>
    <dgm:cxn modelId="{FC5A05FD-56E8-41DB-8F1E-BFA2525E5933}" srcId="{5E520C39-1C81-449F-B7CE-A59DDFBE1903}" destId="{5242FEEA-4F66-4B58-8AC2-0277F2991C99}" srcOrd="0" destOrd="0" parTransId="{AFA9DE6D-4419-4611-9CA5-3E3FE5BAA203}" sibTransId="{0931C98F-E9AE-45FE-ADCB-63C3E109641C}"/>
    <dgm:cxn modelId="{1870B9E3-B450-406A-B8CB-102D0C8321BC}" type="presParOf" srcId="{F15B7E69-B647-46A0-ABE2-740004AD4554}" destId="{2644F2DC-6E4E-456F-9585-F4AF8BEB773B}" srcOrd="0" destOrd="0" presId="urn:microsoft.com/office/officeart/2008/layout/LinedList"/>
    <dgm:cxn modelId="{E8ACDF99-6BA9-4D82-B2CF-6B00532FF251}" type="presParOf" srcId="{F15B7E69-B647-46A0-ABE2-740004AD4554}" destId="{8B4AE447-C6D2-4D2E-924F-683B7EAD6A25}" srcOrd="1" destOrd="0" presId="urn:microsoft.com/office/officeart/2008/layout/LinedList"/>
    <dgm:cxn modelId="{E78A6290-C8DF-4CDB-BEFD-415A831E7B01}" type="presParOf" srcId="{8B4AE447-C6D2-4D2E-924F-683B7EAD6A25}" destId="{C0DECE24-E236-4891-862B-3247EB609887}" srcOrd="0" destOrd="0" presId="urn:microsoft.com/office/officeart/2008/layout/LinedList"/>
    <dgm:cxn modelId="{87FB42B4-FE31-4B3C-AD7E-6451384DB9E8}" type="presParOf" srcId="{8B4AE447-C6D2-4D2E-924F-683B7EAD6A25}" destId="{E4B03693-6341-46AA-856E-4BEA250D41EC}" srcOrd="1" destOrd="0" presId="urn:microsoft.com/office/officeart/2008/layout/LinedList"/>
    <dgm:cxn modelId="{F488B3AA-5E71-4184-BD83-8010E266E947}" type="presParOf" srcId="{F15B7E69-B647-46A0-ABE2-740004AD4554}" destId="{106F0EC8-B43D-4125-BA48-B6FA990E4A4E}" srcOrd="2" destOrd="0" presId="urn:microsoft.com/office/officeart/2008/layout/LinedList"/>
    <dgm:cxn modelId="{3F013359-FFA2-4E19-BCC3-ECB9107BA42C}" type="presParOf" srcId="{F15B7E69-B647-46A0-ABE2-740004AD4554}" destId="{05B1FA5B-D073-40DD-A468-9914159C6B66}" srcOrd="3" destOrd="0" presId="urn:microsoft.com/office/officeart/2008/layout/LinedList"/>
    <dgm:cxn modelId="{9C18F832-F5AB-4894-B0EE-D6B10B1169C5}" type="presParOf" srcId="{05B1FA5B-D073-40DD-A468-9914159C6B66}" destId="{77374425-0ECD-4F7B-BF2B-9EEF3133FAE5}" srcOrd="0" destOrd="0" presId="urn:microsoft.com/office/officeart/2008/layout/LinedList"/>
    <dgm:cxn modelId="{28E32008-6532-4CDC-8B6B-0A11DED73027}" type="presParOf" srcId="{05B1FA5B-D073-40DD-A468-9914159C6B66}" destId="{04B2BF9D-4E8B-4933-B0B3-F686F0AB2A62}" srcOrd="1" destOrd="0" presId="urn:microsoft.com/office/officeart/2008/layout/LinedList"/>
    <dgm:cxn modelId="{1129FC49-960E-4A69-861B-AFEE6571DCE1}" type="presParOf" srcId="{F15B7E69-B647-46A0-ABE2-740004AD4554}" destId="{5FD89229-380C-42AB-B1A7-98D3193D1A32}" srcOrd="4" destOrd="0" presId="urn:microsoft.com/office/officeart/2008/layout/LinedList"/>
    <dgm:cxn modelId="{7E9F778F-1BBD-45C1-8E38-FAF48EC5BE37}" type="presParOf" srcId="{F15B7E69-B647-46A0-ABE2-740004AD4554}" destId="{BDCA8279-A0ED-42B7-BA8F-7D62E9BFC50B}" srcOrd="5" destOrd="0" presId="urn:microsoft.com/office/officeart/2008/layout/LinedList"/>
    <dgm:cxn modelId="{E6AFE111-420D-4E7E-BF01-E94EAB193561}" type="presParOf" srcId="{BDCA8279-A0ED-42B7-BA8F-7D62E9BFC50B}" destId="{5B5DBBC1-57A0-44DA-BD12-2359073179A3}" srcOrd="0" destOrd="0" presId="urn:microsoft.com/office/officeart/2008/layout/LinedList"/>
    <dgm:cxn modelId="{825E4313-238A-48E8-A7C3-041DFA17D18B}" type="presParOf" srcId="{BDCA8279-A0ED-42B7-BA8F-7D62E9BFC50B}" destId="{252EFCF3-4844-4478-9059-458ACCEB76E3}" srcOrd="1" destOrd="0" presId="urn:microsoft.com/office/officeart/2008/layout/LinedList"/>
    <dgm:cxn modelId="{6E2565AE-041A-402D-A26B-E0AAA2C05E06}" type="presParOf" srcId="{F15B7E69-B647-46A0-ABE2-740004AD4554}" destId="{42531F2F-5063-4DB2-81CF-4C764187B1F1}" srcOrd="6" destOrd="0" presId="urn:microsoft.com/office/officeart/2008/layout/LinedList"/>
    <dgm:cxn modelId="{8EDA931D-7B65-41E5-8195-50CCA25E28AC}" type="presParOf" srcId="{F15B7E69-B647-46A0-ABE2-740004AD4554}" destId="{F9BC3CF3-7F56-4902-A155-65F56B2A3AC3}" srcOrd="7" destOrd="0" presId="urn:microsoft.com/office/officeart/2008/layout/LinedList"/>
    <dgm:cxn modelId="{D1A925F2-0235-44E6-8C05-AB8755CEF1D0}" type="presParOf" srcId="{F9BC3CF3-7F56-4902-A155-65F56B2A3AC3}" destId="{82AB236F-2C2B-4931-AA96-6934569596CF}" srcOrd="0" destOrd="0" presId="urn:microsoft.com/office/officeart/2008/layout/LinedList"/>
    <dgm:cxn modelId="{3005B30F-FFC3-49FF-BD9F-CB5831CC646B}" type="presParOf" srcId="{F9BC3CF3-7F56-4902-A155-65F56B2A3AC3}" destId="{9BFE0858-7AE1-4719-95A2-7FB91440AB6E}" srcOrd="1" destOrd="0" presId="urn:microsoft.com/office/officeart/2008/layout/LinedList"/>
    <dgm:cxn modelId="{E6636CC1-4752-4925-80E6-2CA4D6AF0C58}" type="presParOf" srcId="{F15B7E69-B647-46A0-ABE2-740004AD4554}" destId="{1E2B3BDB-AF10-4752-871F-C8E645CA5A03}" srcOrd="8" destOrd="0" presId="urn:microsoft.com/office/officeart/2008/layout/LinedList"/>
    <dgm:cxn modelId="{131A4474-5A8E-4455-8BB0-6E63176471B9}" type="presParOf" srcId="{F15B7E69-B647-46A0-ABE2-740004AD4554}" destId="{2E9E311F-24CB-4E2C-9723-EFDA898E7363}" srcOrd="9" destOrd="0" presId="urn:microsoft.com/office/officeart/2008/layout/LinedList"/>
    <dgm:cxn modelId="{7EC37121-1D2D-4A02-ACB0-FDEDC4FC5D2E}" type="presParOf" srcId="{2E9E311F-24CB-4E2C-9723-EFDA898E7363}" destId="{93C8B299-1C00-4E2E-A691-0F82D2066931}" srcOrd="0" destOrd="0" presId="urn:microsoft.com/office/officeart/2008/layout/LinedList"/>
    <dgm:cxn modelId="{FC3464EB-6365-4986-9CF8-F7B396282D68}" type="presParOf" srcId="{2E9E311F-24CB-4E2C-9723-EFDA898E7363}" destId="{52B98710-58F0-4839-8D98-0C8CB4963E38}" srcOrd="1" destOrd="0" presId="urn:microsoft.com/office/officeart/2008/layout/LinedList"/>
    <dgm:cxn modelId="{00427B48-1BD6-4946-A32D-C570B0000335}" type="presParOf" srcId="{F15B7E69-B647-46A0-ABE2-740004AD4554}" destId="{1158BE8A-EA56-4738-9770-5F63CD5F6EAE}" srcOrd="10" destOrd="0" presId="urn:microsoft.com/office/officeart/2008/layout/LinedList"/>
    <dgm:cxn modelId="{C9F3B53B-51D1-45FB-96A0-C58FEA21E308}" type="presParOf" srcId="{F15B7E69-B647-46A0-ABE2-740004AD4554}" destId="{E3EF8532-F56B-49B0-B8AA-233E20A0E2FE}" srcOrd="11" destOrd="0" presId="urn:microsoft.com/office/officeart/2008/layout/LinedList"/>
    <dgm:cxn modelId="{8CCFC2F3-0939-4E01-8297-F786831E4AA9}" type="presParOf" srcId="{E3EF8532-F56B-49B0-B8AA-233E20A0E2FE}" destId="{E7C364E8-DB8B-4D97-B5FF-8017696D92D1}" srcOrd="0" destOrd="0" presId="urn:microsoft.com/office/officeart/2008/layout/LinedList"/>
    <dgm:cxn modelId="{4A2B2828-E428-4E61-9C13-9E76EBE5A0EA}" type="presParOf" srcId="{E3EF8532-F56B-49B0-B8AA-233E20A0E2FE}" destId="{728F75DA-2449-48B9-A849-B62CAD609D45}" srcOrd="1" destOrd="0" presId="urn:microsoft.com/office/officeart/2008/layout/LinedList"/>
    <dgm:cxn modelId="{0BC64C47-FB0A-49FB-811A-2B9E43970E20}" type="presParOf" srcId="{F15B7E69-B647-46A0-ABE2-740004AD4554}" destId="{016ECDC1-9E17-4A00-A309-ED0FCE1C435C}" srcOrd="12" destOrd="0" presId="urn:microsoft.com/office/officeart/2008/layout/LinedList"/>
    <dgm:cxn modelId="{B67186A5-6A53-4E64-BE40-1D00F5296BD4}" type="presParOf" srcId="{F15B7E69-B647-46A0-ABE2-740004AD4554}" destId="{F2E63502-DAE2-4B16-8D55-B2C799AF6B84}" srcOrd="13" destOrd="0" presId="urn:microsoft.com/office/officeart/2008/layout/LinedList"/>
    <dgm:cxn modelId="{99DECB37-CF0C-4394-8150-C39A853F28F6}" type="presParOf" srcId="{F2E63502-DAE2-4B16-8D55-B2C799AF6B84}" destId="{39F3B608-B9C9-40EE-A873-E997548D62D9}" srcOrd="0" destOrd="0" presId="urn:microsoft.com/office/officeart/2008/layout/LinedList"/>
    <dgm:cxn modelId="{CBBEE35B-64A7-4984-94DB-C2C072D4F4E7}" type="presParOf" srcId="{F2E63502-DAE2-4B16-8D55-B2C799AF6B84}" destId="{10A1D1B1-B0A7-45E9-87F5-114145105111}" srcOrd="1" destOrd="0" presId="urn:microsoft.com/office/officeart/2008/layout/LinedList"/>
    <dgm:cxn modelId="{A7CE90BC-4FA8-43BC-A530-747DA42ADFBE}" type="presParOf" srcId="{F15B7E69-B647-46A0-ABE2-740004AD4554}" destId="{6D7E4972-A0D4-4D68-9C53-AFDD805CC3CD}" srcOrd="14" destOrd="0" presId="urn:microsoft.com/office/officeart/2008/layout/LinedList"/>
    <dgm:cxn modelId="{8FC57B9B-F73A-4DAC-B076-4A9AD06AB861}" type="presParOf" srcId="{F15B7E69-B647-46A0-ABE2-740004AD4554}" destId="{BCD6B1E5-3DBC-439E-9BE4-27C76ECE42D7}" srcOrd="15" destOrd="0" presId="urn:microsoft.com/office/officeart/2008/layout/LinedList"/>
    <dgm:cxn modelId="{47020944-3374-4E5C-ACCE-6A5F3B771425}" type="presParOf" srcId="{BCD6B1E5-3DBC-439E-9BE4-27C76ECE42D7}" destId="{3566F3E4-8032-416F-9557-B59A2E3CF663}" srcOrd="0" destOrd="0" presId="urn:microsoft.com/office/officeart/2008/layout/LinedList"/>
    <dgm:cxn modelId="{BF2708AB-468D-4E92-8B80-F26ACB5D4FB1}" type="presParOf" srcId="{BCD6B1E5-3DBC-439E-9BE4-27C76ECE42D7}" destId="{F235E5B1-273A-4C5E-907F-DF1EBC10A163}" srcOrd="1" destOrd="0" presId="urn:microsoft.com/office/officeart/2008/layout/LinedList"/>
    <dgm:cxn modelId="{1ABD94EA-2845-438C-A5B9-E3154F7D812E}" type="presParOf" srcId="{F15B7E69-B647-46A0-ABE2-740004AD4554}" destId="{7D5E76FE-89D8-49DA-985B-325A16BF19FC}" srcOrd="16" destOrd="0" presId="urn:microsoft.com/office/officeart/2008/layout/LinedList"/>
    <dgm:cxn modelId="{62B63301-ACE9-4EA4-B429-934788CC6ABB}" type="presParOf" srcId="{F15B7E69-B647-46A0-ABE2-740004AD4554}" destId="{364CEA1B-4CC8-4CD6-A8CD-68F0CD398B6D}" srcOrd="17" destOrd="0" presId="urn:microsoft.com/office/officeart/2008/layout/LinedList"/>
    <dgm:cxn modelId="{AFA2B7B7-676A-4822-B2B0-ED86F7A9B445}" type="presParOf" srcId="{364CEA1B-4CC8-4CD6-A8CD-68F0CD398B6D}" destId="{788A570B-6F65-4FFF-8865-38DA334F3130}" srcOrd="0" destOrd="0" presId="urn:microsoft.com/office/officeart/2008/layout/LinedList"/>
    <dgm:cxn modelId="{E6D22559-03BA-49D0-978C-26B402FFB804}" type="presParOf" srcId="{364CEA1B-4CC8-4CD6-A8CD-68F0CD398B6D}" destId="{6BCDE899-1F83-4FEB-B473-41515E55D073}" srcOrd="1" destOrd="0" presId="urn:microsoft.com/office/officeart/2008/layout/LinedList"/>
    <dgm:cxn modelId="{E3FF2A02-10E9-4020-9DDF-38B0DE698EA6}" type="presParOf" srcId="{F15B7E69-B647-46A0-ABE2-740004AD4554}" destId="{3F36298E-5E6F-476A-ADCE-05775EE04EEE}" srcOrd="18" destOrd="0" presId="urn:microsoft.com/office/officeart/2008/layout/LinedList"/>
    <dgm:cxn modelId="{115D5DCB-D661-469F-879A-64A85C814607}" type="presParOf" srcId="{F15B7E69-B647-46A0-ABE2-740004AD4554}" destId="{2F3E46FB-D7D5-4251-89E4-8D145E4091A8}" srcOrd="19" destOrd="0" presId="urn:microsoft.com/office/officeart/2008/layout/LinedList"/>
    <dgm:cxn modelId="{91327C72-7F83-4EE6-82FC-7A498044A2B9}" type="presParOf" srcId="{2F3E46FB-D7D5-4251-89E4-8D145E4091A8}" destId="{C0FFCF74-E50F-4427-99CF-BF2E381FBD7A}" srcOrd="0" destOrd="0" presId="urn:microsoft.com/office/officeart/2008/layout/LinedList"/>
    <dgm:cxn modelId="{255D00CC-E8CE-4607-954C-0E42E4A56439}" type="presParOf" srcId="{2F3E46FB-D7D5-4251-89E4-8D145E4091A8}" destId="{B7D352C4-4105-4EAC-9AC3-5F563D271FC3}" srcOrd="1" destOrd="0" presId="urn:microsoft.com/office/officeart/2008/layout/LinedList"/>
    <dgm:cxn modelId="{D99A46DA-ADA3-4DDF-945A-B6DCA2E2F70C}" type="presParOf" srcId="{F15B7E69-B647-46A0-ABE2-740004AD4554}" destId="{9824F83F-C519-470C-A67C-024D13D8B546}" srcOrd="20" destOrd="0" presId="urn:microsoft.com/office/officeart/2008/layout/LinedList"/>
    <dgm:cxn modelId="{64F07A78-8B0A-46F2-8DF6-80FC7799E472}" type="presParOf" srcId="{F15B7E69-B647-46A0-ABE2-740004AD4554}" destId="{A7A2D8AD-4C0F-4816-818B-C17AF6526600}" srcOrd="21" destOrd="0" presId="urn:microsoft.com/office/officeart/2008/layout/LinedList"/>
    <dgm:cxn modelId="{31ADA90F-3DDF-4387-B9C6-0B12D9274A4B}" type="presParOf" srcId="{A7A2D8AD-4C0F-4816-818B-C17AF6526600}" destId="{9790C028-387A-4BDB-8C72-AFC6155DB4BB}" srcOrd="0" destOrd="0" presId="urn:microsoft.com/office/officeart/2008/layout/LinedList"/>
    <dgm:cxn modelId="{1F7A6854-8574-4E66-A5E7-C22857398B89}" type="presParOf" srcId="{A7A2D8AD-4C0F-4816-818B-C17AF6526600}" destId="{D5775F84-4A6C-4C8F-AA94-570270CF68EB}" srcOrd="1" destOrd="0" presId="urn:microsoft.com/office/officeart/2008/layout/LinedList"/>
    <dgm:cxn modelId="{23EC61C6-803A-490B-832F-A159E42EF0C9}" type="presParOf" srcId="{F15B7E69-B647-46A0-ABE2-740004AD4554}" destId="{1472475C-CA20-444A-8B7F-4FCBF5949A92}" srcOrd="22" destOrd="0" presId="urn:microsoft.com/office/officeart/2008/layout/LinedList"/>
    <dgm:cxn modelId="{BD9603CF-1CB4-4878-AD9D-5397E6F9B451}" type="presParOf" srcId="{F15B7E69-B647-46A0-ABE2-740004AD4554}" destId="{119651BD-124D-4DD8-BB6C-116CDFB74FE1}" srcOrd="23" destOrd="0" presId="urn:microsoft.com/office/officeart/2008/layout/LinedList"/>
    <dgm:cxn modelId="{49CDAA1D-86CD-43C6-9A13-5F9A2822EB82}" type="presParOf" srcId="{119651BD-124D-4DD8-BB6C-116CDFB74FE1}" destId="{6CD088A3-5A49-4417-9496-D342F7477421}" srcOrd="0" destOrd="0" presId="urn:microsoft.com/office/officeart/2008/layout/LinedList"/>
    <dgm:cxn modelId="{E0ACC1B5-B0A3-47E0-8FCC-645F92626F56}" type="presParOf" srcId="{119651BD-124D-4DD8-BB6C-116CDFB74FE1}" destId="{111D6480-613A-41E1-BF3F-F0AC580C854D}" srcOrd="1" destOrd="0" presId="urn:microsoft.com/office/officeart/2008/layout/LinedList"/>
    <dgm:cxn modelId="{8C29BA0F-A7D1-4DDD-95CD-5517E64F3AFE}" type="presParOf" srcId="{F15B7E69-B647-46A0-ABE2-740004AD4554}" destId="{EB7436B9-A96D-4E14-B9C5-CB327180713A}" srcOrd="24" destOrd="0" presId="urn:microsoft.com/office/officeart/2008/layout/LinedList"/>
    <dgm:cxn modelId="{615B2845-5BA9-4B85-8C40-42F554BB3A31}" type="presParOf" srcId="{F15B7E69-B647-46A0-ABE2-740004AD4554}" destId="{E44BD92E-1D05-4E40-9246-3BBA0C86843E}" srcOrd="25" destOrd="0" presId="urn:microsoft.com/office/officeart/2008/layout/LinedList"/>
    <dgm:cxn modelId="{98780B16-7DC5-4866-A045-BA141A501918}" type="presParOf" srcId="{E44BD92E-1D05-4E40-9246-3BBA0C86843E}" destId="{45687749-DA76-4A3F-98E1-203C246CEB40}" srcOrd="0" destOrd="0" presId="urn:microsoft.com/office/officeart/2008/layout/LinedList"/>
    <dgm:cxn modelId="{D3739BBB-EB47-4CEE-B285-B0EE1BF362D1}" type="presParOf" srcId="{E44BD92E-1D05-4E40-9246-3BBA0C86843E}" destId="{F70FD6BD-C69E-40D3-B2B5-FCF2AD712848}" srcOrd="1" destOrd="0" presId="urn:microsoft.com/office/officeart/2008/layout/LinedList"/>
    <dgm:cxn modelId="{9EE3208C-3E70-4E0E-9F70-A61F27C2F905}" type="presParOf" srcId="{F15B7E69-B647-46A0-ABE2-740004AD4554}" destId="{D151A3E7-E289-4786-8F18-80AD6EC0B4AA}" srcOrd="26" destOrd="0" presId="urn:microsoft.com/office/officeart/2008/layout/LinedList"/>
    <dgm:cxn modelId="{2B2DFCBE-2DC5-48C2-8DC9-C10D4646038D}" type="presParOf" srcId="{F15B7E69-B647-46A0-ABE2-740004AD4554}" destId="{1550249F-4729-41CE-BE5B-A918F089E24D}" srcOrd="27" destOrd="0" presId="urn:microsoft.com/office/officeart/2008/layout/LinedList"/>
    <dgm:cxn modelId="{8C56379E-47EF-4C44-8315-CC4EEB3D29BD}" type="presParOf" srcId="{1550249F-4729-41CE-BE5B-A918F089E24D}" destId="{AA800637-4F4E-4674-BC74-4832F2903DDC}" srcOrd="0" destOrd="0" presId="urn:microsoft.com/office/officeart/2008/layout/LinedList"/>
    <dgm:cxn modelId="{23B0223D-3003-4A2E-B092-3B448A0D7CE0}" type="presParOf" srcId="{1550249F-4729-41CE-BE5B-A918F089E24D}" destId="{4642BF83-77CC-47BF-A5FF-19726632485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4F2DC-6E4E-456F-9585-F4AF8BEB773B}">
      <dsp:nvSpPr>
        <dsp:cNvPr id="0" name=""/>
        <dsp:cNvSpPr/>
      </dsp:nvSpPr>
      <dsp:spPr>
        <a:xfrm>
          <a:off x="0" y="577"/>
          <a:ext cx="107929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ECE24-E236-4891-862B-3247EB609887}">
      <dsp:nvSpPr>
        <dsp:cNvPr id="0" name=""/>
        <dsp:cNvSpPr/>
      </dsp:nvSpPr>
      <dsp:spPr>
        <a:xfrm>
          <a:off x="0" y="577"/>
          <a:ext cx="10792968" cy="33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Variable Description </a:t>
          </a:r>
        </a:p>
      </dsp:txBody>
      <dsp:txXfrm>
        <a:off x="0" y="577"/>
        <a:ext cx="10792968" cy="337820"/>
      </dsp:txXfrm>
    </dsp:sp>
    <dsp:sp modelId="{106F0EC8-B43D-4125-BA48-B6FA990E4A4E}">
      <dsp:nvSpPr>
        <dsp:cNvPr id="0" name=""/>
        <dsp:cNvSpPr/>
      </dsp:nvSpPr>
      <dsp:spPr>
        <a:xfrm>
          <a:off x="0" y="338397"/>
          <a:ext cx="107929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374425-0ECD-4F7B-BF2B-9EEF3133FAE5}">
      <dsp:nvSpPr>
        <dsp:cNvPr id="0" name=""/>
        <dsp:cNvSpPr/>
      </dsp:nvSpPr>
      <dsp:spPr>
        <a:xfrm>
          <a:off x="0" y="338397"/>
          <a:ext cx="10792968" cy="33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 Item identifier : unique product ID </a:t>
          </a:r>
        </a:p>
      </dsp:txBody>
      <dsp:txXfrm>
        <a:off x="0" y="338397"/>
        <a:ext cx="10792968" cy="337820"/>
      </dsp:txXfrm>
    </dsp:sp>
    <dsp:sp modelId="{5FD89229-380C-42AB-B1A7-98D3193D1A32}">
      <dsp:nvSpPr>
        <dsp:cNvPr id="0" name=""/>
        <dsp:cNvSpPr/>
      </dsp:nvSpPr>
      <dsp:spPr>
        <a:xfrm>
          <a:off x="0" y="676217"/>
          <a:ext cx="107929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5DBBC1-57A0-44DA-BD12-2359073179A3}">
      <dsp:nvSpPr>
        <dsp:cNvPr id="0" name=""/>
        <dsp:cNvSpPr/>
      </dsp:nvSpPr>
      <dsp:spPr>
        <a:xfrm>
          <a:off x="0" y="676217"/>
          <a:ext cx="10792968" cy="33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 Weight : weight of products </a:t>
          </a:r>
        </a:p>
      </dsp:txBody>
      <dsp:txXfrm>
        <a:off x="0" y="676217"/>
        <a:ext cx="10792968" cy="337820"/>
      </dsp:txXfrm>
    </dsp:sp>
    <dsp:sp modelId="{42531F2F-5063-4DB2-81CF-4C764187B1F1}">
      <dsp:nvSpPr>
        <dsp:cNvPr id="0" name=""/>
        <dsp:cNvSpPr/>
      </dsp:nvSpPr>
      <dsp:spPr>
        <a:xfrm>
          <a:off x="0" y="1014037"/>
          <a:ext cx="107929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AB236F-2C2B-4931-AA96-6934569596CF}">
      <dsp:nvSpPr>
        <dsp:cNvPr id="0" name=""/>
        <dsp:cNvSpPr/>
      </dsp:nvSpPr>
      <dsp:spPr>
        <a:xfrm>
          <a:off x="0" y="1014037"/>
          <a:ext cx="10792968" cy="33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 Fat Content : specifies whether the product is low on fat or not </a:t>
          </a:r>
        </a:p>
      </dsp:txBody>
      <dsp:txXfrm>
        <a:off x="0" y="1014037"/>
        <a:ext cx="10792968" cy="337820"/>
      </dsp:txXfrm>
    </dsp:sp>
    <dsp:sp modelId="{1E2B3BDB-AF10-4752-871F-C8E645CA5A03}">
      <dsp:nvSpPr>
        <dsp:cNvPr id="0" name=""/>
        <dsp:cNvSpPr/>
      </dsp:nvSpPr>
      <dsp:spPr>
        <a:xfrm>
          <a:off x="0" y="1351857"/>
          <a:ext cx="107929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C8B299-1C00-4E2E-A691-0F82D2066931}">
      <dsp:nvSpPr>
        <dsp:cNvPr id="0" name=""/>
        <dsp:cNvSpPr/>
      </dsp:nvSpPr>
      <dsp:spPr>
        <a:xfrm>
          <a:off x="0" y="1351857"/>
          <a:ext cx="10792968" cy="33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 Visibility : percentage of total display area of all products in a store allocated to the particular product </a:t>
          </a:r>
        </a:p>
      </dsp:txBody>
      <dsp:txXfrm>
        <a:off x="0" y="1351857"/>
        <a:ext cx="10792968" cy="337820"/>
      </dsp:txXfrm>
    </dsp:sp>
    <dsp:sp modelId="{1158BE8A-EA56-4738-9770-5F63CD5F6EAE}">
      <dsp:nvSpPr>
        <dsp:cNvPr id="0" name=""/>
        <dsp:cNvSpPr/>
      </dsp:nvSpPr>
      <dsp:spPr>
        <a:xfrm>
          <a:off x="0" y="1689677"/>
          <a:ext cx="107929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C364E8-DB8B-4D97-B5FF-8017696D92D1}">
      <dsp:nvSpPr>
        <dsp:cNvPr id="0" name=""/>
        <dsp:cNvSpPr/>
      </dsp:nvSpPr>
      <dsp:spPr>
        <a:xfrm>
          <a:off x="0" y="1689677"/>
          <a:ext cx="10792968" cy="33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 </a:t>
          </a:r>
        </a:p>
      </dsp:txBody>
      <dsp:txXfrm>
        <a:off x="0" y="1689677"/>
        <a:ext cx="10792968" cy="337820"/>
      </dsp:txXfrm>
    </dsp:sp>
    <dsp:sp modelId="{016ECDC1-9E17-4A00-A309-ED0FCE1C435C}">
      <dsp:nvSpPr>
        <dsp:cNvPr id="0" name=""/>
        <dsp:cNvSpPr/>
      </dsp:nvSpPr>
      <dsp:spPr>
        <a:xfrm>
          <a:off x="0" y="2027497"/>
          <a:ext cx="107929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F3B608-B9C9-40EE-A873-E997548D62D9}">
      <dsp:nvSpPr>
        <dsp:cNvPr id="0" name=""/>
        <dsp:cNvSpPr/>
      </dsp:nvSpPr>
      <dsp:spPr>
        <a:xfrm>
          <a:off x="0" y="2027497"/>
          <a:ext cx="10792968" cy="33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 Product Type : the category to which the product belongs </a:t>
          </a:r>
        </a:p>
      </dsp:txBody>
      <dsp:txXfrm>
        <a:off x="0" y="2027497"/>
        <a:ext cx="10792968" cy="337820"/>
      </dsp:txXfrm>
    </dsp:sp>
    <dsp:sp modelId="{6D7E4972-A0D4-4D68-9C53-AFDD805CC3CD}">
      <dsp:nvSpPr>
        <dsp:cNvPr id="0" name=""/>
        <dsp:cNvSpPr/>
      </dsp:nvSpPr>
      <dsp:spPr>
        <a:xfrm>
          <a:off x="0" y="2365317"/>
          <a:ext cx="107929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66F3E4-8032-416F-9557-B59A2E3CF663}">
      <dsp:nvSpPr>
        <dsp:cNvPr id="0" name=""/>
        <dsp:cNvSpPr/>
      </dsp:nvSpPr>
      <dsp:spPr>
        <a:xfrm>
          <a:off x="0" y="2365317"/>
          <a:ext cx="10792968" cy="33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 MRP : Maximum Retail Price (listed price) of the products </a:t>
          </a:r>
        </a:p>
      </dsp:txBody>
      <dsp:txXfrm>
        <a:off x="0" y="2365317"/>
        <a:ext cx="10792968" cy="337820"/>
      </dsp:txXfrm>
    </dsp:sp>
    <dsp:sp modelId="{7D5E76FE-89D8-49DA-985B-325A16BF19FC}">
      <dsp:nvSpPr>
        <dsp:cNvPr id="0" name=""/>
        <dsp:cNvSpPr/>
      </dsp:nvSpPr>
      <dsp:spPr>
        <a:xfrm>
          <a:off x="0" y="2703138"/>
          <a:ext cx="107929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8A570B-6F65-4FFF-8865-38DA334F3130}">
      <dsp:nvSpPr>
        <dsp:cNvPr id="0" name=""/>
        <dsp:cNvSpPr/>
      </dsp:nvSpPr>
      <dsp:spPr>
        <a:xfrm>
          <a:off x="0" y="2703138"/>
          <a:ext cx="10792968" cy="33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 Outlet ID : unique store ID </a:t>
          </a:r>
        </a:p>
      </dsp:txBody>
      <dsp:txXfrm>
        <a:off x="0" y="2703138"/>
        <a:ext cx="10792968" cy="337820"/>
      </dsp:txXfrm>
    </dsp:sp>
    <dsp:sp modelId="{3F36298E-5E6F-476A-ADCE-05775EE04EEE}">
      <dsp:nvSpPr>
        <dsp:cNvPr id="0" name=""/>
        <dsp:cNvSpPr/>
      </dsp:nvSpPr>
      <dsp:spPr>
        <a:xfrm>
          <a:off x="0" y="3040958"/>
          <a:ext cx="107929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FFCF74-E50F-4427-99CF-BF2E381FBD7A}">
      <dsp:nvSpPr>
        <dsp:cNvPr id="0" name=""/>
        <dsp:cNvSpPr/>
      </dsp:nvSpPr>
      <dsp:spPr>
        <a:xfrm>
          <a:off x="0" y="3040958"/>
          <a:ext cx="10792968" cy="33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 Establishment Year : year of establishment of the outlets </a:t>
          </a:r>
        </a:p>
      </dsp:txBody>
      <dsp:txXfrm>
        <a:off x="0" y="3040958"/>
        <a:ext cx="10792968" cy="337820"/>
      </dsp:txXfrm>
    </dsp:sp>
    <dsp:sp modelId="{9824F83F-C519-470C-A67C-024D13D8B546}">
      <dsp:nvSpPr>
        <dsp:cNvPr id="0" name=""/>
        <dsp:cNvSpPr/>
      </dsp:nvSpPr>
      <dsp:spPr>
        <a:xfrm>
          <a:off x="0" y="3378778"/>
          <a:ext cx="107929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90C028-387A-4BDB-8C72-AFC6155DB4BB}">
      <dsp:nvSpPr>
        <dsp:cNvPr id="0" name=""/>
        <dsp:cNvSpPr/>
      </dsp:nvSpPr>
      <dsp:spPr>
        <a:xfrm>
          <a:off x="0" y="3378778"/>
          <a:ext cx="10792968" cy="33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 Outlet Size : the size of the store in terms of ground area covered </a:t>
          </a:r>
        </a:p>
      </dsp:txBody>
      <dsp:txXfrm>
        <a:off x="0" y="3378778"/>
        <a:ext cx="10792968" cy="337820"/>
      </dsp:txXfrm>
    </dsp:sp>
    <dsp:sp modelId="{1472475C-CA20-444A-8B7F-4FCBF5949A92}">
      <dsp:nvSpPr>
        <dsp:cNvPr id="0" name=""/>
        <dsp:cNvSpPr/>
      </dsp:nvSpPr>
      <dsp:spPr>
        <a:xfrm>
          <a:off x="0" y="3716598"/>
          <a:ext cx="107929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D088A3-5A49-4417-9496-D342F7477421}">
      <dsp:nvSpPr>
        <dsp:cNvPr id="0" name=""/>
        <dsp:cNvSpPr/>
      </dsp:nvSpPr>
      <dsp:spPr>
        <a:xfrm>
          <a:off x="0" y="3716598"/>
          <a:ext cx="10792968" cy="33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 Location Type : the type of city in which the store is located </a:t>
          </a:r>
        </a:p>
      </dsp:txBody>
      <dsp:txXfrm>
        <a:off x="0" y="3716598"/>
        <a:ext cx="10792968" cy="337820"/>
      </dsp:txXfrm>
    </dsp:sp>
    <dsp:sp modelId="{EB7436B9-A96D-4E14-B9C5-CB327180713A}">
      <dsp:nvSpPr>
        <dsp:cNvPr id="0" name=""/>
        <dsp:cNvSpPr/>
      </dsp:nvSpPr>
      <dsp:spPr>
        <a:xfrm>
          <a:off x="0" y="4054418"/>
          <a:ext cx="107929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687749-DA76-4A3F-98E1-203C246CEB40}">
      <dsp:nvSpPr>
        <dsp:cNvPr id="0" name=""/>
        <dsp:cNvSpPr/>
      </dsp:nvSpPr>
      <dsp:spPr>
        <a:xfrm>
          <a:off x="0" y="4054418"/>
          <a:ext cx="10792968" cy="33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 Outlet Type : specifies whether the outlet is just a grocery store or some sort of supermarket </a:t>
          </a:r>
        </a:p>
      </dsp:txBody>
      <dsp:txXfrm>
        <a:off x="0" y="4054418"/>
        <a:ext cx="10792968" cy="337820"/>
      </dsp:txXfrm>
    </dsp:sp>
    <dsp:sp modelId="{D151A3E7-E289-4786-8F18-80AD6EC0B4AA}">
      <dsp:nvSpPr>
        <dsp:cNvPr id="0" name=""/>
        <dsp:cNvSpPr/>
      </dsp:nvSpPr>
      <dsp:spPr>
        <a:xfrm>
          <a:off x="0" y="4392238"/>
          <a:ext cx="107929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800637-4F4E-4674-BC74-4832F2903DDC}">
      <dsp:nvSpPr>
        <dsp:cNvPr id="0" name=""/>
        <dsp:cNvSpPr/>
      </dsp:nvSpPr>
      <dsp:spPr>
        <a:xfrm>
          <a:off x="0" y="4392238"/>
          <a:ext cx="10792968" cy="33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Target variable: Outlet Sales : sales of the product in the particular store</a:t>
          </a:r>
        </a:p>
      </dsp:txBody>
      <dsp:txXfrm>
        <a:off x="0" y="4392238"/>
        <a:ext cx="10792968" cy="33782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IN" altLang="en-US"/>
              <a:t>Source of data: https://www.kaggle.com/datasets/quantbruce/real-estate-price-prediction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352F23-1B42-4B17-86F3-2C24C93CF30C}"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84633-B7D7-4298-95F4-9080A41AEE94}"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52F23-1B42-4B17-86F3-2C24C93CF30C}"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84633-B7D7-4298-95F4-9080A41AEE94}"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52F23-1B42-4B17-86F3-2C24C93CF30C}"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84633-B7D7-4298-95F4-9080A41AEE94}"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93352F23-1B42-4B17-86F3-2C24C93CF30C}"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84633-B7D7-4298-95F4-9080A41AEE94}" type="slidenum">
              <a:rPr lang="en-US" smtClean="0"/>
              <a:t>‹#›</a:t>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93352F23-1B42-4B17-86F3-2C24C93CF30C}"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84633-B7D7-4298-95F4-9080A41AEE94}" type="slidenum">
              <a:rPr lang="en-US" smtClean="0"/>
              <a:t>‹#›</a:t>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52F23-1B42-4B17-86F3-2C24C93CF30C}"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84633-B7D7-4298-95F4-9080A41AEE94}" type="slidenum">
              <a:rPr lang="en-US" smtClean="0"/>
              <a:t>‹#›</a:t>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52F23-1B42-4B17-86F3-2C24C93CF30C}"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84633-B7D7-4298-95F4-9080A41AEE94}" type="slidenum">
              <a:rPr lang="en-US" smtClean="0"/>
              <a:t>‹#›</a:t>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52F23-1B42-4B17-86F3-2C24C93CF30C}"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84633-B7D7-4298-95F4-9080A41AEE94}" type="slidenum">
              <a:rPr lang="en-US" smtClean="0"/>
              <a:t>‹#›</a:t>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52F23-1B42-4B17-86F3-2C24C93CF30C}"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84633-B7D7-4298-95F4-9080A41AEE94}"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52F23-1B42-4B17-86F3-2C24C93CF30C}"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84633-B7D7-4298-95F4-9080A41AEE94}"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52F23-1B42-4B17-86F3-2C24C93CF30C}"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84633-B7D7-4298-95F4-9080A41AEE94}"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52F23-1B42-4B17-86F3-2C24C93CF30C}"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84633-B7D7-4298-95F4-9080A41AEE94}"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52F23-1B42-4B17-86F3-2C24C93CF30C}"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84633-B7D7-4298-95F4-9080A41AEE94}"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52F23-1B42-4B17-86F3-2C24C93CF30C}"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84633-B7D7-4298-95F4-9080A41AEE94}"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52F23-1B42-4B17-86F3-2C24C93CF30C}"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484633-B7D7-4298-95F4-9080A41AEE94}"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52F23-1B42-4B17-86F3-2C24C93CF30C}"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84633-B7D7-4298-95F4-9080A41AEE94}"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93352F23-1B42-4B17-86F3-2C24C93CF30C}" type="datetimeFigureOut">
              <a:rPr lang="en-US" smtClean="0"/>
              <a:t>4/30/2024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6484633-B7D7-4298-95F4-9080A41AEE94}"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3352F23-1B42-4B17-86F3-2C24C93CF30C}" type="datetimeFigureOut">
              <a:rPr lang="en-US" smtClean="0"/>
              <a:t>4/30/2024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6484633-B7D7-4298-95F4-9080A41AEE9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panose="020B0604020202020204"/>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panose="020B0604020202020204"/>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panose="020B0604020202020204"/>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panose="020B0604020202020204"/>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panose="020B0604020202020204"/>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676" y="1451284"/>
            <a:ext cx="9108270" cy="1239520"/>
          </a:xfrm>
        </p:spPr>
        <p:txBody>
          <a:bodyPr>
            <a:normAutofit/>
          </a:bodyPr>
          <a:lstStyle/>
          <a:p>
            <a:r>
              <a:rPr lang="en-US" sz="4600" dirty="0">
                <a:solidFill>
                  <a:schemeClr val="tx1"/>
                </a:solidFill>
                <a:effectLst>
                  <a:glow rad="38100">
                    <a:prstClr val="black">
                      <a:lumMod val="65000"/>
                      <a:lumOff val="35000"/>
                      <a:alpha val="50000"/>
                    </a:prstClr>
                  </a:glow>
                  <a:outerShdw blurRad="28575" dist="31750" dir="13200000" algn="tl" rotWithShape="0">
                    <a:srgbClr val="000000">
                      <a:alpha val="25000"/>
                    </a:srgbClr>
                  </a:outerShdw>
                </a:effectLst>
                <a:latin typeface="Times New Roman" panose="02020603050405020304"/>
                <a:cs typeface="Times New Roman" panose="02020603050405020304"/>
              </a:rPr>
              <a:t>BIG MART SALES FORECASTING</a:t>
            </a:r>
            <a:br>
              <a:rPr lang="en-US" sz="4600" dirty="0">
                <a:solidFill>
                  <a:schemeClr val="tx1"/>
                </a:solidFill>
                <a:effectLst>
                  <a:glow rad="38100">
                    <a:prstClr val="black">
                      <a:lumMod val="65000"/>
                      <a:lumOff val="35000"/>
                      <a:alpha val="50000"/>
                    </a:prstClr>
                  </a:glow>
                  <a:outerShdw blurRad="28575" dist="31750" dir="13200000" algn="tl" rotWithShape="0">
                    <a:srgbClr val="000000">
                      <a:alpha val="25000"/>
                    </a:srgbClr>
                  </a:outerShdw>
                </a:effectLst>
                <a:latin typeface="Times New Roman" panose="02020603050405020304"/>
                <a:cs typeface="Times New Roman" panose="02020603050405020304"/>
              </a:rPr>
            </a:br>
            <a:r>
              <a:rPr lang="en-US" sz="2200" dirty="0">
                <a:solidFill>
                  <a:schemeClr val="tx1"/>
                </a:solidFill>
                <a:effectLst>
                  <a:glow rad="38100">
                    <a:prstClr val="black">
                      <a:lumMod val="65000"/>
                      <a:lumOff val="35000"/>
                      <a:alpha val="50000"/>
                    </a:prstClr>
                  </a:glow>
                  <a:outerShdw blurRad="28575" dist="31750" dir="13200000" algn="tl" rotWithShape="0">
                    <a:srgbClr val="000000">
                      <a:alpha val="25000"/>
                    </a:srgbClr>
                  </a:outerShdw>
                </a:effectLst>
                <a:latin typeface="Times New Roman" panose="02020603050405020304"/>
                <a:cs typeface="Times New Roman" panose="02020603050405020304"/>
              </a:rPr>
              <a:t>FORCASTING SALES FOR STRATEGIC INVENTORY MANAGEMENT</a:t>
            </a:r>
          </a:p>
        </p:txBody>
      </p:sp>
      <p:sp>
        <p:nvSpPr>
          <p:cNvPr id="3" name="Subtitle 2"/>
          <p:cNvSpPr>
            <a:spLocks noGrp="1"/>
          </p:cNvSpPr>
          <p:nvPr>
            <p:ph type="subTitle" idx="1"/>
          </p:nvPr>
        </p:nvSpPr>
        <p:spPr>
          <a:xfrm>
            <a:off x="2221992" y="2862072"/>
            <a:ext cx="8623638" cy="3447288"/>
          </a:xfrm>
        </p:spPr>
        <p:txBody>
          <a:bodyPr>
            <a:noAutofit/>
          </a:bodyPr>
          <a:lstStyle/>
          <a:p>
            <a:pPr algn="l">
              <a:lnSpc>
                <a:spcPct val="100000"/>
              </a:lnSpc>
            </a:pPr>
            <a:r>
              <a:rPr lang="en-US" sz="2800" dirty="0">
                <a:solidFill>
                  <a:schemeClr val="tx1"/>
                </a:solidFill>
                <a:latin typeface="Times New Roman" panose="02020603050405020304" charset="0"/>
                <a:cs typeface="Times New Roman" panose="02020603050405020304" charset="0"/>
              </a:rPr>
              <a:t>Subject: 	BSAN775 - Introduction to Business Analytics</a:t>
            </a:r>
          </a:p>
          <a:p>
            <a:pPr algn="l">
              <a:lnSpc>
                <a:spcPct val="100000"/>
              </a:lnSpc>
            </a:pPr>
            <a:r>
              <a:rPr lang="en-US" sz="2800" dirty="0">
                <a:solidFill>
                  <a:schemeClr val="tx1"/>
                </a:solidFill>
                <a:latin typeface="Times New Roman" panose="02020603050405020304" charset="0"/>
                <a:cs typeface="Times New Roman" panose="02020603050405020304" charset="0"/>
              </a:rPr>
              <a:t>Professor: </a:t>
            </a:r>
            <a:r>
              <a:rPr lang="en-US" sz="2800" dirty="0" err="1">
                <a:solidFill>
                  <a:schemeClr val="tx1"/>
                </a:solidFill>
                <a:latin typeface="Times New Roman" panose="02020603050405020304" charset="0"/>
                <a:cs typeface="Times New Roman" panose="02020603050405020304" charset="0"/>
              </a:rPr>
              <a:t>Dr.Murtaza</a:t>
            </a:r>
            <a:r>
              <a:rPr lang="en-US" sz="2800" dirty="0">
                <a:solidFill>
                  <a:schemeClr val="tx1"/>
                </a:solidFill>
                <a:latin typeface="Times New Roman" panose="02020603050405020304" charset="0"/>
                <a:cs typeface="Times New Roman" panose="02020603050405020304" charset="0"/>
              </a:rPr>
              <a:t> Nasir</a:t>
            </a:r>
          </a:p>
          <a:p>
            <a:pPr algn="l">
              <a:lnSpc>
                <a:spcPct val="100000"/>
              </a:lnSpc>
            </a:pPr>
            <a:r>
              <a:rPr lang="en-US" sz="2800" dirty="0">
                <a:solidFill>
                  <a:schemeClr val="tx1"/>
                </a:solidFill>
                <a:latin typeface="Times New Roman" panose="02020603050405020304" charset="0"/>
                <a:cs typeface="Times New Roman" panose="02020603050405020304" charset="0"/>
              </a:rPr>
              <a:t>Team: 	</a:t>
            </a:r>
            <a:r>
              <a:rPr lang="en-IN" altLang="en-US" sz="2800" dirty="0">
                <a:solidFill>
                  <a:schemeClr val="tx1"/>
                </a:solidFill>
                <a:latin typeface="Times New Roman" panose="02020603050405020304" charset="0"/>
                <a:cs typeface="Times New Roman" panose="02020603050405020304" charset="0"/>
              </a:rPr>
              <a:t>	</a:t>
            </a:r>
            <a:r>
              <a:rPr lang="en-US" sz="2800" dirty="0">
                <a:solidFill>
                  <a:schemeClr val="tx1"/>
                </a:solidFill>
                <a:latin typeface="Times New Roman" panose="02020603050405020304" charset="0"/>
                <a:cs typeface="Times New Roman" panose="02020603050405020304" charset="0"/>
              </a:rPr>
              <a:t>Group 10</a:t>
            </a:r>
          </a:p>
          <a:p>
            <a:pPr algn="l">
              <a:lnSpc>
                <a:spcPct val="100000"/>
              </a:lnSpc>
            </a:pPr>
            <a:r>
              <a:rPr lang="en-US" sz="2800" dirty="0">
                <a:solidFill>
                  <a:schemeClr val="tx1"/>
                </a:solidFill>
                <a:latin typeface="Times New Roman" panose="02020603050405020304" charset="0"/>
                <a:cs typeface="Times New Roman" panose="02020603050405020304" charset="0"/>
              </a:rPr>
              <a:t>		</a:t>
            </a:r>
            <a:r>
              <a:rPr lang="en-IN" altLang="en-US" sz="2800" dirty="0">
                <a:solidFill>
                  <a:schemeClr val="tx1"/>
                </a:solidFill>
                <a:latin typeface="Times New Roman" panose="02020603050405020304" charset="0"/>
                <a:cs typeface="Times New Roman" panose="02020603050405020304" charset="0"/>
              </a:rPr>
              <a:t>		</a:t>
            </a:r>
            <a:r>
              <a:rPr lang="en-US" sz="2800" dirty="0">
                <a:solidFill>
                  <a:schemeClr val="tx1"/>
                </a:solidFill>
                <a:latin typeface="Times New Roman" panose="02020603050405020304" charset="0"/>
                <a:cs typeface="Times New Roman" panose="02020603050405020304" charset="0"/>
              </a:rPr>
              <a:t>(INDRA PRASAD CHEVVA – V348X788)</a:t>
            </a:r>
          </a:p>
          <a:p>
            <a:pPr algn="l">
              <a:lnSpc>
                <a:spcPct val="100000"/>
              </a:lnSpc>
            </a:pPr>
            <a:r>
              <a:rPr lang="en-IN" altLang="en-US" sz="2800" dirty="0">
                <a:solidFill>
                  <a:schemeClr val="tx1"/>
                </a:solidFill>
                <a:latin typeface="Times New Roman" panose="02020603050405020304" charset="0"/>
                <a:cs typeface="Times New Roman" panose="02020603050405020304" charset="0"/>
                <a:sym typeface="+mn-ea"/>
              </a:rPr>
              <a:t>				</a:t>
            </a:r>
            <a:r>
              <a:rPr lang="en-US" sz="2800" dirty="0">
                <a:solidFill>
                  <a:schemeClr val="tx1"/>
                </a:solidFill>
                <a:latin typeface="Times New Roman" panose="02020603050405020304" charset="0"/>
                <a:cs typeface="Times New Roman" panose="02020603050405020304" charset="0"/>
                <a:sym typeface="+mn-ea"/>
              </a:rPr>
              <a:t>(ALLA MITHILESH REDDY– X745C355)</a:t>
            </a:r>
            <a:endParaRPr lang="en-US" sz="2800" dirty="0">
              <a:solidFill>
                <a:schemeClr val="tx1"/>
              </a:solidFill>
              <a:latin typeface="Times New Roman" panose="02020603050405020304" charset="0"/>
              <a:cs typeface="Times New Roman" panose="02020603050405020304" charset="0"/>
            </a:endParaRPr>
          </a:p>
          <a:p>
            <a:pPr algn="l">
              <a:lnSpc>
                <a:spcPct val="100000"/>
              </a:lnSpc>
            </a:pPr>
            <a:r>
              <a:rPr lang="en-US" sz="2800" dirty="0">
                <a:solidFill>
                  <a:schemeClr val="tx1"/>
                </a:solidFill>
                <a:latin typeface="Times New Roman" panose="02020603050405020304" charset="0"/>
                <a:cs typeface="Times New Roman" panose="02020603050405020304" charset="0"/>
              </a:rPr>
              <a:t>         </a:t>
            </a:r>
            <a:r>
              <a:rPr lang="en-IN" altLang="en-US" sz="2800" dirty="0">
                <a:solidFill>
                  <a:schemeClr val="tx1"/>
                </a:solidFill>
                <a:latin typeface="Times New Roman" panose="02020603050405020304" charset="0"/>
                <a:cs typeface="Times New Roman" panose="02020603050405020304" charset="0"/>
              </a:rPr>
              <a:t>			</a:t>
            </a:r>
          </a:p>
        </p:txBody>
      </p:sp>
      <p:pic>
        <p:nvPicPr>
          <p:cNvPr id="4" name="Picture 1" descr="WSU_horizontal_color_rgb"/>
          <p:cNvPicPr>
            <a:picLocks noChangeAspect="1"/>
          </p:cNvPicPr>
          <p:nvPr/>
        </p:nvPicPr>
        <p:blipFill>
          <a:blip r:embed="rId2"/>
          <a:stretch>
            <a:fillRect/>
          </a:stretch>
        </p:blipFill>
        <p:spPr>
          <a:xfrm>
            <a:off x="0" y="0"/>
            <a:ext cx="2508308" cy="12395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id="{54E1A610-7566-ECB0-9268-D7B940911335}"/>
              </a:ext>
            </a:extLst>
          </p:cNvPr>
          <p:cNvPicPr>
            <a:picLocks noChangeAspect="1"/>
          </p:cNvPicPr>
          <p:nvPr/>
        </p:nvPicPr>
        <p:blipFill>
          <a:blip r:embed="rId2"/>
          <a:stretch>
            <a:fillRect/>
          </a:stretch>
        </p:blipFill>
        <p:spPr>
          <a:xfrm>
            <a:off x="0" y="9144"/>
            <a:ext cx="1692275" cy="1263650"/>
          </a:xfrm>
          <a:prstGeom prst="rect">
            <a:avLst/>
          </a:prstGeom>
          <a:noFill/>
          <a:ln w="9525">
            <a:noFill/>
          </a:ln>
        </p:spPr>
      </p:pic>
      <p:sp>
        <p:nvSpPr>
          <p:cNvPr id="3" name="TextBox 2">
            <a:extLst>
              <a:ext uri="{FF2B5EF4-FFF2-40B4-BE49-F238E27FC236}">
                <a16:creationId xmlns:a16="http://schemas.microsoft.com/office/drawing/2014/main" id="{145B0496-6B57-B31A-4C0D-473BBF968159}"/>
              </a:ext>
            </a:extLst>
          </p:cNvPr>
          <p:cNvSpPr txBox="1"/>
          <p:nvPr/>
        </p:nvSpPr>
        <p:spPr>
          <a:xfrm>
            <a:off x="3035808" y="327164"/>
            <a:ext cx="8886444" cy="707886"/>
          </a:xfrm>
          <a:prstGeom prst="rect">
            <a:avLst/>
          </a:prstGeom>
          <a:noFill/>
        </p:spPr>
        <p:txBody>
          <a:bodyPr wrap="square" rtlCol="0">
            <a:spAutoFit/>
          </a:bodyPr>
          <a:lstStyle/>
          <a:p>
            <a:r>
              <a:rPr lang="en-US" sz="4000" dirty="0">
                <a:latin typeface="Times New Roman" panose="02020603050405020304" charset="0"/>
                <a:cs typeface="Times New Roman" panose="02020603050405020304" charset="0"/>
              </a:rPr>
              <a:t>Data Cleaning &amp; Feature engineering</a:t>
            </a:r>
            <a:endParaRPr lang="en-US" sz="4000" dirty="0"/>
          </a:p>
        </p:txBody>
      </p:sp>
      <p:sp>
        <p:nvSpPr>
          <p:cNvPr id="7" name="TextBox 6">
            <a:extLst>
              <a:ext uri="{FF2B5EF4-FFF2-40B4-BE49-F238E27FC236}">
                <a16:creationId xmlns:a16="http://schemas.microsoft.com/office/drawing/2014/main" id="{99419882-F34A-B5CF-2A26-7C2054D59AF4}"/>
              </a:ext>
            </a:extLst>
          </p:cNvPr>
          <p:cNvSpPr txBox="1"/>
          <p:nvPr/>
        </p:nvSpPr>
        <p:spPr>
          <a:xfrm>
            <a:off x="269748" y="1499616"/>
            <a:ext cx="6158484" cy="7048083"/>
          </a:xfrm>
          <a:prstGeom prst="rect">
            <a:avLst/>
          </a:prstGeom>
          <a:noFill/>
        </p:spPr>
        <p:txBody>
          <a:bodyPr wrap="square">
            <a:spAutoFit/>
          </a:bodyPr>
          <a:lstStyle/>
          <a:p>
            <a:r>
              <a:rPr lang="en-US" sz="2800" b="1" dirty="0"/>
              <a:t>Combining same categories into one category</a:t>
            </a:r>
          </a:p>
          <a:p>
            <a:endParaRPr lang="en-US" dirty="0"/>
          </a:p>
          <a:p>
            <a:endParaRPr lang="en-US" dirty="0"/>
          </a:p>
          <a:p>
            <a:r>
              <a:rPr lang="en-US" dirty="0"/>
              <a:t>Unique values in column '</a:t>
            </a:r>
            <a:r>
              <a:rPr lang="en-US" dirty="0" err="1"/>
              <a:t>Item_Fat_Content</a:t>
            </a:r>
            <a:r>
              <a:rPr lang="en-US" dirty="0"/>
              <a:t>':</a:t>
            </a:r>
          </a:p>
          <a:p>
            <a:r>
              <a:rPr lang="en-US" dirty="0"/>
              <a:t>['Low Fat' 'Regular' 'low fat' 'LF' 'reg’]</a:t>
            </a:r>
          </a:p>
          <a:p>
            <a:endParaRPr lang="en-US" dirty="0"/>
          </a:p>
          <a:p>
            <a:r>
              <a:rPr lang="en-US" dirty="0"/>
              <a:t>But actually 'Low Fat’, ‘LF’, 'low fat’ are same category so we are combing them into one single category named as 'Low Fat’.</a:t>
            </a:r>
          </a:p>
          <a:p>
            <a:endParaRPr lang="en-US" dirty="0"/>
          </a:p>
          <a:p>
            <a:endParaRPr lang="en-US" dirty="0"/>
          </a:p>
          <a:p>
            <a:r>
              <a:rPr lang="en-US" dirty="0"/>
              <a:t>But actually 'reg’, 'Regular’ are same category so we are combing them into one single category named as ''Regular’.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9" name="TextBox 8">
            <a:extLst>
              <a:ext uri="{FF2B5EF4-FFF2-40B4-BE49-F238E27FC236}">
                <a16:creationId xmlns:a16="http://schemas.microsoft.com/office/drawing/2014/main" id="{60C11902-6D00-C220-7FFB-74CDE910DD99}"/>
              </a:ext>
            </a:extLst>
          </p:cNvPr>
          <p:cNvSpPr txBox="1"/>
          <p:nvPr/>
        </p:nvSpPr>
        <p:spPr>
          <a:xfrm>
            <a:off x="6428232" y="1499616"/>
            <a:ext cx="5763768" cy="6771084"/>
          </a:xfrm>
          <a:prstGeom prst="rect">
            <a:avLst/>
          </a:prstGeom>
          <a:noFill/>
        </p:spPr>
        <p:txBody>
          <a:bodyPr wrap="square" rtlCol="0">
            <a:spAutoFit/>
          </a:bodyPr>
          <a:lstStyle/>
          <a:p>
            <a:r>
              <a:rPr lang="en-US" sz="2800" b="1" dirty="0"/>
              <a:t>Creating new variable Outlet age</a:t>
            </a:r>
          </a:p>
          <a:p>
            <a:endParaRPr lang="en-US" dirty="0"/>
          </a:p>
          <a:p>
            <a:endParaRPr lang="en-US" dirty="0"/>
          </a:p>
          <a:p>
            <a:r>
              <a:rPr lang="en-US" dirty="0"/>
              <a:t>We have Unique values in column '</a:t>
            </a:r>
            <a:r>
              <a:rPr lang="en-US" dirty="0" err="1"/>
              <a:t>Outlet_Establishment_Year</a:t>
            </a:r>
            <a:r>
              <a:rPr lang="en-US" dirty="0"/>
              <a:t>':</a:t>
            </a:r>
          </a:p>
          <a:p>
            <a:r>
              <a:rPr lang="en-US" dirty="0"/>
              <a:t>[1999 2009 1998 1987 1985 2002 2007 1997 2004]</a:t>
            </a:r>
          </a:p>
          <a:p>
            <a:endParaRPr lang="en-US" dirty="0"/>
          </a:p>
          <a:p>
            <a:endParaRPr lang="en-US" dirty="0"/>
          </a:p>
          <a:p>
            <a:r>
              <a:rPr lang="en-US" dirty="0"/>
              <a:t># Create a new column - outlet age</a:t>
            </a:r>
          </a:p>
          <a:p>
            <a:r>
              <a:rPr lang="en-US" dirty="0" err="1"/>
              <a:t>Outlet_Age</a:t>
            </a:r>
            <a:r>
              <a:rPr lang="en-US" dirty="0"/>
              <a:t> = </a:t>
            </a:r>
            <a:r>
              <a:rPr lang="en-US" dirty="0" err="1"/>
              <a:t>current_year</a:t>
            </a:r>
            <a:r>
              <a:rPr lang="en-US" dirty="0"/>
              <a:t> - </a:t>
            </a:r>
            <a:r>
              <a:rPr lang="en-US" dirty="0" err="1"/>
              <a:t>Outlet_Establishment_Year</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39091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42137-C2BF-EC3F-A784-CB0996868E26}"/>
              </a:ext>
            </a:extLst>
          </p:cNvPr>
          <p:cNvSpPr txBox="1"/>
          <p:nvPr/>
        </p:nvSpPr>
        <p:spPr>
          <a:xfrm>
            <a:off x="3012949" y="597325"/>
            <a:ext cx="5971032" cy="461665"/>
          </a:xfrm>
          <a:prstGeom prst="rect">
            <a:avLst/>
          </a:prstGeom>
          <a:noFill/>
        </p:spPr>
        <p:txBody>
          <a:bodyPr wrap="square" rtlCol="0">
            <a:spAutoFit/>
          </a:bodyPr>
          <a:lstStyle/>
          <a:p>
            <a:r>
              <a:rPr lang="en-US" sz="2400" b="1" dirty="0"/>
              <a:t>Handling Categorical variables</a:t>
            </a:r>
          </a:p>
        </p:txBody>
      </p:sp>
      <p:sp>
        <p:nvSpPr>
          <p:cNvPr id="7" name="TextBox 6">
            <a:extLst>
              <a:ext uri="{FF2B5EF4-FFF2-40B4-BE49-F238E27FC236}">
                <a16:creationId xmlns:a16="http://schemas.microsoft.com/office/drawing/2014/main" id="{80B9EEC2-5A22-C659-A6C3-91427E6ACEE6}"/>
              </a:ext>
            </a:extLst>
          </p:cNvPr>
          <p:cNvSpPr txBox="1"/>
          <p:nvPr/>
        </p:nvSpPr>
        <p:spPr>
          <a:xfrm>
            <a:off x="777240" y="1764792"/>
            <a:ext cx="5102352" cy="1477328"/>
          </a:xfrm>
          <a:prstGeom prst="rect">
            <a:avLst/>
          </a:prstGeom>
          <a:noFill/>
        </p:spPr>
        <p:txBody>
          <a:bodyPr wrap="square" rtlCol="0">
            <a:spAutoFit/>
          </a:bodyPr>
          <a:lstStyle/>
          <a:p>
            <a:r>
              <a:rPr lang="en-US" dirty="0"/>
              <a:t>One hot Encoding</a:t>
            </a:r>
          </a:p>
          <a:p>
            <a:endParaRPr lang="en-US" dirty="0"/>
          </a:p>
          <a:p>
            <a:r>
              <a:rPr lang="en-US" dirty="0"/>
              <a:t>columns - </a:t>
            </a:r>
            <a:r>
              <a:rPr lang="en-US" dirty="0" err="1"/>
              <a:t>Item_Fat_Content</a:t>
            </a:r>
            <a:r>
              <a:rPr lang="en-US" dirty="0"/>
              <a:t>, </a:t>
            </a:r>
            <a:r>
              <a:rPr lang="en-US" dirty="0" err="1"/>
              <a:t>Item_Type</a:t>
            </a:r>
            <a:r>
              <a:rPr lang="en-US" dirty="0"/>
              <a:t>, </a:t>
            </a:r>
            <a:r>
              <a:rPr lang="en-US" dirty="0" err="1"/>
              <a:t>Outlet_Identifier</a:t>
            </a:r>
            <a:r>
              <a:rPr lang="en-US" dirty="0"/>
              <a:t>, </a:t>
            </a:r>
            <a:r>
              <a:rPr lang="en-US" dirty="0" err="1"/>
              <a:t>Outlet_Location_Type</a:t>
            </a:r>
            <a:r>
              <a:rPr lang="en-US" dirty="0"/>
              <a:t>, </a:t>
            </a:r>
            <a:r>
              <a:rPr lang="en-US" dirty="0" err="1"/>
              <a:t>Outlet_Type</a:t>
            </a:r>
            <a:endParaRPr lang="en-US" dirty="0"/>
          </a:p>
        </p:txBody>
      </p:sp>
      <p:sp>
        <p:nvSpPr>
          <p:cNvPr id="8" name="TextBox 7">
            <a:extLst>
              <a:ext uri="{FF2B5EF4-FFF2-40B4-BE49-F238E27FC236}">
                <a16:creationId xmlns:a16="http://schemas.microsoft.com/office/drawing/2014/main" id="{5CD3FE9A-87EF-5277-A50B-FED3B1BB4AA8}"/>
              </a:ext>
            </a:extLst>
          </p:cNvPr>
          <p:cNvSpPr txBox="1"/>
          <p:nvPr/>
        </p:nvSpPr>
        <p:spPr>
          <a:xfrm>
            <a:off x="7031736" y="1554480"/>
            <a:ext cx="3273552" cy="1477328"/>
          </a:xfrm>
          <a:prstGeom prst="rect">
            <a:avLst/>
          </a:prstGeom>
          <a:noFill/>
        </p:spPr>
        <p:txBody>
          <a:bodyPr wrap="square" rtlCol="0">
            <a:spAutoFit/>
          </a:bodyPr>
          <a:lstStyle/>
          <a:p>
            <a:r>
              <a:rPr lang="en-US" dirty="0"/>
              <a:t>Label Encoding</a:t>
            </a:r>
          </a:p>
          <a:p>
            <a:endParaRPr lang="en-US" dirty="0"/>
          </a:p>
          <a:p>
            <a:r>
              <a:rPr lang="en-US" dirty="0"/>
              <a:t>Columns -</a:t>
            </a:r>
          </a:p>
          <a:p>
            <a:r>
              <a:rPr lang="en-US" dirty="0" err="1"/>
              <a:t>Outlet_Size</a:t>
            </a:r>
            <a:r>
              <a:rPr lang="en-US" dirty="0"/>
              <a:t>, </a:t>
            </a:r>
            <a:r>
              <a:rPr lang="en-US" dirty="0" err="1"/>
              <a:t>Outlet_Age</a:t>
            </a:r>
            <a:r>
              <a:rPr lang="en-US" dirty="0"/>
              <a:t>, </a:t>
            </a:r>
            <a:r>
              <a:rPr lang="en-US" dirty="0" err="1"/>
              <a:t>Item_Identifier</a:t>
            </a:r>
            <a:endParaRPr lang="en-US" dirty="0"/>
          </a:p>
        </p:txBody>
      </p:sp>
      <p:pic>
        <p:nvPicPr>
          <p:cNvPr id="10" name="Picture 9">
            <a:extLst>
              <a:ext uri="{FF2B5EF4-FFF2-40B4-BE49-F238E27FC236}">
                <a16:creationId xmlns:a16="http://schemas.microsoft.com/office/drawing/2014/main" id="{1DCD9911-D6E0-D5A9-1F34-36034C8E83CE}"/>
              </a:ext>
            </a:extLst>
          </p:cNvPr>
          <p:cNvPicPr>
            <a:picLocks noChangeAspect="1"/>
          </p:cNvPicPr>
          <p:nvPr/>
        </p:nvPicPr>
        <p:blipFill>
          <a:blip r:embed="rId2"/>
          <a:stretch>
            <a:fillRect/>
          </a:stretch>
        </p:blipFill>
        <p:spPr>
          <a:xfrm>
            <a:off x="576644" y="3885057"/>
            <a:ext cx="5102352" cy="2084832"/>
          </a:xfrm>
          <a:prstGeom prst="rect">
            <a:avLst/>
          </a:prstGeom>
        </p:spPr>
      </p:pic>
      <p:pic>
        <p:nvPicPr>
          <p:cNvPr id="11" name="Picture 10">
            <a:extLst>
              <a:ext uri="{FF2B5EF4-FFF2-40B4-BE49-F238E27FC236}">
                <a16:creationId xmlns:a16="http://schemas.microsoft.com/office/drawing/2014/main" id="{490B4260-D2ED-5087-0C3D-4534BAFB6AD9}"/>
              </a:ext>
            </a:extLst>
          </p:cNvPr>
          <p:cNvPicPr>
            <a:picLocks noChangeAspect="1"/>
          </p:cNvPicPr>
          <p:nvPr/>
        </p:nvPicPr>
        <p:blipFill>
          <a:blip r:embed="rId3"/>
          <a:stretch>
            <a:fillRect/>
          </a:stretch>
        </p:blipFill>
        <p:spPr>
          <a:xfrm>
            <a:off x="7031737" y="3753846"/>
            <a:ext cx="3904488" cy="2375799"/>
          </a:xfrm>
          <a:prstGeom prst="rect">
            <a:avLst/>
          </a:prstGeom>
        </p:spPr>
      </p:pic>
      <p:pic>
        <p:nvPicPr>
          <p:cNvPr id="12" name="Content Placeholder 5">
            <a:extLst>
              <a:ext uri="{FF2B5EF4-FFF2-40B4-BE49-F238E27FC236}">
                <a16:creationId xmlns:a16="http://schemas.microsoft.com/office/drawing/2014/main" id="{7C6A12E5-8A80-ABDF-9F68-5D9DC298ABD1}"/>
              </a:ext>
            </a:extLst>
          </p:cNvPr>
          <p:cNvPicPr>
            <a:picLocks noChangeAspect="1"/>
          </p:cNvPicPr>
          <p:nvPr/>
        </p:nvPicPr>
        <p:blipFill>
          <a:blip r:embed="rId4"/>
          <a:stretch>
            <a:fillRect/>
          </a:stretch>
        </p:blipFill>
        <p:spPr>
          <a:xfrm>
            <a:off x="0" y="18288"/>
            <a:ext cx="1692275" cy="1263650"/>
          </a:xfrm>
          <a:prstGeom prst="rect">
            <a:avLst/>
          </a:prstGeom>
          <a:noFill/>
          <a:ln w="9525">
            <a:noFill/>
          </a:ln>
        </p:spPr>
      </p:pic>
    </p:spTree>
    <p:extLst>
      <p:ext uri="{BB962C8B-B14F-4D97-AF65-F5344CB8AC3E}">
        <p14:creationId xmlns:p14="http://schemas.microsoft.com/office/powerpoint/2010/main" val="1748407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2CBBCC-396D-E0DF-F36B-DD88280E1D4E}"/>
              </a:ext>
            </a:extLst>
          </p:cNvPr>
          <p:cNvSpPr txBox="1"/>
          <p:nvPr/>
        </p:nvSpPr>
        <p:spPr>
          <a:xfrm>
            <a:off x="1773444" y="562700"/>
            <a:ext cx="9110866" cy="523220"/>
          </a:xfrm>
          <a:prstGeom prst="rect">
            <a:avLst/>
          </a:prstGeom>
          <a:noFill/>
        </p:spPr>
        <p:txBody>
          <a:bodyPr wrap="square" rtlCol="0">
            <a:spAutoFit/>
          </a:bodyPr>
          <a:lstStyle/>
          <a:p>
            <a:r>
              <a:rPr lang="en-US" sz="2800" dirty="0"/>
              <a:t>DETECT AND REMOVE OUTLIERS USING BOXPLOT</a:t>
            </a:r>
          </a:p>
        </p:txBody>
      </p:sp>
      <p:pic>
        <p:nvPicPr>
          <p:cNvPr id="6" name="Picture 5" descr="download">
            <a:extLst>
              <a:ext uri="{FF2B5EF4-FFF2-40B4-BE49-F238E27FC236}">
                <a16:creationId xmlns:a16="http://schemas.microsoft.com/office/drawing/2014/main" id="{9F3E5023-2CCA-2FDB-4706-D5764FF6E313}"/>
              </a:ext>
            </a:extLst>
          </p:cNvPr>
          <p:cNvPicPr>
            <a:picLocks noGrp="1" noChangeAspect="1"/>
          </p:cNvPicPr>
          <p:nvPr isPhoto="1"/>
        </p:nvPicPr>
        <p:blipFill>
          <a:blip r:embed="rId2">
            <a:extLst>
              <a:ext uri="{28A0092B-C50C-407E-A947-70E740481C1C}">
                <a14:useLocalDpi xmlns:a14="http://schemas.microsoft.com/office/drawing/2010/main" val="0"/>
              </a:ext>
            </a:extLst>
          </a:blip>
          <a:stretch>
            <a:fillRect/>
          </a:stretch>
        </p:blipFill>
        <p:spPr>
          <a:xfrm>
            <a:off x="511276" y="2103579"/>
            <a:ext cx="7024529" cy="3756447"/>
          </a:xfrm>
          <a:prstGeom prst="rect">
            <a:avLst/>
          </a:prstGeom>
        </p:spPr>
      </p:pic>
      <p:sp>
        <p:nvSpPr>
          <p:cNvPr id="7" name="TextBox 6">
            <a:extLst>
              <a:ext uri="{FF2B5EF4-FFF2-40B4-BE49-F238E27FC236}">
                <a16:creationId xmlns:a16="http://schemas.microsoft.com/office/drawing/2014/main" id="{0929A059-C11D-08F0-4BF7-1AA84AF3A12E}"/>
              </a:ext>
            </a:extLst>
          </p:cNvPr>
          <p:cNvSpPr txBox="1"/>
          <p:nvPr/>
        </p:nvSpPr>
        <p:spPr>
          <a:xfrm>
            <a:off x="7747820" y="3165988"/>
            <a:ext cx="4119715" cy="923330"/>
          </a:xfrm>
          <a:prstGeom prst="rect">
            <a:avLst/>
          </a:prstGeom>
          <a:noFill/>
        </p:spPr>
        <p:txBody>
          <a:bodyPr wrap="square" rtlCol="0">
            <a:spAutoFit/>
          </a:bodyPr>
          <a:lstStyle/>
          <a:p>
            <a:r>
              <a:rPr lang="en-US" dirty="0"/>
              <a:t>removed the top and bottom 5% of values in columns where outliers were detected. (using percentiles)</a:t>
            </a:r>
          </a:p>
        </p:txBody>
      </p:sp>
      <p:pic>
        <p:nvPicPr>
          <p:cNvPr id="8" name="Content Placeholder 5">
            <a:extLst>
              <a:ext uri="{FF2B5EF4-FFF2-40B4-BE49-F238E27FC236}">
                <a16:creationId xmlns:a16="http://schemas.microsoft.com/office/drawing/2014/main" id="{4973A73C-7ED5-EF3E-2D11-952AF33B89FF}"/>
              </a:ext>
            </a:extLst>
          </p:cNvPr>
          <p:cNvPicPr>
            <a:picLocks noChangeAspect="1"/>
          </p:cNvPicPr>
          <p:nvPr/>
        </p:nvPicPr>
        <p:blipFill>
          <a:blip r:embed="rId3"/>
          <a:stretch>
            <a:fillRect/>
          </a:stretch>
        </p:blipFill>
        <p:spPr>
          <a:xfrm>
            <a:off x="0" y="0"/>
            <a:ext cx="1692275" cy="1263650"/>
          </a:xfrm>
          <a:prstGeom prst="rect">
            <a:avLst/>
          </a:prstGeom>
          <a:noFill/>
          <a:ln w="9525">
            <a:noFill/>
          </a:ln>
        </p:spPr>
      </p:pic>
    </p:spTree>
    <p:extLst>
      <p:ext uri="{BB962C8B-B14F-4D97-AF65-F5344CB8AC3E}">
        <p14:creationId xmlns:p14="http://schemas.microsoft.com/office/powerpoint/2010/main" val="1176720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A08C8E8-D8A7-3619-7DD8-FFA5ABF8AB48}"/>
              </a:ext>
            </a:extLst>
          </p:cNvPr>
          <p:cNvPicPr>
            <a:picLocks noChangeAspect="1"/>
          </p:cNvPicPr>
          <p:nvPr/>
        </p:nvPicPr>
        <p:blipFill>
          <a:blip r:embed="rId2"/>
          <a:stretch>
            <a:fillRect/>
          </a:stretch>
        </p:blipFill>
        <p:spPr>
          <a:xfrm>
            <a:off x="6176433" y="2072545"/>
            <a:ext cx="5372100" cy="2712910"/>
          </a:xfrm>
          <a:prstGeom prst="rect">
            <a:avLst/>
          </a:prstGeom>
        </p:spPr>
      </p:pic>
      <p:sp>
        <p:nvSpPr>
          <p:cNvPr id="20" name="Rectangle 19">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B5A4420-4200-B2EA-4A89-D6E84A9D81EC}"/>
              </a:ext>
            </a:extLst>
          </p:cNvPr>
          <p:cNvPicPr>
            <a:picLocks noChangeAspect="1"/>
          </p:cNvPicPr>
          <p:nvPr/>
        </p:nvPicPr>
        <p:blipFill>
          <a:blip r:embed="rId3"/>
          <a:stretch>
            <a:fillRect/>
          </a:stretch>
        </p:blipFill>
        <p:spPr>
          <a:xfrm>
            <a:off x="643466" y="2018824"/>
            <a:ext cx="5372099" cy="2820352"/>
          </a:xfrm>
          <a:prstGeom prst="rect">
            <a:avLst/>
          </a:prstGeom>
        </p:spPr>
      </p:pic>
      <p:sp>
        <p:nvSpPr>
          <p:cNvPr id="6" name="TextBox 5">
            <a:extLst>
              <a:ext uri="{FF2B5EF4-FFF2-40B4-BE49-F238E27FC236}">
                <a16:creationId xmlns:a16="http://schemas.microsoft.com/office/drawing/2014/main" id="{B838E953-831F-2660-CC7D-D1F4A04C60C9}"/>
              </a:ext>
            </a:extLst>
          </p:cNvPr>
          <p:cNvSpPr txBox="1"/>
          <p:nvPr/>
        </p:nvSpPr>
        <p:spPr>
          <a:xfrm>
            <a:off x="3465576" y="978409"/>
            <a:ext cx="6263640" cy="369332"/>
          </a:xfrm>
          <a:prstGeom prst="rect">
            <a:avLst/>
          </a:prstGeom>
          <a:noFill/>
        </p:spPr>
        <p:txBody>
          <a:bodyPr wrap="square" rtlCol="0">
            <a:spAutoFit/>
          </a:bodyPr>
          <a:lstStyle/>
          <a:p>
            <a:r>
              <a:rPr lang="en-US" dirty="0"/>
              <a:t>Cross checking whether outliers are removed or not</a:t>
            </a:r>
          </a:p>
        </p:txBody>
      </p:sp>
      <p:pic>
        <p:nvPicPr>
          <p:cNvPr id="21" name="Content Placeholder 5">
            <a:extLst>
              <a:ext uri="{FF2B5EF4-FFF2-40B4-BE49-F238E27FC236}">
                <a16:creationId xmlns:a16="http://schemas.microsoft.com/office/drawing/2014/main" id="{2C549617-8C92-9F45-C273-7D14CABBC580}"/>
              </a:ext>
            </a:extLst>
          </p:cNvPr>
          <p:cNvPicPr>
            <a:picLocks noChangeAspect="1"/>
          </p:cNvPicPr>
          <p:nvPr/>
        </p:nvPicPr>
        <p:blipFill>
          <a:blip r:embed="rId4"/>
          <a:stretch>
            <a:fillRect/>
          </a:stretch>
        </p:blipFill>
        <p:spPr>
          <a:xfrm>
            <a:off x="0" y="0"/>
            <a:ext cx="1692275" cy="1263650"/>
          </a:xfrm>
          <a:prstGeom prst="rect">
            <a:avLst/>
          </a:prstGeom>
          <a:noFill/>
          <a:ln w="9525">
            <a:noFill/>
          </a:ln>
        </p:spPr>
      </p:pic>
    </p:spTree>
    <p:extLst>
      <p:ext uri="{BB962C8B-B14F-4D97-AF65-F5344CB8AC3E}">
        <p14:creationId xmlns:p14="http://schemas.microsoft.com/office/powerpoint/2010/main" val="3027083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4118" y="333189"/>
            <a:ext cx="6783293" cy="1105647"/>
          </a:xfrm>
        </p:spPr>
        <p:txBody>
          <a:bodyPr/>
          <a:lstStyle/>
          <a:p>
            <a:r>
              <a:rPr lang="en-US" sz="3400" dirty="0">
                <a:effectLst>
                  <a:glow rad="38100">
                    <a:prstClr val="black">
                      <a:lumMod val="65000"/>
                      <a:lumOff val="35000"/>
                      <a:alpha val="40000"/>
                    </a:prstClr>
                  </a:glow>
                  <a:outerShdw blurRad="28575" dist="38100" dir="14040000" algn="tl" rotWithShape="0">
                    <a:srgbClr val="000000">
                      <a:alpha val="25000"/>
                    </a:srgbClr>
                  </a:outerShdw>
                </a:effectLst>
                <a:latin typeface="Times New Roman" panose="02020603050405020304"/>
                <a:cs typeface="Times New Roman" panose="02020603050405020304"/>
              </a:rPr>
              <a:t>Correlation</a:t>
            </a:r>
          </a:p>
        </p:txBody>
      </p:sp>
      <p:pic>
        <p:nvPicPr>
          <p:cNvPr id="5" name="Content Placeholder 5" descr="Text&#10;&#10;Description automatically generated"/>
          <p:cNvPicPr>
            <a:picLocks noChangeAspect="1"/>
          </p:cNvPicPr>
          <p:nvPr/>
        </p:nvPicPr>
        <p:blipFill>
          <a:blip r:embed="rId2"/>
          <a:stretch>
            <a:fillRect/>
          </a:stretch>
        </p:blipFill>
        <p:spPr>
          <a:xfrm>
            <a:off x="0" y="0"/>
            <a:ext cx="1692275" cy="1263650"/>
          </a:xfrm>
          <a:prstGeom prst="rect">
            <a:avLst/>
          </a:prstGeom>
          <a:noFill/>
          <a:ln w="9525">
            <a:noFill/>
          </a:ln>
        </p:spPr>
      </p:pic>
      <p:pic>
        <p:nvPicPr>
          <p:cNvPr id="8" name="Content Placeholder 7" descr="A screenshot of a graph">
            <a:extLst>
              <a:ext uri="{FF2B5EF4-FFF2-40B4-BE49-F238E27FC236}">
                <a16:creationId xmlns:a16="http://schemas.microsoft.com/office/drawing/2014/main" id="{B127808B-F361-99A0-8569-B192968155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7311" y="1726781"/>
            <a:ext cx="6026611" cy="4793319"/>
          </a:xfrm>
        </p:spPr>
      </p:pic>
      <p:sp>
        <p:nvSpPr>
          <p:cNvPr id="3" name="TextBox 2">
            <a:extLst>
              <a:ext uri="{FF2B5EF4-FFF2-40B4-BE49-F238E27FC236}">
                <a16:creationId xmlns:a16="http://schemas.microsoft.com/office/drawing/2014/main" id="{0F91460C-ADDF-0D49-0795-78F41FD7CD5C}"/>
              </a:ext>
            </a:extLst>
          </p:cNvPr>
          <p:cNvSpPr txBox="1"/>
          <p:nvPr/>
        </p:nvSpPr>
        <p:spPr>
          <a:xfrm>
            <a:off x="7183815" y="3306966"/>
            <a:ext cx="4880366" cy="646331"/>
          </a:xfrm>
          <a:prstGeom prst="rect">
            <a:avLst/>
          </a:prstGeom>
          <a:noFill/>
        </p:spPr>
        <p:txBody>
          <a:bodyPr wrap="square" rtlCol="0">
            <a:spAutoFit/>
          </a:bodyPr>
          <a:lstStyle/>
          <a:p>
            <a:r>
              <a:rPr lang="en-US" dirty="0"/>
              <a:t>There is no multi collinearity problem between independent variables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ext&#10;&#10;Description automatically generated"/>
          <p:cNvPicPr>
            <a:picLocks noChangeAspect="1"/>
          </p:cNvPicPr>
          <p:nvPr/>
        </p:nvPicPr>
        <p:blipFill>
          <a:blip r:embed="rId2"/>
          <a:stretch>
            <a:fillRect/>
          </a:stretch>
        </p:blipFill>
        <p:spPr>
          <a:xfrm>
            <a:off x="0" y="0"/>
            <a:ext cx="1692275" cy="1263650"/>
          </a:xfrm>
          <a:prstGeom prst="rect">
            <a:avLst/>
          </a:prstGeom>
          <a:noFill/>
          <a:ln w="9525">
            <a:noFill/>
          </a:ln>
        </p:spPr>
      </p:pic>
      <p:sp>
        <p:nvSpPr>
          <p:cNvPr id="10" name="Title 9">
            <a:extLst>
              <a:ext uri="{FF2B5EF4-FFF2-40B4-BE49-F238E27FC236}">
                <a16:creationId xmlns:a16="http://schemas.microsoft.com/office/drawing/2014/main" id="{C6EB2526-F40E-D4CC-4FB9-DA24C83696EF}"/>
              </a:ext>
            </a:extLst>
          </p:cNvPr>
          <p:cNvSpPr>
            <a:spLocks noGrp="1"/>
          </p:cNvSpPr>
          <p:nvPr>
            <p:ph type="title"/>
          </p:nvPr>
        </p:nvSpPr>
        <p:spPr>
          <a:xfrm>
            <a:off x="2380279" y="403122"/>
            <a:ext cx="8228728" cy="1130710"/>
          </a:xfrm>
        </p:spPr>
        <p:txBody>
          <a:bodyPr/>
          <a:lstStyle/>
          <a:p>
            <a:r>
              <a:rPr lang="en-US" dirty="0"/>
              <a:t> Data Visualization &amp; </a:t>
            </a:r>
            <a:r>
              <a:rPr lang="en-US" dirty="0" err="1"/>
              <a:t>eda</a:t>
            </a:r>
            <a:r>
              <a:rPr lang="en-US" dirty="0"/>
              <a:t> analysis</a:t>
            </a:r>
          </a:p>
        </p:txBody>
      </p:sp>
      <p:pic>
        <p:nvPicPr>
          <p:cNvPr id="12" name="Picture 11" descr="A close-up of a graph&#10;&#10;Description automatically generated">
            <a:extLst>
              <a:ext uri="{FF2B5EF4-FFF2-40B4-BE49-F238E27FC236}">
                <a16:creationId xmlns:a16="http://schemas.microsoft.com/office/drawing/2014/main" id="{2B0ED979-2781-F1A0-51CD-ADDD43FD9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65" y="1371259"/>
            <a:ext cx="11776469" cy="2008324"/>
          </a:xfrm>
          <a:prstGeom prst="rect">
            <a:avLst/>
          </a:prstGeom>
        </p:spPr>
      </p:pic>
      <p:pic>
        <p:nvPicPr>
          <p:cNvPr id="14" name="Picture 13" descr="A group of graphs on a white background&#10;&#10;Description automatically generated">
            <a:extLst>
              <a:ext uri="{FF2B5EF4-FFF2-40B4-BE49-F238E27FC236}">
                <a16:creationId xmlns:a16="http://schemas.microsoft.com/office/drawing/2014/main" id="{FA238018-485E-2621-9C58-0ED102E96D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650" y="3579002"/>
            <a:ext cx="11633584" cy="317412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21216" y="274177"/>
            <a:ext cx="6249158" cy="1681316"/>
          </a:xfrm>
        </p:spPr>
        <p:txBody>
          <a:bodyPr>
            <a:normAutofit/>
          </a:bodyPr>
          <a:lstStyle/>
          <a:p>
            <a:r>
              <a:rPr lang="en-US" sz="3400" dirty="0">
                <a:latin typeface="Times New Roman" panose="02020603050405020304" charset="0"/>
                <a:cs typeface="Times New Roman" panose="02020603050405020304" charset="0"/>
              </a:rPr>
              <a:t>Data standardization</a:t>
            </a:r>
          </a:p>
        </p:txBody>
      </p:sp>
      <p:pic>
        <p:nvPicPr>
          <p:cNvPr id="10" name="Content Placeholder 5"/>
          <p:cNvPicPr>
            <a:picLocks noGrp="1" noChangeAspect="1"/>
          </p:cNvPicPr>
          <p:nvPr>
            <p:ph sz="half" idx="4294967295"/>
          </p:nvPr>
        </p:nvPicPr>
        <p:blipFill>
          <a:blip r:embed="rId3"/>
          <a:stretch>
            <a:fillRect/>
          </a:stretch>
        </p:blipFill>
        <p:spPr>
          <a:xfrm>
            <a:off x="0" y="0"/>
            <a:ext cx="1692275" cy="1263650"/>
          </a:xfrm>
          <a:prstGeom prst="rect">
            <a:avLst/>
          </a:prstGeom>
          <a:noFill/>
          <a:ln w="9525">
            <a:noFill/>
          </a:ln>
        </p:spPr>
      </p:pic>
      <p:pic>
        <p:nvPicPr>
          <p:cNvPr id="4098" name="Picture 2">
            <a:extLst>
              <a:ext uri="{FF2B5EF4-FFF2-40B4-BE49-F238E27FC236}">
                <a16:creationId xmlns:a16="http://schemas.microsoft.com/office/drawing/2014/main" id="{5759CE34-BEF5-6BED-CE6B-CA1B4CC86021}"/>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36001" y="1758745"/>
            <a:ext cx="5066645" cy="334050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A1E5513-6262-B25A-7F3E-9C7A6CD64BB3}"/>
              </a:ext>
            </a:extLst>
          </p:cNvPr>
          <p:cNvSpPr txBox="1"/>
          <p:nvPr/>
        </p:nvSpPr>
        <p:spPr>
          <a:xfrm>
            <a:off x="1692275" y="5478594"/>
            <a:ext cx="8279451" cy="923330"/>
          </a:xfrm>
          <a:prstGeom prst="rect">
            <a:avLst/>
          </a:prstGeom>
          <a:noFill/>
        </p:spPr>
        <p:txBody>
          <a:bodyPr wrap="square" rtlCol="0">
            <a:spAutoFit/>
          </a:bodyPr>
          <a:lstStyle/>
          <a:p>
            <a:r>
              <a:rPr lang="en-US" dirty="0"/>
              <a:t>Standardization transforms feature values to a distribution with a mean of zero and a standard deviation of one. </a:t>
            </a:r>
          </a:p>
          <a:p>
            <a:endParaRPr lang="en-US" dirty="0"/>
          </a:p>
        </p:txBody>
      </p:sp>
      <p:pic>
        <p:nvPicPr>
          <p:cNvPr id="8" name="Picture 7">
            <a:extLst>
              <a:ext uri="{FF2B5EF4-FFF2-40B4-BE49-F238E27FC236}">
                <a16:creationId xmlns:a16="http://schemas.microsoft.com/office/drawing/2014/main" id="{DF224DB3-4607-2C42-EB27-B7F0E093620F}"/>
              </a:ext>
            </a:extLst>
          </p:cNvPr>
          <p:cNvPicPr>
            <a:picLocks noChangeAspect="1"/>
          </p:cNvPicPr>
          <p:nvPr/>
        </p:nvPicPr>
        <p:blipFill>
          <a:blip r:embed="rId5"/>
          <a:stretch>
            <a:fillRect/>
          </a:stretch>
        </p:blipFill>
        <p:spPr>
          <a:xfrm>
            <a:off x="6495393" y="1758745"/>
            <a:ext cx="4103782" cy="34626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654050"/>
          </a:xfrm>
        </p:spPr>
        <p:txBody>
          <a:bodyPr>
            <a:normAutofit fontScale="90000"/>
          </a:bodyPr>
          <a:lstStyle/>
          <a:p>
            <a:pPr algn="ctr"/>
            <a:r>
              <a:rPr lang="en-US" sz="3780" dirty="0">
                <a:latin typeface="Times New Roman" panose="02020603050405020304" charset="0"/>
                <a:cs typeface="Times New Roman" panose="02020603050405020304" charset="0"/>
              </a:rPr>
              <a:t>Data Splitting</a:t>
            </a:r>
          </a:p>
        </p:txBody>
      </p:sp>
      <p:sp>
        <p:nvSpPr>
          <p:cNvPr id="3" name="Content Placeholder 2"/>
          <p:cNvSpPr>
            <a:spLocks noGrp="1"/>
          </p:cNvSpPr>
          <p:nvPr>
            <p:ph idx="1"/>
          </p:nvPr>
        </p:nvSpPr>
        <p:spPr>
          <a:xfrm>
            <a:off x="846137" y="2085913"/>
            <a:ext cx="10756490" cy="3449648"/>
          </a:xfrm>
        </p:spPr>
        <p:txBody>
          <a:bodyPr>
            <a:normAutofit/>
          </a:bodyPr>
          <a:lstStyle/>
          <a:p>
            <a:pPr algn="just"/>
            <a:r>
              <a:rPr lang="en-US" dirty="0">
                <a:latin typeface="Times New Roman" panose="02020603050405020304" charset="0"/>
                <a:cs typeface="Times New Roman" panose="02020603050405020304" charset="0"/>
              </a:rPr>
              <a:t>Original Data frame has - Number of rows: 8523 &amp; Number of columns: 12</a:t>
            </a:r>
          </a:p>
          <a:p>
            <a:pPr algn="just"/>
            <a:r>
              <a:rPr lang="en-US" dirty="0">
                <a:latin typeface="Times New Roman" panose="02020603050405020304" charset="0"/>
                <a:cs typeface="Times New Roman" panose="02020603050405020304" charset="0"/>
              </a:rPr>
              <a:t>Divided data set into training set and test set with 30% for testing, 70% for training</a:t>
            </a:r>
          </a:p>
          <a:p>
            <a:pPr algn="just"/>
            <a:r>
              <a:rPr lang="en-US" dirty="0">
                <a:latin typeface="Times New Roman" panose="02020603050405020304" charset="0"/>
                <a:cs typeface="Times New Roman" panose="02020603050405020304" charset="0"/>
              </a:rPr>
              <a:t>Training </a:t>
            </a:r>
            <a:r>
              <a:rPr lang="en-US" dirty="0" err="1">
                <a:latin typeface="Times New Roman" panose="02020603050405020304" charset="0"/>
                <a:cs typeface="Times New Roman" panose="02020603050405020304" charset="0"/>
              </a:rPr>
              <a:t>DataFrame</a:t>
            </a:r>
            <a:r>
              <a:rPr lang="en-US" dirty="0">
                <a:latin typeface="Times New Roman" panose="02020603050405020304" charset="0"/>
                <a:cs typeface="Times New Roman" panose="02020603050405020304" charset="0"/>
              </a:rPr>
              <a:t>:</a:t>
            </a:r>
          </a:p>
          <a:p>
            <a:pPr algn="just"/>
            <a:r>
              <a:rPr lang="en-US" dirty="0">
                <a:latin typeface="Times New Roman" panose="02020603050405020304" charset="0"/>
                <a:cs typeface="Times New Roman" panose="02020603050405020304" charset="0"/>
              </a:rPr>
              <a:t>(5098, 42)</a:t>
            </a:r>
          </a:p>
          <a:p>
            <a:pPr algn="just"/>
            <a:r>
              <a:rPr lang="en-US" dirty="0">
                <a:latin typeface="Times New Roman" panose="02020603050405020304" charset="0"/>
                <a:cs typeface="Times New Roman" panose="02020603050405020304" charset="0"/>
              </a:rPr>
              <a:t>Test </a:t>
            </a:r>
            <a:r>
              <a:rPr lang="en-US" dirty="0" err="1">
                <a:latin typeface="Times New Roman" panose="02020603050405020304" charset="0"/>
                <a:cs typeface="Times New Roman" panose="02020603050405020304" charset="0"/>
              </a:rPr>
              <a:t>DataFrame</a:t>
            </a:r>
            <a:r>
              <a:rPr lang="en-US" dirty="0">
                <a:latin typeface="Times New Roman" panose="02020603050405020304" charset="0"/>
                <a:cs typeface="Times New Roman" panose="02020603050405020304" charset="0"/>
              </a:rPr>
              <a:t>:</a:t>
            </a:r>
          </a:p>
          <a:p>
            <a:pPr algn="just"/>
            <a:r>
              <a:rPr lang="en-US" dirty="0">
                <a:latin typeface="Times New Roman" panose="02020603050405020304" charset="0"/>
                <a:cs typeface="Times New Roman" panose="02020603050405020304" charset="0"/>
              </a:rPr>
              <a:t>(2185, 42)</a:t>
            </a:r>
          </a:p>
        </p:txBody>
      </p:sp>
      <p:pic>
        <p:nvPicPr>
          <p:cNvPr id="10" name="Content Placeholder 5"/>
          <p:cNvPicPr>
            <a:picLocks noGrp="1" noChangeAspect="1"/>
          </p:cNvPicPr>
          <p:nvPr>
            <p:ph sz="half" idx="4294967295"/>
          </p:nvPr>
        </p:nvPicPr>
        <p:blipFill>
          <a:blip r:embed="rId2" cstate="print"/>
          <a:stretch>
            <a:fillRect/>
          </a:stretch>
        </p:blipFill>
        <p:spPr>
          <a:xfrm>
            <a:off x="0" y="0"/>
            <a:ext cx="1692275" cy="126365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98320" y="530352"/>
            <a:ext cx="8872728" cy="975217"/>
          </a:xfrm>
        </p:spPr>
        <p:txBody>
          <a:bodyPr>
            <a:normAutofit fontScale="90000"/>
          </a:bodyPr>
          <a:lstStyle/>
          <a:p>
            <a:r>
              <a:rPr lang="en-IN" sz="4000" dirty="0">
                <a:latin typeface="Times New Roman" panose="02020603050405020304" charset="0"/>
                <a:cs typeface="Times New Roman" panose="02020603050405020304" charset="0"/>
              </a:rPr>
              <a:t>Models specifications &amp; </a:t>
            </a:r>
            <a:r>
              <a:rPr lang="en-US" sz="4000" dirty="0">
                <a:latin typeface="Times New Roman" panose="02020603050405020304" charset="0"/>
                <a:cs typeface="Times New Roman" panose="02020603050405020304" charset="0"/>
              </a:rPr>
              <a:t>design</a:t>
            </a:r>
          </a:p>
        </p:txBody>
      </p:sp>
      <p:pic>
        <p:nvPicPr>
          <p:cNvPr id="10" name="Content Placeholder 5" descr="A logo for a university&#10;&#10;Description automatically generated"/>
          <p:cNvPicPr>
            <a:picLocks noGrp="1" noChangeAspect="1"/>
          </p:cNvPicPr>
          <p:nvPr>
            <p:ph sz="half" idx="4294967295"/>
          </p:nvPr>
        </p:nvPicPr>
        <p:blipFill>
          <a:blip r:embed="rId2" cstate="print"/>
          <a:stretch>
            <a:fillRect/>
          </a:stretch>
        </p:blipFill>
        <p:spPr>
          <a:xfrm>
            <a:off x="0" y="0"/>
            <a:ext cx="1692275" cy="1263650"/>
          </a:xfrm>
          <a:prstGeom prst="rect">
            <a:avLst/>
          </a:prstGeom>
          <a:noFill/>
          <a:ln w="9525">
            <a:noFill/>
          </a:ln>
        </p:spPr>
      </p:pic>
      <p:pic>
        <p:nvPicPr>
          <p:cNvPr id="9" name="Picture 8" descr="A diagram of a diagram">
            <a:extLst>
              <a:ext uri="{FF2B5EF4-FFF2-40B4-BE49-F238E27FC236}">
                <a16:creationId xmlns:a16="http://schemas.microsoft.com/office/drawing/2014/main" id="{3A62DE4C-A5A5-3155-AB77-7E0C645F6F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672" y="1353765"/>
            <a:ext cx="11591208" cy="5139110"/>
          </a:xfrm>
          <a:prstGeom prst="rect">
            <a:avLst/>
          </a:prstGeom>
        </p:spPr>
      </p:pic>
      <p:pic>
        <p:nvPicPr>
          <p:cNvPr id="1026" name="Picture 2" descr="A Detailed Introduction To Cross-Validation in Machine Learning">
            <a:extLst>
              <a:ext uri="{FF2B5EF4-FFF2-40B4-BE49-F238E27FC236}">
                <a16:creationId xmlns:a16="http://schemas.microsoft.com/office/drawing/2014/main" id="{0FBD17DE-D786-FCE3-48E2-F7005DA08F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4453" y="3897655"/>
            <a:ext cx="2962668" cy="180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5D813D1-BA6B-40B4-A101-04BB8944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8" name="Rectangle 47">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AEA3DFA5-2D7B-4989-8ED7-8321EC11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p:cNvSpPr>
            <a:spLocks noGrp="1"/>
          </p:cNvSpPr>
          <p:nvPr>
            <p:ph type="title"/>
          </p:nvPr>
        </p:nvSpPr>
        <p:spPr>
          <a:xfrm>
            <a:off x="1191966" y="2335084"/>
            <a:ext cx="3629555" cy="1893524"/>
          </a:xfrm>
        </p:spPr>
        <p:txBody>
          <a:bodyPr vert="horz" lIns="91440" tIns="45720" rIns="91440" bIns="45720" rtlCol="0" anchor="b">
            <a:normAutofit/>
          </a:bodyPr>
          <a:lstStyle/>
          <a:p>
            <a:pPr defTabSz="914400">
              <a:lnSpc>
                <a:spcPct val="90000"/>
              </a:lnSpc>
            </a:pPr>
            <a:r>
              <a:rPr lang="en-US" sz="4800" kern="1200" dirty="0">
                <a:solidFill>
                  <a:schemeClr val="tx1"/>
                </a:solidFill>
                <a:latin typeface="+mj-lt"/>
                <a:ea typeface="+mj-ea"/>
                <a:cs typeface="+mj-cs"/>
              </a:rPr>
              <a:t>Model Results</a:t>
            </a:r>
          </a:p>
        </p:txBody>
      </p:sp>
      <p:pic>
        <p:nvPicPr>
          <p:cNvPr id="10" name="Picture 9">
            <a:extLst>
              <a:ext uri="{FF2B5EF4-FFF2-40B4-BE49-F238E27FC236}">
                <a16:creationId xmlns:a16="http://schemas.microsoft.com/office/drawing/2014/main" id="{3C6E465E-E50E-D635-FB53-581DE7F636F7}"/>
              </a:ext>
            </a:extLst>
          </p:cNvPr>
          <p:cNvPicPr>
            <a:picLocks noChangeAspect="1"/>
          </p:cNvPicPr>
          <p:nvPr/>
        </p:nvPicPr>
        <p:blipFill rotWithShape="1">
          <a:blip r:embed="rId3"/>
          <a:srcRect r="-1" b="3255"/>
          <a:stretch/>
        </p:blipFill>
        <p:spPr>
          <a:xfrm>
            <a:off x="5236037" y="3549517"/>
            <a:ext cx="6320441" cy="3179620"/>
          </a:xfrm>
          <a:prstGeom prst="rect">
            <a:avLst/>
          </a:prstGeom>
        </p:spPr>
      </p:pic>
      <p:pic>
        <p:nvPicPr>
          <p:cNvPr id="6" name="Picture 5">
            <a:extLst>
              <a:ext uri="{FF2B5EF4-FFF2-40B4-BE49-F238E27FC236}">
                <a16:creationId xmlns:a16="http://schemas.microsoft.com/office/drawing/2014/main" id="{96426337-FE87-68F0-1B33-C2B687D429C7}"/>
              </a:ext>
            </a:extLst>
          </p:cNvPr>
          <p:cNvPicPr>
            <a:picLocks noChangeAspect="1"/>
          </p:cNvPicPr>
          <p:nvPr/>
        </p:nvPicPr>
        <p:blipFill rotWithShape="1">
          <a:blip r:embed="rId4"/>
          <a:srcRect r="-1" b="2788"/>
          <a:stretch/>
        </p:blipFill>
        <p:spPr>
          <a:xfrm>
            <a:off x="5236037" y="241036"/>
            <a:ext cx="6320441" cy="3179620"/>
          </a:xfrm>
          <a:prstGeom prst="rect">
            <a:avLst/>
          </a:prstGeom>
        </p:spPr>
      </p:pic>
      <p:pic>
        <p:nvPicPr>
          <p:cNvPr id="5" name="Content Placeholder 5"/>
          <p:cNvPicPr>
            <a:picLocks noGrp="1" noChangeAspect="1"/>
          </p:cNvPicPr>
          <p:nvPr>
            <p:ph sz="half" idx="2"/>
          </p:nvPr>
        </p:nvPicPr>
        <p:blipFill>
          <a:blip r:embed="rId5"/>
          <a:stretch>
            <a:fillRect/>
          </a:stretch>
        </p:blipFill>
        <p:spPr>
          <a:xfrm>
            <a:off x="0" y="0"/>
            <a:ext cx="1691640" cy="126301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468582"/>
          </a:xfrm>
        </p:spPr>
        <p:txBody>
          <a:bodyPr>
            <a:normAutofit/>
          </a:bodyPr>
          <a:lstStyle/>
          <a:p>
            <a:pPr algn="ctr"/>
            <a:r>
              <a:rPr lang="en-US" sz="3400" dirty="0">
                <a:latin typeface="Times New Roman" panose="02020603050405020304"/>
                <a:cs typeface="Times New Roman" panose="02020603050405020304"/>
              </a:rPr>
              <a:t>Introduction</a:t>
            </a:r>
          </a:p>
        </p:txBody>
      </p:sp>
      <p:pic>
        <p:nvPicPr>
          <p:cNvPr id="10" name="Content Placeholder 5"/>
          <p:cNvPicPr>
            <a:picLocks noGrp="1" noChangeAspect="1"/>
          </p:cNvPicPr>
          <p:nvPr>
            <p:ph sz="half" idx="4294967295"/>
          </p:nvPr>
        </p:nvPicPr>
        <p:blipFill>
          <a:blip r:embed="rId3"/>
          <a:stretch>
            <a:fillRect/>
          </a:stretch>
        </p:blipFill>
        <p:spPr>
          <a:xfrm>
            <a:off x="0" y="0"/>
            <a:ext cx="1692275" cy="1263650"/>
          </a:xfrm>
          <a:prstGeom prst="rect">
            <a:avLst/>
          </a:prstGeom>
          <a:noFill/>
          <a:ln w="9525">
            <a:noFill/>
          </a:ln>
        </p:spPr>
      </p:pic>
      <p:sp>
        <p:nvSpPr>
          <p:cNvPr id="4" name="Content Placeholder 3">
            <a:extLst>
              <a:ext uri="{FF2B5EF4-FFF2-40B4-BE49-F238E27FC236}">
                <a16:creationId xmlns:a16="http://schemas.microsoft.com/office/drawing/2014/main" id="{588C7746-4B21-CA7F-0535-FCB82C179F11}"/>
              </a:ext>
            </a:extLst>
          </p:cNvPr>
          <p:cNvSpPr>
            <a:spLocks noGrp="1"/>
          </p:cNvSpPr>
          <p:nvPr>
            <p:ph idx="1"/>
          </p:nvPr>
        </p:nvSpPr>
        <p:spPr/>
        <p:txBody>
          <a:bodyPr>
            <a:normAutofit/>
          </a:bodyPr>
          <a:lstStyle/>
          <a:p>
            <a:pPr marL="0" indent="0" algn="l">
              <a:buNone/>
            </a:pPr>
            <a:r>
              <a:rPr lang="en-US" b="0" i="0" dirty="0">
                <a:solidFill>
                  <a:schemeClr val="tx1"/>
                </a:solidFill>
                <a:effectLst/>
                <a:latin typeface="Arial" panose="020B0604020202020204" pitchFamily="34" charset="0"/>
              </a:rPr>
              <a:t>Nowadays, shopping malls and Big Marts keep track of individual item sales data to forecast future client/customers demand and adjust inventory management.</a:t>
            </a:r>
          </a:p>
          <a:p>
            <a:pPr marL="0" indent="0" algn="l">
              <a:buNone/>
            </a:pPr>
            <a:r>
              <a:rPr lang="en-US" b="0" i="0" dirty="0">
                <a:solidFill>
                  <a:schemeClr val="tx1"/>
                </a:solidFill>
                <a:effectLst/>
                <a:latin typeface="Arial" panose="020B0604020202020204" pitchFamily="34" charset="0"/>
              </a:rPr>
              <a:t> In a data warehouse, these data stores hold a significant amount of consumer information and particular item details. By mining the data store from the data warehouse, more anomalies and common patterns can be discovered.</a:t>
            </a:r>
          </a:p>
          <a:p>
            <a:endParaRPr lang="en-US" dirty="0">
              <a:solidFill>
                <a:schemeClr val="tx1"/>
              </a:solidFill>
              <a:highlight>
                <a:srgbClr val="FFFF00"/>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4179" y="714375"/>
            <a:ext cx="3332955" cy="5076826"/>
          </a:xfrm>
        </p:spPr>
        <p:txBody>
          <a:bodyPr anchor="ctr">
            <a:normAutofit/>
          </a:bodyPr>
          <a:lstStyle/>
          <a:p>
            <a:r>
              <a:rPr lang="en-US" sz="3700" dirty="0">
                <a:latin typeface="Times New Roman" panose="02020603050405020304" charset="0"/>
                <a:cs typeface="Times New Roman" panose="02020603050405020304" charset="0"/>
              </a:rPr>
              <a:t>Final result &amp; </a:t>
            </a:r>
            <a:r>
              <a:rPr lang="en-US" sz="3700" dirty="0" err="1">
                <a:latin typeface="Times New Roman" panose="02020603050405020304" charset="0"/>
                <a:cs typeface="Times New Roman" panose="02020603050405020304" charset="0"/>
              </a:rPr>
              <a:t>Conclu</a:t>
            </a:r>
            <a:r>
              <a:rPr lang="en-IN" altLang="en-US" sz="3700" dirty="0">
                <a:latin typeface="Times New Roman" panose="02020603050405020304" charset="0"/>
                <a:cs typeface="Times New Roman" panose="02020603050405020304" charset="0"/>
              </a:rPr>
              <a:t>s</a:t>
            </a:r>
            <a:r>
              <a:rPr lang="en-US" sz="3700" dirty="0">
                <a:latin typeface="Times New Roman" panose="02020603050405020304" charset="0"/>
                <a:cs typeface="Times New Roman" panose="02020603050405020304" charset="0"/>
              </a:rPr>
              <a:t>ion</a:t>
            </a:r>
          </a:p>
        </p:txBody>
      </p:sp>
      <p:sp>
        <p:nvSpPr>
          <p:cNvPr id="7" name="Rectangle 8"/>
          <p:cNvSpPr>
            <a:spLocks noGrp="1" noRot="1" noChangeAspect="1" noMove="1" noResize="1" noEditPoints="1" noAdjustHandles="1" noChangeArrowheads="1" noChangeShapeType="1" noTextEdit="1"/>
          </p:cNvSpPr>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0"/>
          <p:cNvSpPr>
            <a:spLocks noGrp="1" noRot="1" noChangeAspect="1" noMove="1" noResize="1" noEditPoints="1" noAdjustHandles="1" noChangeArrowheads="1" noChangeShapeType="1" noTextEdit="1"/>
          </p:cNvSpPr>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cxnSp>
        <p:nvCxnSpPr>
          <p:cNvPr id="15" name="Straight Connector 12"/>
          <p:cNvCxnSpPr>
            <a:cxnSpLocks noGrp="1" noRot="1" noChangeAspect="1" noMove="1" noResize="1" noEditPoints="1" noAdjustHandles="1" noChangeArrowheads="1" noChangeShapeType="1"/>
          </p:cNvCxnSpPr>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pic>
        <p:nvPicPr>
          <p:cNvPr id="4" name="Content Placeholder 5"/>
          <p:cNvPicPr>
            <a:picLocks noGrp="1" noChangeAspect="1"/>
          </p:cNvPicPr>
          <p:nvPr>
            <p:ph sz="half" idx="4294967295"/>
          </p:nvPr>
        </p:nvPicPr>
        <p:blipFill>
          <a:blip r:embed="rId3"/>
          <a:stretch>
            <a:fillRect/>
          </a:stretch>
        </p:blipFill>
        <p:spPr>
          <a:xfrm>
            <a:off x="0" y="0"/>
            <a:ext cx="1692275" cy="1263650"/>
          </a:xfrm>
          <a:prstGeom prst="rect">
            <a:avLst/>
          </a:prstGeom>
          <a:noFill/>
          <a:ln w="9525">
            <a:noFill/>
          </a:ln>
        </p:spPr>
      </p:pic>
      <p:sp>
        <p:nvSpPr>
          <p:cNvPr id="11" name="TextBox 10">
            <a:extLst>
              <a:ext uri="{FF2B5EF4-FFF2-40B4-BE49-F238E27FC236}">
                <a16:creationId xmlns:a16="http://schemas.microsoft.com/office/drawing/2014/main" id="{0A5E4E03-FE3F-85DD-160E-D843F8679104}"/>
              </a:ext>
            </a:extLst>
          </p:cNvPr>
          <p:cNvSpPr txBox="1"/>
          <p:nvPr/>
        </p:nvSpPr>
        <p:spPr>
          <a:xfrm>
            <a:off x="4736595" y="714375"/>
            <a:ext cx="7287764" cy="10064294"/>
          </a:xfrm>
          <a:prstGeom prst="rect">
            <a:avLst/>
          </a:prstGeom>
          <a:noFill/>
        </p:spPr>
        <p:txBody>
          <a:bodyPr wrap="square" rtlCol="0">
            <a:spAutoFit/>
          </a:bodyPr>
          <a:lstStyle/>
          <a:p>
            <a:r>
              <a:rPr lang="en-US" dirty="0"/>
              <a:t>Best Model Evaluation:- </a:t>
            </a:r>
          </a:p>
          <a:p>
            <a:endParaRPr lang="en-US" dirty="0"/>
          </a:p>
          <a:p>
            <a:pPr marL="342900" indent="-342900">
              <a:buFont typeface="+mj-lt"/>
              <a:buAutoNum type="arabicPeriod"/>
            </a:pPr>
            <a:r>
              <a:rPr lang="en-US" dirty="0"/>
              <a:t>Correlation Coefficient: Higher values are better. Decision Trees perform the best in the test set. Validation set : 0.6957 &amp; Test set : 0.7209.</a:t>
            </a:r>
          </a:p>
          <a:p>
            <a:pPr marL="342900" indent="-342900">
              <a:buFont typeface="+mj-lt"/>
              <a:buAutoNum type="arabicPeriod"/>
            </a:pPr>
            <a:endParaRPr lang="en-US" dirty="0"/>
          </a:p>
          <a:p>
            <a:pPr marL="342900" indent="-342900">
              <a:buFont typeface="+mj-lt"/>
              <a:buAutoNum type="arabicPeriod"/>
            </a:pPr>
            <a:r>
              <a:rPr lang="en-US" dirty="0"/>
              <a:t>Mean Absolute Error (MAE) and Root Mean Squared Error (RMSE): Lower values are better. Decision Trees have the lowest MAE and RMSE in the test set. MAE for Validation set : 717.6155, Test set : 694.3866 &amp; RMSE for Validation set : 954.9036, Test set :  928.1819.</a:t>
            </a:r>
          </a:p>
          <a:p>
            <a:pPr marL="342900" indent="-342900">
              <a:buFont typeface="+mj-lt"/>
              <a:buAutoNum type="arabicPeriod"/>
            </a:pPr>
            <a:endParaRPr lang="en-US" dirty="0"/>
          </a:p>
          <a:p>
            <a:pPr marL="342900" indent="-342900">
              <a:buFont typeface="+mj-lt"/>
              <a:buAutoNum type="arabicPeriod"/>
            </a:pPr>
            <a:r>
              <a:rPr lang="en-US" dirty="0"/>
              <a:t>Relative Absolute Error (RAE) and Root Relative Squared Error (RRSE): Lower values are better. Decision Trees again show the best performance in terms of RAE and RRSE in the test set. RAE for Validation set : 65.0534%, Test set : 62.1105% &amp; RRSE for Validation set : 71.9113%, Test set: 69.3095%.</a:t>
            </a:r>
          </a:p>
          <a:p>
            <a:endParaRPr lang="en-US" dirty="0"/>
          </a:p>
          <a:p>
            <a:endParaRPr lang="en-US" dirty="0"/>
          </a:p>
          <a:p>
            <a:r>
              <a:rPr lang="en-US" dirty="0"/>
              <a:t>Based on these metrics, the Decision Trees model appears to perform the best on the test set, showing strong correlation and lower error rates compared to other models. This analysis helps in making an informed decision on which model to use for deployment or further tuning.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900E4-4E4F-0B81-2F41-B3B6CAE6C7D0}"/>
              </a:ext>
            </a:extLst>
          </p:cNvPr>
          <p:cNvSpPr>
            <a:spLocks noGrp="1"/>
          </p:cNvSpPr>
          <p:nvPr>
            <p:ph type="title"/>
          </p:nvPr>
        </p:nvSpPr>
        <p:spPr/>
        <p:txBody>
          <a:bodyPr/>
          <a:lstStyle/>
          <a:p>
            <a:r>
              <a:rPr lang="en-US" dirty="0"/>
              <a:t>Further Model Tuning and </a:t>
            </a:r>
            <a:r>
              <a:rPr lang="en-US" dirty="0" err="1"/>
              <a:t>ValidatioN</a:t>
            </a:r>
            <a:endParaRPr lang="en-US" dirty="0"/>
          </a:p>
        </p:txBody>
      </p:sp>
      <p:sp>
        <p:nvSpPr>
          <p:cNvPr id="9" name="TextBox 8">
            <a:extLst>
              <a:ext uri="{FF2B5EF4-FFF2-40B4-BE49-F238E27FC236}">
                <a16:creationId xmlns:a16="http://schemas.microsoft.com/office/drawing/2014/main" id="{4A144776-C7BE-1E91-BDDF-1E890B96B276}"/>
              </a:ext>
            </a:extLst>
          </p:cNvPr>
          <p:cNvSpPr txBox="1"/>
          <p:nvPr/>
        </p:nvSpPr>
        <p:spPr>
          <a:xfrm>
            <a:off x="1821942" y="2019038"/>
            <a:ext cx="8026146" cy="4524315"/>
          </a:xfrm>
          <a:prstGeom prst="rect">
            <a:avLst/>
          </a:prstGeom>
          <a:noFill/>
        </p:spPr>
        <p:txBody>
          <a:bodyPr wrap="square">
            <a:spAutoFit/>
          </a:bodyPr>
          <a:lstStyle/>
          <a:p>
            <a:pPr marL="285750" indent="-285750">
              <a:buFont typeface="Arial" panose="020B0604020202020204" pitchFamily="34" charset="0"/>
              <a:buChar char="•"/>
            </a:pPr>
            <a:r>
              <a:rPr lang="en-US" sz="2400" dirty="0"/>
              <a:t>Choose meta cv parameters wrapper filter to select best parameters for each model</a:t>
            </a:r>
          </a:p>
          <a:p>
            <a:pPr marL="285750" indent="-285750">
              <a:buFont typeface="Arial" panose="020B0604020202020204" pitchFamily="34" charset="0"/>
              <a:buChar char="•"/>
            </a:pPr>
            <a:r>
              <a:rPr lang="en-US" sz="2400" dirty="0"/>
              <a:t>Choose meta attribute selection wrapper filter to select best variables for model</a:t>
            </a:r>
          </a:p>
          <a:p>
            <a:pPr marL="285750" indent="-285750">
              <a:buFont typeface="Arial" panose="020B0604020202020204" pitchFamily="34" charset="0"/>
              <a:buChar char="•"/>
            </a:pPr>
            <a:r>
              <a:rPr lang="en-US" sz="2400" dirty="0"/>
              <a:t>Try with different cross validation K folds</a:t>
            </a:r>
          </a:p>
          <a:p>
            <a:pPr marL="285750" indent="-285750">
              <a:buFont typeface="Arial" panose="020B0604020202020204" pitchFamily="34" charset="0"/>
              <a:buChar char="•"/>
            </a:pPr>
            <a:r>
              <a:rPr lang="en-US" sz="2400" dirty="0"/>
              <a:t>Try with different percentage of split for training set &amp; testing set</a:t>
            </a:r>
          </a:p>
          <a:p>
            <a:pPr marL="285750" indent="-285750">
              <a:buFont typeface="Arial" panose="020B0604020202020204" pitchFamily="34" charset="0"/>
              <a:buChar char="•"/>
            </a:pPr>
            <a:r>
              <a:rPr lang="en-US" sz="2400" dirty="0"/>
              <a:t>Try Ensemble models with similar number of models</a:t>
            </a:r>
          </a:p>
          <a:p>
            <a:pPr marL="285750" indent="-285750">
              <a:buFont typeface="Arial" panose="020B0604020202020204" pitchFamily="34" charset="0"/>
              <a:buChar char="•"/>
            </a:pPr>
            <a:r>
              <a:rPr lang="en-US" sz="2400" dirty="0"/>
              <a:t>Try Ensemble models with different number of models</a:t>
            </a:r>
          </a:p>
          <a:p>
            <a:pPr marL="285750" indent="-285750">
              <a:buFont typeface="Arial" panose="020B0604020202020204" pitchFamily="34" charset="0"/>
              <a:buChar char="•"/>
            </a:pPr>
            <a:r>
              <a:rPr lang="en-US" sz="2400" dirty="0"/>
              <a:t>Auto Weka Classifier – gives best model with best parameters</a:t>
            </a:r>
          </a:p>
        </p:txBody>
      </p:sp>
      <p:pic>
        <p:nvPicPr>
          <p:cNvPr id="10" name="Content Placeholder 5">
            <a:extLst>
              <a:ext uri="{FF2B5EF4-FFF2-40B4-BE49-F238E27FC236}">
                <a16:creationId xmlns:a16="http://schemas.microsoft.com/office/drawing/2014/main" id="{D5D1A9A0-1E3F-40CE-6757-ADA1C8F918C6}"/>
              </a:ext>
            </a:extLst>
          </p:cNvPr>
          <p:cNvPicPr>
            <a:picLocks noChangeAspect="1"/>
          </p:cNvPicPr>
          <p:nvPr/>
        </p:nvPicPr>
        <p:blipFill>
          <a:blip r:embed="rId2"/>
          <a:stretch>
            <a:fillRect/>
          </a:stretch>
        </p:blipFill>
        <p:spPr>
          <a:xfrm>
            <a:off x="0" y="0"/>
            <a:ext cx="1692275" cy="1263650"/>
          </a:xfrm>
          <a:prstGeom prst="rect">
            <a:avLst/>
          </a:prstGeom>
          <a:noFill/>
          <a:ln w="9525">
            <a:noFill/>
          </a:ln>
        </p:spPr>
      </p:pic>
    </p:spTree>
    <p:extLst>
      <p:ext uri="{BB962C8B-B14F-4D97-AF65-F5344CB8AC3E}">
        <p14:creationId xmlns:p14="http://schemas.microsoft.com/office/powerpoint/2010/main" val="2574602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5"/>
          <p:cNvPicPr>
            <a:picLocks noGrp="1" noChangeAspect="1"/>
          </p:cNvPicPr>
          <p:nvPr>
            <p:ph sz="half" idx="4294967295"/>
          </p:nvPr>
        </p:nvPicPr>
        <p:blipFill>
          <a:blip r:embed="rId2"/>
          <a:stretch>
            <a:fillRect/>
          </a:stretch>
        </p:blipFill>
        <p:spPr>
          <a:xfrm>
            <a:off x="0" y="0"/>
            <a:ext cx="1692275" cy="1263650"/>
          </a:xfrm>
          <a:prstGeom prst="rect">
            <a:avLst/>
          </a:prstGeom>
          <a:noFill/>
          <a:ln w="9525">
            <a:noFill/>
          </a:ln>
        </p:spPr>
      </p:pic>
      <p:sp>
        <p:nvSpPr>
          <p:cNvPr id="2" name="Content Placeholder 1"/>
          <p:cNvSpPr>
            <a:spLocks noGrp="1"/>
          </p:cNvSpPr>
          <p:nvPr>
            <p:ph idx="1"/>
          </p:nvPr>
        </p:nvSpPr>
        <p:spPr>
          <a:xfrm>
            <a:off x="1141730" y="608965"/>
            <a:ext cx="9136126" cy="1466723"/>
          </a:xfrm>
        </p:spPr>
        <p:txBody>
          <a:bodyPr/>
          <a:lstStyle/>
          <a:p>
            <a:pPr marL="0" indent="0" algn="ctr">
              <a:buNone/>
            </a:pPr>
            <a:r>
              <a:rPr lang="en-US" altLang="en-IN" sz="3400" dirty="0">
                <a:latin typeface="Times New Roman" panose="02020603050405020304" charset="0"/>
                <a:cs typeface="Times New Roman" panose="02020603050405020304" charset="0"/>
                <a:sym typeface="+mn-ea"/>
              </a:rPr>
              <a:t>Any discussions or questions?</a:t>
            </a:r>
            <a:endParaRPr lang="en-US" sz="3400" dirty="0">
              <a:latin typeface="Times New Roman" panose="02020603050405020304" charset="0"/>
              <a:cs typeface="Times New Roman" panose="02020603050405020304" charset="0"/>
            </a:endParaRPr>
          </a:p>
          <a:p>
            <a:pPr marL="0" indent="0" algn="ctr">
              <a:buNone/>
            </a:pPr>
            <a:endParaRPr lang="en-US" sz="3400" dirty="0">
              <a:latin typeface="Times New Roman" panose="02020603050405020304" charset="0"/>
              <a:cs typeface="Times New Roman" panose="02020603050405020304" charset="0"/>
            </a:endParaRPr>
          </a:p>
        </p:txBody>
      </p:sp>
      <p:pic>
        <p:nvPicPr>
          <p:cNvPr id="6" name="Picture 4" descr="1,000+ Free Questions &amp; Question Mark Images - Pixa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7123" y="2075688"/>
            <a:ext cx="4936251" cy="34070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4840" y="2626995"/>
            <a:ext cx="4865370" cy="1143000"/>
          </a:xfrm>
        </p:spPr>
        <p:txBody>
          <a:bodyPr>
            <a:normAutofit/>
          </a:bodyPr>
          <a:lstStyle/>
          <a:p>
            <a:r>
              <a:rPr lang="en-IN" altLang="en-US" sz="6000" dirty="0">
                <a:latin typeface="Times New Roman" panose="02020603050405020304" charset="0"/>
                <a:cs typeface="Times New Roman" panose="02020603050405020304" charset="0"/>
              </a:rPr>
              <a:t>THANK YOU</a:t>
            </a:r>
            <a:r>
              <a:rPr lang="en-US" altLang="en-IN" sz="6000" dirty="0">
                <a:latin typeface="Times New Roman" panose="02020603050405020304" charset="0"/>
                <a:cs typeface="Times New Roman" panose="02020603050405020304" charset="0"/>
              </a:rPr>
              <a:t>. </a:t>
            </a:r>
          </a:p>
        </p:txBody>
      </p:sp>
      <p:pic>
        <p:nvPicPr>
          <p:cNvPr id="4" name="Content Placeholder 5"/>
          <p:cNvPicPr>
            <a:picLocks noGrp="1" noChangeAspect="1"/>
          </p:cNvPicPr>
          <p:nvPr>
            <p:ph sz="half" idx="4294967295"/>
          </p:nvPr>
        </p:nvPicPr>
        <p:blipFill>
          <a:blip r:embed="rId2"/>
          <a:stretch>
            <a:fillRect/>
          </a:stretch>
        </p:blipFill>
        <p:spPr>
          <a:xfrm>
            <a:off x="0" y="0"/>
            <a:ext cx="1692275" cy="126365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4179" y="714375"/>
            <a:ext cx="3332955" cy="5076826"/>
          </a:xfrm>
        </p:spPr>
        <p:txBody>
          <a:bodyPr anchor="ctr">
            <a:normAutofit/>
          </a:bodyPr>
          <a:lstStyle/>
          <a:p>
            <a:r>
              <a:rPr lang="en-US" sz="3400" dirty="0">
                <a:latin typeface="Times New Roman" panose="02020603050405020304" charset="0"/>
                <a:cs typeface="Times New Roman" panose="02020603050405020304" charset="0"/>
              </a:rPr>
              <a:t>Business problem</a:t>
            </a:r>
            <a:br>
              <a:rPr lang="en-US" sz="3400" dirty="0">
                <a:latin typeface="Times New Roman" panose="02020603050405020304" charset="0"/>
                <a:cs typeface="Times New Roman" panose="02020603050405020304" charset="0"/>
              </a:rPr>
            </a:br>
            <a:br>
              <a:rPr lang="en-US" sz="3400" dirty="0">
                <a:latin typeface="Times New Roman" panose="02020603050405020304" charset="0"/>
                <a:cs typeface="Times New Roman" panose="02020603050405020304" charset="0"/>
              </a:rPr>
            </a:br>
            <a:r>
              <a:rPr lang="en-US" sz="3400" dirty="0">
                <a:latin typeface="Times New Roman" panose="02020603050405020304" charset="0"/>
                <a:cs typeface="Times New Roman" panose="02020603050405020304" charset="0"/>
              </a:rPr>
              <a:t>objective</a:t>
            </a:r>
            <a:br>
              <a:rPr lang="en-US" sz="3400" dirty="0">
                <a:latin typeface="Times New Roman" panose="02020603050405020304" charset="0"/>
                <a:cs typeface="Times New Roman" panose="02020603050405020304" charset="0"/>
              </a:rPr>
            </a:br>
            <a:r>
              <a:rPr lang="en-US" sz="3400" dirty="0">
                <a:latin typeface="Times New Roman" panose="02020603050405020304" charset="0"/>
                <a:cs typeface="Times New Roman" panose="02020603050405020304" charset="0"/>
              </a:rPr>
              <a:t>&amp;</a:t>
            </a:r>
            <a:br>
              <a:rPr lang="en-US" sz="3400" dirty="0">
                <a:latin typeface="Times New Roman" panose="02020603050405020304" charset="0"/>
                <a:cs typeface="Times New Roman" panose="02020603050405020304" charset="0"/>
              </a:rPr>
            </a:br>
            <a:br>
              <a:rPr lang="en-US" sz="3400" dirty="0">
                <a:latin typeface="Times New Roman" panose="02020603050405020304" charset="0"/>
                <a:cs typeface="Times New Roman" panose="02020603050405020304" charset="0"/>
              </a:rPr>
            </a:br>
            <a:r>
              <a:rPr lang="en-US" sz="3400" dirty="0">
                <a:latin typeface="Times New Roman" panose="02020603050405020304" charset="0"/>
                <a:cs typeface="Times New Roman" panose="02020603050405020304" charset="0"/>
              </a:rPr>
              <a:t> significance</a:t>
            </a:r>
          </a:p>
        </p:txBody>
      </p:sp>
      <p:sp>
        <p:nvSpPr>
          <p:cNvPr id="15" name="Rectangle 14"/>
          <p:cNvSpPr>
            <a:spLocks noGrp="1" noRot="1" noChangeAspect="1" noMove="1" noResize="1" noEditPoints="1" noAdjustHandles="1" noChangeArrowheads="1" noChangeShapeType="1" noTextEdit="1"/>
          </p:cNvSpPr>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a:spLocks noGrp="1" noRot="1" noChangeAspect="1" noMove="1" noResize="1" noEditPoints="1" noAdjustHandles="1" noChangeArrowheads="1" noChangeShapeType="1" noTextEdit="1"/>
          </p:cNvSpPr>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cxnSp>
        <p:nvCxnSpPr>
          <p:cNvPr id="19" name="Straight Connector 18"/>
          <p:cNvCxnSpPr>
            <a:cxnSpLocks noGrp="1" noRot="1" noChangeAspect="1" noMove="1" noResize="1" noEditPoints="1" noAdjustHandles="1" noChangeArrowheads="1" noChangeShapeType="1"/>
          </p:cNvCxnSpPr>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p:cNvSpPr>
            <a:spLocks noGrp="1"/>
          </p:cNvSpPr>
          <p:nvPr>
            <p:ph idx="1"/>
          </p:nvPr>
        </p:nvSpPr>
        <p:spPr>
          <a:xfrm>
            <a:off x="4973046" y="714375"/>
            <a:ext cx="6253751" cy="5076825"/>
          </a:xfrm>
        </p:spPr>
        <p:txBody>
          <a:bodyPr>
            <a:normAutofit/>
          </a:bodyPr>
          <a:lstStyle/>
          <a:p>
            <a:endParaRPr lang="en-US" dirty="0">
              <a:solidFill>
                <a:schemeClr val="tx1"/>
              </a:solidFill>
              <a:latin typeface="Times New Roman" panose="02020603050405020304" charset="0"/>
              <a:cs typeface="Times New Roman" panose="02020603050405020304" charset="0"/>
            </a:endParaRPr>
          </a:p>
          <a:p>
            <a:r>
              <a:rPr lang="en-US" dirty="0">
                <a:solidFill>
                  <a:schemeClr val="tx1"/>
                </a:solidFill>
                <a:latin typeface="Times New Roman" panose="02020603050405020304" charset="0"/>
                <a:cs typeface="Times New Roman" panose="02020603050405020304" charset="0"/>
              </a:rPr>
              <a:t>Big mart needs to leverage its sales data to forecast  future demand accurately, ensuring efficient inventory management.</a:t>
            </a:r>
          </a:p>
          <a:p>
            <a:pPr marL="0" indent="0">
              <a:buNone/>
            </a:pPr>
            <a:endParaRPr lang="en-US" dirty="0">
              <a:solidFill>
                <a:schemeClr val="tx1"/>
              </a:solidFill>
              <a:latin typeface="Times New Roman" panose="02020603050405020304" charset="0"/>
              <a:cs typeface="Times New Roman" panose="02020603050405020304" charset="0"/>
            </a:endParaRPr>
          </a:p>
          <a:p>
            <a:r>
              <a:rPr lang="en-US" dirty="0">
                <a:solidFill>
                  <a:schemeClr val="tx1"/>
                </a:solidFill>
                <a:latin typeface="Times New Roman" panose="02020603050405020304" charset="0"/>
                <a:cs typeface="Times New Roman" panose="02020603050405020304" charset="0"/>
              </a:rPr>
              <a:t>To develop a predictive model using ai algorithms that can predict sales for each product at specific outlets.</a:t>
            </a:r>
          </a:p>
          <a:p>
            <a:pPr marL="0" indent="0">
              <a:buNone/>
            </a:pPr>
            <a:endParaRPr lang="en-US" dirty="0">
              <a:solidFill>
                <a:schemeClr val="tx1"/>
              </a:solidFill>
              <a:latin typeface="Times New Roman" panose="02020603050405020304" charset="0"/>
              <a:cs typeface="Times New Roman" panose="02020603050405020304" charset="0"/>
            </a:endParaRPr>
          </a:p>
          <a:p>
            <a:r>
              <a:rPr lang="en-US" dirty="0">
                <a:solidFill>
                  <a:schemeClr val="tx1"/>
                </a:solidFill>
                <a:latin typeface="Times New Roman" panose="02020603050405020304" charset="0"/>
                <a:cs typeface="Times New Roman" panose="02020603050405020304" charset="0"/>
              </a:rPr>
              <a:t>Understanding the influence of product and outlet characteristics on sales to optimize inventory and increase profitability.</a:t>
            </a:r>
          </a:p>
        </p:txBody>
      </p:sp>
      <p:pic>
        <p:nvPicPr>
          <p:cNvPr id="10" name="Content Placeholder 5"/>
          <p:cNvPicPr>
            <a:picLocks noGrp="1" noChangeAspect="1"/>
          </p:cNvPicPr>
          <p:nvPr>
            <p:ph sz="half" idx="4294967295"/>
          </p:nvPr>
        </p:nvPicPr>
        <p:blipFill>
          <a:blip r:embed="rId3"/>
          <a:stretch>
            <a:fillRect/>
          </a:stretch>
        </p:blipFill>
        <p:spPr>
          <a:xfrm>
            <a:off x="0" y="0"/>
            <a:ext cx="1692275" cy="126365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274" y="609600"/>
            <a:ext cx="9355455" cy="1054608"/>
          </a:xfrm>
        </p:spPr>
        <p:txBody>
          <a:bodyPr/>
          <a:lstStyle/>
          <a:p>
            <a:pPr algn="ctr"/>
            <a:r>
              <a:rPr lang="en-IN" altLang="en-US" sz="3400" dirty="0">
                <a:latin typeface="Times New Roman" panose="02020603050405020304" charset="0"/>
                <a:cs typeface="Times New Roman" panose="02020603050405020304" charset="0"/>
              </a:rPr>
              <a:t>LITERATURE REVIEW</a:t>
            </a:r>
          </a:p>
        </p:txBody>
      </p:sp>
      <p:sp>
        <p:nvSpPr>
          <p:cNvPr id="3" name="Content Placeholder 2"/>
          <p:cNvSpPr>
            <a:spLocks noGrp="1"/>
          </p:cNvSpPr>
          <p:nvPr>
            <p:ph idx="1"/>
          </p:nvPr>
        </p:nvSpPr>
        <p:spPr>
          <a:xfrm>
            <a:off x="773430" y="1873250"/>
            <a:ext cx="10645140" cy="4375149"/>
          </a:xfrm>
        </p:spPr>
        <p:txBody>
          <a:bodyPr>
            <a:normAutofit fontScale="92500" lnSpcReduction="20000"/>
          </a:bodyPr>
          <a:lstStyle/>
          <a:p>
            <a:pPr algn="just"/>
            <a:r>
              <a:rPr lang="en-US" altLang="en-US" dirty="0">
                <a:latin typeface="Times New Roman" panose="02020603050405020304" charset="0"/>
                <a:cs typeface="Times New Roman" panose="02020603050405020304" charset="0"/>
              </a:rPr>
              <a:t>Sales forecasting is crucial for businesses to anticipate market demands and manage resources effectively. Various machine learning methods, such as linear regression, decision trees, and advanced techniques like random forests and </a:t>
            </a:r>
            <a:r>
              <a:rPr lang="en-US" altLang="en-US" dirty="0" err="1">
                <a:latin typeface="Times New Roman" panose="02020603050405020304" charset="0"/>
                <a:cs typeface="Times New Roman" panose="02020603050405020304" charset="0"/>
              </a:rPr>
              <a:t>XGBoost</a:t>
            </a:r>
            <a:r>
              <a:rPr lang="en-US" altLang="en-US" dirty="0">
                <a:latin typeface="Times New Roman" panose="02020603050405020304" charset="0"/>
                <a:cs typeface="Times New Roman" panose="02020603050405020304" charset="0"/>
              </a:rPr>
              <a:t>, are extensively used to enhance predictive accuracy by analyzing historical sales data. Data preprocessing, including the treatment of outliers and missing data, plays a vital role in the reliability of these forecasts. Recent advancements in artificial neural networks, particularly deep learning models like ANNs and MLPs, have shown potential in capturing complex non-linear relationships, significantly improving forecast precision. This comprehensive analysis indicates that integrating diverse machine learning techniques can yield superior forecasting results, essential for strategic business planning and inventory management (</a:t>
            </a:r>
            <a:r>
              <a:rPr lang="en-US" altLang="en-US" dirty="0" err="1">
                <a:latin typeface="Times New Roman" panose="02020603050405020304" charset="0"/>
                <a:cs typeface="Times New Roman" panose="02020603050405020304" charset="0"/>
              </a:rPr>
              <a:t>Thivakaran</a:t>
            </a:r>
            <a:r>
              <a:rPr lang="en-US" altLang="en-US" dirty="0">
                <a:latin typeface="Times New Roman" panose="02020603050405020304" charset="0"/>
                <a:cs typeface="Times New Roman" panose="02020603050405020304" charset="0"/>
              </a:rPr>
              <a:t> &amp; Ramesh, 2022).</a:t>
            </a:r>
          </a:p>
          <a:p>
            <a:pPr algn="just"/>
            <a:endParaRPr lang="en-US" altLang="en-US" dirty="0">
              <a:latin typeface="Times New Roman" panose="02020603050405020304" charset="0"/>
              <a:cs typeface="Times New Roman" panose="02020603050405020304" charset="0"/>
            </a:endParaRPr>
          </a:p>
          <a:p>
            <a:pPr algn="just"/>
            <a:r>
              <a:rPr lang="en-US" altLang="en-US" dirty="0">
                <a:latin typeface="Times New Roman" panose="02020603050405020304" charset="0"/>
                <a:cs typeface="Times New Roman" panose="02020603050405020304" charset="0"/>
              </a:rPr>
              <a:t>Reference:</a:t>
            </a:r>
          </a:p>
          <a:p>
            <a:pPr algn="just"/>
            <a:r>
              <a:rPr lang="en-US" altLang="en-US" dirty="0" err="1">
                <a:latin typeface="Times New Roman" panose="02020603050405020304" charset="0"/>
                <a:cs typeface="Times New Roman" panose="02020603050405020304" charset="0"/>
              </a:rPr>
              <a:t>Thivakaran</a:t>
            </a:r>
            <a:r>
              <a:rPr lang="en-US" altLang="en-US" dirty="0">
                <a:latin typeface="Times New Roman" panose="02020603050405020304" charset="0"/>
                <a:cs typeface="Times New Roman" panose="02020603050405020304" charset="0"/>
              </a:rPr>
              <a:t>, T. K., &amp; Ramesh, M. (2022). Exploratory Data analysis and sales forecasting of </a:t>
            </a:r>
            <a:r>
              <a:rPr lang="en-US" altLang="en-US" dirty="0" err="1">
                <a:latin typeface="Times New Roman" panose="02020603050405020304" charset="0"/>
                <a:cs typeface="Times New Roman" panose="02020603050405020304" charset="0"/>
              </a:rPr>
              <a:t>bigmart</a:t>
            </a:r>
            <a:r>
              <a:rPr lang="en-US" altLang="en-US" dirty="0">
                <a:latin typeface="Times New Roman" panose="02020603050405020304" charset="0"/>
                <a:cs typeface="Times New Roman" panose="02020603050405020304" charset="0"/>
              </a:rPr>
              <a:t> dataset using supervised and ANN algorithms. Measurement: Sensors, 23(100388). https://doi.org/10.1016/j.measen.2022.100388</a:t>
            </a:r>
            <a:endParaRPr lang="en-IN" altLang="en-US" dirty="0">
              <a:latin typeface="Times New Roman" panose="02020603050405020304" charset="0"/>
              <a:cs typeface="Times New Roman" panose="02020603050405020304" charset="0"/>
            </a:endParaRPr>
          </a:p>
        </p:txBody>
      </p:sp>
      <p:pic>
        <p:nvPicPr>
          <p:cNvPr id="10" name="Content Placeholder 5"/>
          <p:cNvPicPr>
            <a:picLocks noGrp="1" noChangeAspect="1"/>
          </p:cNvPicPr>
          <p:nvPr>
            <p:ph sz="half" idx="4294967295"/>
          </p:nvPr>
        </p:nvPicPr>
        <p:blipFill>
          <a:blip r:embed="rId2"/>
          <a:stretch>
            <a:fillRect/>
          </a:stretch>
        </p:blipFill>
        <p:spPr>
          <a:xfrm>
            <a:off x="0" y="0"/>
            <a:ext cx="1692275" cy="126365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fillRect/>
          </a:stretch>
        </a:blipFill>
        <a:effectLst/>
      </p:bgPr>
    </p:bg>
    <p:spTree>
      <p:nvGrpSpPr>
        <p:cNvPr id="1" name=""/>
        <p:cNvGrpSpPr/>
        <p:nvPr/>
      </p:nvGrpSpPr>
      <p:grpSpPr>
        <a:xfrm>
          <a:off x="0" y="0"/>
          <a:ext cx="0" cy="0"/>
          <a:chOff x="0" y="0"/>
          <a:chExt cx="0" cy="0"/>
        </a:xfrm>
      </p:grpSpPr>
      <p:sp>
        <p:nvSpPr>
          <p:cNvPr id="15" name="Rectangle 14"/>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nvSpPr>
        <p:spPr>
          <a:xfrm>
            <a:off x="763160" y="0"/>
            <a:ext cx="9369421" cy="6857999"/>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p:cNvSpPr>
            <a:spLocks noGrp="1" noRot="1" noChangeAspect="1" noMove="1" noResize="1" noEditPoints="1" noAdjustHandles="1" noChangeArrowheads="1" noChangeShapeType="1" noTextEdit="1"/>
          </p:cNvSpPr>
          <p:nvPr/>
        </p:nvSpPr>
        <p:spPr>
          <a:xfrm>
            <a:off x="0" y="-2"/>
            <a:ext cx="6088489"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2022" y="643467"/>
            <a:ext cx="4340023" cy="5571064"/>
          </a:xfrm>
        </p:spPr>
        <p:txBody>
          <a:bodyPr anchor="ctr">
            <a:normAutofit/>
          </a:bodyPr>
          <a:lstStyle/>
          <a:p>
            <a:r>
              <a:rPr lang="en-US" sz="3400" dirty="0">
                <a:latin typeface="Times New Roman" panose="02020603050405020304" charset="0"/>
                <a:cs typeface="Times New Roman" panose="02020603050405020304" charset="0"/>
              </a:rPr>
              <a:t>Project </a:t>
            </a:r>
            <a:r>
              <a:rPr lang="en-IN" altLang="en-US" sz="3400" dirty="0">
                <a:latin typeface="Times New Roman" panose="02020603050405020304" charset="0"/>
                <a:cs typeface="Times New Roman" panose="02020603050405020304" charset="0"/>
              </a:rPr>
              <a:t>Methodology</a:t>
            </a:r>
          </a:p>
        </p:txBody>
      </p:sp>
      <p:sp>
        <p:nvSpPr>
          <p:cNvPr id="32" name="Content Placeholder 2"/>
          <p:cNvSpPr>
            <a:spLocks noGrp="1"/>
          </p:cNvSpPr>
          <p:nvPr>
            <p:ph idx="1"/>
          </p:nvPr>
        </p:nvSpPr>
        <p:spPr>
          <a:xfrm>
            <a:off x="6708499" y="643467"/>
            <a:ext cx="4521480" cy="5571064"/>
          </a:xfrm>
        </p:spPr>
        <p:txBody>
          <a:bodyPr>
            <a:normAutofit/>
          </a:bodyPr>
          <a:lstStyle/>
          <a:p>
            <a:pPr>
              <a:buFont typeface="Wingdings" panose="05000000000000000000" pitchFamily="2" charset="2"/>
              <a:buChar char="v"/>
            </a:pPr>
            <a:endParaRPr lang="en-US" dirty="0"/>
          </a:p>
          <a:p>
            <a:pPr>
              <a:buFont typeface="Wingdings" panose="05000000000000000000" pitchFamily="2" charset="2"/>
              <a:buChar char="v"/>
            </a:pPr>
            <a:r>
              <a:rPr lang="en-IN" altLang="en-US"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Data acquisition</a:t>
            </a:r>
            <a:r>
              <a:rPr lang="en-IN" alt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a:p>
            <a:pPr>
              <a:buFont typeface="Wingdings" panose="05000000000000000000" pitchFamily="2" charset="2"/>
              <a:buChar char="v"/>
            </a:pPr>
            <a:r>
              <a:rPr lang="en-IN" altLang="en-US"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Data cleaning</a:t>
            </a:r>
            <a:r>
              <a:rPr lang="en-IN" dirty="0">
                <a:latin typeface="Times New Roman" panose="02020603050405020304" charset="0"/>
                <a:cs typeface="Times New Roman" panose="02020603050405020304" charset="0"/>
              </a:rPr>
              <a:t> &amp; Preprocessing steps</a:t>
            </a:r>
            <a:endParaRPr lang="en-US" dirty="0">
              <a:latin typeface="Times New Roman" panose="02020603050405020304" charset="0"/>
              <a:cs typeface="Times New Roman" panose="02020603050405020304" charset="0"/>
            </a:endParaRPr>
          </a:p>
          <a:p>
            <a:pPr>
              <a:buFont typeface="Wingdings" panose="05000000000000000000" pitchFamily="2" charset="2"/>
              <a:buChar char="v"/>
            </a:pPr>
            <a:r>
              <a:rPr lang="en-IN" altLang="en-US"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Exploratory data analysis</a:t>
            </a:r>
            <a:r>
              <a:rPr lang="en-IN" alt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a:p>
            <a:pPr>
              <a:buFont typeface="Wingdings" panose="05000000000000000000" pitchFamily="2" charset="2"/>
              <a:buChar char="v"/>
            </a:pPr>
            <a:r>
              <a:rPr lang="en-IN" altLang="en-US" dirty="0">
                <a:latin typeface="Times New Roman" panose="02020603050405020304" charset="0"/>
                <a:cs typeface="Times New Roman" panose="02020603050405020304" charset="0"/>
              </a:rPr>
              <a:t> </a:t>
            </a:r>
            <a:r>
              <a:rPr lang="en-US" altLang="en-US" dirty="0">
                <a:latin typeface="Times New Roman" panose="02020603050405020304" charset="0"/>
                <a:cs typeface="Times New Roman" panose="02020603050405020304" charset="0"/>
              </a:rPr>
              <a:t>Feature engineering</a:t>
            </a:r>
            <a:endParaRPr lang="en-US" dirty="0">
              <a:latin typeface="Times New Roman" panose="02020603050405020304" charset="0"/>
              <a:cs typeface="Times New Roman" panose="02020603050405020304" charset="0"/>
            </a:endParaRPr>
          </a:p>
          <a:p>
            <a:pPr>
              <a:buFont typeface="Wingdings" panose="05000000000000000000" pitchFamily="2" charset="2"/>
              <a:buChar char="v"/>
            </a:pPr>
            <a:r>
              <a:rPr lang="en-IN" altLang="en-US" dirty="0">
                <a:latin typeface="Times New Roman" panose="02020603050405020304" charset="0"/>
                <a:cs typeface="Times New Roman" panose="02020603050405020304" charset="0"/>
              </a:rPr>
              <a:t> </a:t>
            </a:r>
            <a:r>
              <a:rPr lang="en-US" altLang="en-US" dirty="0">
                <a:latin typeface="Times New Roman" panose="02020603050405020304" charset="0"/>
                <a:cs typeface="Times New Roman" panose="02020603050405020304" charset="0"/>
              </a:rPr>
              <a:t>applying ai algorithms</a:t>
            </a:r>
            <a:endParaRPr lang="en-US" dirty="0">
              <a:latin typeface="Times New Roman" panose="02020603050405020304" charset="0"/>
              <a:cs typeface="Times New Roman" panose="02020603050405020304" charset="0"/>
            </a:endParaRPr>
          </a:p>
          <a:p>
            <a:pPr>
              <a:buFont typeface="Wingdings" panose="05000000000000000000" pitchFamily="2" charset="2"/>
              <a:buChar char="v"/>
            </a:pPr>
            <a:r>
              <a:rPr lang="en-IN" altLang="en-US"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Evaluation</a:t>
            </a:r>
            <a:r>
              <a:rPr lang="en-IN" alt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a:p>
            <a:pPr marL="0" indent="0">
              <a:buNone/>
            </a:pPr>
            <a:endParaRPr lang="en-US" dirty="0">
              <a:latin typeface="Times New Roman" panose="02020603050405020304" charset="0"/>
              <a:cs typeface="Times New Roman" panose="02020603050405020304" charset="0"/>
            </a:endParaRPr>
          </a:p>
        </p:txBody>
      </p:sp>
      <p:pic>
        <p:nvPicPr>
          <p:cNvPr id="4" name="Content Placeholder 5"/>
          <p:cNvPicPr>
            <a:picLocks noGrp="1" noChangeAspect="1"/>
          </p:cNvPicPr>
          <p:nvPr>
            <p:ph sz="half" idx="4294967295"/>
          </p:nvPr>
        </p:nvPicPr>
        <p:blipFill>
          <a:blip r:embed="rId3"/>
          <a:stretch>
            <a:fillRect/>
          </a:stretch>
        </p:blipFill>
        <p:spPr>
          <a:xfrm>
            <a:off x="-51435" y="-51435"/>
            <a:ext cx="1692275" cy="126365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400" dirty="0">
                <a:latin typeface="Times New Roman" panose="02020603050405020304" charset="0"/>
                <a:cs typeface="Times New Roman" panose="02020603050405020304" charset="0"/>
              </a:rPr>
              <a:t>Data Acquisition</a:t>
            </a:r>
          </a:p>
        </p:txBody>
      </p:sp>
      <p:sp>
        <p:nvSpPr>
          <p:cNvPr id="3" name="Content Placeholder 2"/>
          <p:cNvSpPr>
            <a:spLocks noGrp="1"/>
          </p:cNvSpPr>
          <p:nvPr>
            <p:ph idx="1"/>
          </p:nvPr>
        </p:nvSpPr>
        <p:spPr>
          <a:xfrm>
            <a:off x="1186237" y="2233705"/>
            <a:ext cx="9905998" cy="3124201"/>
          </a:xfrm>
        </p:spPr>
        <p:txBody>
          <a:bodyPr>
            <a:normAutofit lnSpcReduction="10000"/>
          </a:bodyPr>
          <a:lstStyle/>
          <a:p>
            <a:endParaRPr lang="en-US" sz="2580" dirty="0">
              <a:latin typeface="Times New Roman" panose="02020603050405020304" charset="0"/>
              <a:cs typeface="Times New Roman" panose="02020603050405020304" charset="0"/>
            </a:endParaRPr>
          </a:p>
          <a:p>
            <a:pPr algn="just"/>
            <a:r>
              <a:rPr lang="en-IN" altLang="en-US" sz="2580" dirty="0">
                <a:latin typeface="Times New Roman" panose="02020603050405020304" charset="0"/>
                <a:cs typeface="Times New Roman" panose="02020603050405020304" charset="0"/>
              </a:rPr>
              <a:t>The project d</a:t>
            </a:r>
            <a:r>
              <a:rPr lang="en-US" sz="2580" dirty="0">
                <a:latin typeface="Times New Roman" panose="02020603050405020304" charset="0"/>
                <a:cs typeface="Times New Roman" panose="02020603050405020304" charset="0"/>
              </a:rPr>
              <a:t>ata</a:t>
            </a:r>
            <a:r>
              <a:rPr lang="en-IN" altLang="en-US" sz="2580" dirty="0">
                <a:latin typeface="Times New Roman" panose="02020603050405020304" charset="0"/>
                <a:cs typeface="Times New Roman" panose="02020603050405020304" charset="0"/>
              </a:rPr>
              <a:t> has been</a:t>
            </a:r>
            <a:r>
              <a:rPr lang="en-US" sz="2580" dirty="0">
                <a:latin typeface="Times New Roman" panose="02020603050405020304" charset="0"/>
                <a:cs typeface="Times New Roman" panose="02020603050405020304" charset="0"/>
              </a:rPr>
              <a:t> download</a:t>
            </a:r>
            <a:r>
              <a:rPr lang="en-IN" altLang="en-US" sz="2580" dirty="0">
                <a:latin typeface="Times New Roman" panose="02020603050405020304" charset="0"/>
                <a:cs typeface="Times New Roman" panose="02020603050405020304" charset="0"/>
              </a:rPr>
              <a:t>ed</a:t>
            </a:r>
            <a:r>
              <a:rPr lang="en-US" sz="2580" dirty="0">
                <a:latin typeface="Times New Roman" panose="02020603050405020304" charset="0"/>
                <a:cs typeface="Times New Roman" panose="02020603050405020304" charset="0"/>
              </a:rPr>
              <a:t> from</a:t>
            </a:r>
            <a:r>
              <a:rPr lang="en-IN" altLang="en-US" sz="2580" dirty="0">
                <a:latin typeface="Times New Roman" panose="02020603050405020304" charset="0"/>
                <a:cs typeface="Times New Roman" panose="02020603050405020304" charset="0"/>
              </a:rPr>
              <a:t> Kaggle.</a:t>
            </a:r>
            <a:endParaRPr lang="en-US" sz="2580" dirty="0">
              <a:latin typeface="Times New Roman" panose="02020603050405020304" charset="0"/>
              <a:cs typeface="Times New Roman" panose="02020603050405020304" charset="0"/>
            </a:endParaRPr>
          </a:p>
          <a:p>
            <a:pPr algn="just"/>
            <a:endParaRPr lang="en-US" sz="2580" dirty="0">
              <a:latin typeface="Times New Roman" panose="02020603050405020304" charset="0"/>
              <a:cs typeface="Times New Roman" panose="02020603050405020304" charset="0"/>
            </a:endParaRPr>
          </a:p>
          <a:p>
            <a:pPr algn="just"/>
            <a:r>
              <a:rPr lang="en-US" sz="2580" dirty="0">
                <a:latin typeface="Times New Roman" panose="02020603050405020304" charset="0"/>
                <a:cs typeface="Times New Roman" panose="02020603050405020304" charset="0"/>
              </a:rPr>
              <a:t>The data set chosen has different variables like </a:t>
            </a:r>
            <a:r>
              <a:rPr lang="en-IN" sz="2580" dirty="0">
                <a:latin typeface="Times New Roman" panose="02020603050405020304" charset="0"/>
                <a:cs typeface="Times New Roman" panose="02020603050405020304" charset="0"/>
              </a:rPr>
              <a:t>item identifier, item </a:t>
            </a:r>
            <a:r>
              <a:rPr lang="en-IN" sz="2580" dirty="0" err="1">
                <a:latin typeface="Times New Roman" panose="02020603050405020304" charset="0"/>
                <a:cs typeface="Times New Roman" panose="02020603050405020304" charset="0"/>
              </a:rPr>
              <a:t>mrp</a:t>
            </a:r>
            <a:r>
              <a:rPr lang="en-IN" sz="2580" dirty="0">
                <a:latin typeface="Times New Roman" panose="02020603050405020304" charset="0"/>
                <a:cs typeface="Times New Roman" panose="02020603050405020304" charset="0"/>
              </a:rPr>
              <a:t>, outlet type, outlet location</a:t>
            </a:r>
            <a:r>
              <a:rPr lang="en-US" sz="2580" dirty="0">
                <a:latin typeface="Times New Roman" panose="02020603050405020304" charset="0"/>
                <a:cs typeface="Times New Roman" panose="02020603050405020304" charset="0"/>
              </a:rPr>
              <a:t> etc. These factors would impact on the price of the product at each outlet.</a:t>
            </a:r>
            <a:endParaRPr lang="en-IN" altLang="en-US" sz="2580" dirty="0">
              <a:latin typeface="Times New Roman" panose="02020603050405020304" charset="0"/>
              <a:cs typeface="Times New Roman" panose="02020603050405020304" charset="0"/>
            </a:endParaRPr>
          </a:p>
        </p:txBody>
      </p:sp>
      <p:pic>
        <p:nvPicPr>
          <p:cNvPr id="10" name="Content Placeholder 5"/>
          <p:cNvPicPr>
            <a:picLocks noGrp="1" noChangeAspect="1"/>
          </p:cNvPicPr>
          <p:nvPr>
            <p:ph sz="half" idx="4294967295"/>
          </p:nvPr>
        </p:nvPicPr>
        <p:blipFill>
          <a:blip r:embed="rId3"/>
          <a:stretch>
            <a:fillRect/>
          </a:stretch>
        </p:blipFill>
        <p:spPr>
          <a:xfrm>
            <a:off x="0" y="-6350"/>
            <a:ext cx="1692275" cy="1262063"/>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925585"/>
          </a:xfrm>
        </p:spPr>
        <p:txBody>
          <a:bodyPr/>
          <a:lstStyle/>
          <a:p>
            <a:pPr algn="ctr"/>
            <a:r>
              <a:rPr lang="en-US" sz="3400">
                <a:latin typeface="Times New Roman" panose="02020603050405020304" charset="0"/>
                <a:cs typeface="Times New Roman" panose="02020603050405020304" charset="0"/>
              </a:rPr>
              <a:t>Data Description</a:t>
            </a:r>
            <a:endParaRPr lang="en-US" sz="3400" dirty="0">
              <a:latin typeface="Times New Roman" panose="02020603050405020304" charset="0"/>
              <a:cs typeface="Times New Roman" panose="02020603050405020304" charset="0"/>
            </a:endParaRPr>
          </a:p>
        </p:txBody>
      </p:sp>
      <p:graphicFrame>
        <p:nvGraphicFramePr>
          <p:cNvPr id="28" name="Content Placeholder 2">
            <a:extLst>
              <a:ext uri="{FF2B5EF4-FFF2-40B4-BE49-F238E27FC236}">
                <a16:creationId xmlns:a16="http://schemas.microsoft.com/office/drawing/2014/main" id="{69E385AE-BC42-695C-9FE0-1F114E4C136D}"/>
              </a:ext>
            </a:extLst>
          </p:cNvPr>
          <p:cNvGraphicFramePr>
            <a:graphicFrameLocks noGrp="1"/>
          </p:cNvGraphicFramePr>
          <p:nvPr>
            <p:ph idx="1"/>
            <p:extLst>
              <p:ext uri="{D42A27DB-BD31-4B8C-83A1-F6EECF244321}">
                <p14:modId xmlns:p14="http://schemas.microsoft.com/office/powerpoint/2010/main" val="322108331"/>
              </p:ext>
            </p:extLst>
          </p:nvPr>
        </p:nvGraphicFramePr>
        <p:xfrm>
          <a:off x="609600" y="1661020"/>
          <a:ext cx="10792968" cy="4730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5"/>
          <p:cNvPicPr>
            <a:picLocks noGrp="1" noChangeAspect="1"/>
          </p:cNvPicPr>
          <p:nvPr>
            <p:ph sz="half" idx="4294967295"/>
          </p:nvPr>
        </p:nvPicPr>
        <p:blipFill>
          <a:blip r:embed="rId7"/>
          <a:stretch>
            <a:fillRect/>
          </a:stretch>
        </p:blipFill>
        <p:spPr>
          <a:xfrm>
            <a:off x="0" y="0"/>
            <a:ext cx="1692275" cy="126365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92275" y="827663"/>
            <a:ext cx="8595360" cy="687406"/>
          </a:xfrm>
        </p:spPr>
        <p:txBody>
          <a:bodyPr vert="horz" lIns="91440" tIns="45720" rIns="91440" bIns="45720" rtlCol="0" anchor="ctr">
            <a:normAutofit/>
          </a:bodyPr>
          <a:lstStyle/>
          <a:p>
            <a:pPr algn="ctr" defTabSz="914400">
              <a:lnSpc>
                <a:spcPct val="90000"/>
              </a:lnSpc>
            </a:pPr>
            <a:r>
              <a:rPr lang="en-US" dirty="0">
                <a:solidFill>
                  <a:schemeClr val="tx1"/>
                </a:solidFill>
              </a:rPr>
              <a:t>Data preprocessing steps</a:t>
            </a:r>
            <a:endParaRPr lang="en-US" kern="1200" dirty="0">
              <a:solidFill>
                <a:schemeClr val="tx1"/>
              </a:solidFill>
              <a:latin typeface="+mj-lt"/>
              <a:ea typeface="+mj-ea"/>
              <a:cs typeface="+mj-cs"/>
            </a:endParaRPr>
          </a:p>
        </p:txBody>
      </p:sp>
      <p:sp>
        <p:nvSpPr>
          <p:cNvPr id="3" name="Text Box 2"/>
          <p:cNvSpPr txBox="1"/>
          <p:nvPr/>
        </p:nvSpPr>
        <p:spPr>
          <a:xfrm>
            <a:off x="638881" y="1809541"/>
            <a:ext cx="10909643" cy="687406"/>
          </a:xfrm>
          <a:prstGeom prst="rect">
            <a:avLst/>
          </a:prstGeom>
        </p:spPr>
        <p:txBody>
          <a:bodyPr vert="horz" lIns="91440" tIns="45720" rIns="91440" bIns="45720" rtlCol="0" anchor="ctr">
            <a:normAutofit/>
          </a:bodyPr>
          <a:lstStyle/>
          <a:p>
            <a:pPr algn="ctr" defTabSz="914400">
              <a:lnSpc>
                <a:spcPct val="90000"/>
              </a:lnSpc>
              <a:spcBef>
                <a:spcPts val="1000"/>
              </a:spcBef>
            </a:pPr>
            <a:r>
              <a:rPr lang="en-US" altLang="en-US" sz="2400" kern="1200" dirty="0">
                <a:solidFill>
                  <a:schemeClr val="tx1"/>
                </a:solidFill>
                <a:latin typeface="+mn-lt"/>
                <a:ea typeface="+mn-ea"/>
                <a:cs typeface="+mn-cs"/>
              </a:rPr>
              <a:t>DESCRIPTIVE STATISTICS</a:t>
            </a:r>
            <a:r>
              <a:rPr lang="en-US" sz="2400" kern="1200" dirty="0">
                <a:solidFill>
                  <a:schemeClr val="tx1"/>
                </a:solidFill>
                <a:latin typeface="+mn-lt"/>
                <a:ea typeface="+mn-ea"/>
                <a:cs typeface="+mn-cs"/>
              </a:rPr>
              <a:t>:</a:t>
            </a:r>
          </a:p>
        </p:txBody>
      </p:sp>
      <p:sp>
        <p:nvSpPr>
          <p:cNvPr id="3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C33DA587-4E88-0981-B001-C3B655D88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231" y="2633472"/>
            <a:ext cx="8244489" cy="3586353"/>
          </a:xfrm>
          <a:prstGeom prst="rect">
            <a:avLst/>
          </a:prstGeom>
        </p:spPr>
      </p:pic>
      <p:pic>
        <p:nvPicPr>
          <p:cNvPr id="10" name="Content Placeholder 5"/>
          <p:cNvPicPr>
            <a:picLocks noGrp="1" noChangeAspect="1"/>
          </p:cNvPicPr>
          <p:nvPr>
            <p:ph sz="half" idx="4294967295"/>
          </p:nvPr>
        </p:nvPicPr>
        <p:blipFill>
          <a:blip r:embed="rId3"/>
          <a:stretch>
            <a:fillRect/>
          </a:stretch>
        </p:blipFill>
        <p:spPr>
          <a:xfrm>
            <a:off x="0" y="0"/>
            <a:ext cx="1692275" cy="126365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94958" y="100841"/>
            <a:ext cx="6797405" cy="1651404"/>
          </a:xfrm>
        </p:spPr>
        <p:txBody>
          <a:bodyPr>
            <a:normAutofit/>
          </a:bodyPr>
          <a:lstStyle/>
          <a:p>
            <a:r>
              <a:rPr lang="en-US" sz="4000" dirty="0">
                <a:latin typeface="Times New Roman" panose="02020603050405020304" charset="0"/>
                <a:cs typeface="Times New Roman" panose="02020603050405020304" charset="0"/>
              </a:rPr>
              <a:t>Data Cleaning</a:t>
            </a:r>
          </a:p>
        </p:txBody>
      </p:sp>
      <p:sp>
        <p:nvSpPr>
          <p:cNvPr id="3" name="Content Placeholder 2"/>
          <p:cNvSpPr>
            <a:spLocks noGrp="1"/>
          </p:cNvSpPr>
          <p:nvPr>
            <p:ph idx="1"/>
          </p:nvPr>
        </p:nvSpPr>
        <p:spPr>
          <a:xfrm>
            <a:off x="340360" y="3264930"/>
            <a:ext cx="6797405" cy="3719384"/>
          </a:xfrm>
        </p:spPr>
        <p:txBody>
          <a:bodyPr>
            <a:normAutofit/>
          </a:bodyPr>
          <a:lstStyle/>
          <a:p>
            <a:r>
              <a:rPr lang="en-IN" altLang="en-US" dirty="0">
                <a:latin typeface="Times New Roman" panose="02020603050405020304" charset="0"/>
                <a:cs typeface="Times New Roman" panose="02020603050405020304" charset="0"/>
              </a:rPr>
              <a:t>T</a:t>
            </a:r>
            <a:r>
              <a:rPr lang="en-US" dirty="0">
                <a:latin typeface="Times New Roman" panose="02020603050405020304" charset="0"/>
                <a:cs typeface="Times New Roman" panose="02020603050405020304" charset="0"/>
              </a:rPr>
              <a:t>here are missing values in data set.  </a:t>
            </a:r>
          </a:p>
          <a:p>
            <a:r>
              <a:rPr lang="en-US" dirty="0">
                <a:latin typeface="Times New Roman" panose="02020603050405020304" charset="0"/>
                <a:cs typeface="Times New Roman" panose="02020603050405020304" charset="0"/>
              </a:rPr>
              <a:t>Imputed missing values of Item weight by checking Item identifier column and replacing value with respective item identity number</a:t>
            </a:r>
          </a:p>
          <a:p>
            <a:r>
              <a:rPr lang="en-US" dirty="0">
                <a:latin typeface="Times New Roman" panose="02020603050405020304" charset="0"/>
                <a:cs typeface="Times New Roman" panose="02020603050405020304" charset="0"/>
              </a:rPr>
              <a:t>Group the data by ‘outlet type' and calculate the mode of ‘outlet type' for each group. </a:t>
            </a:r>
            <a:r>
              <a:rPr lang="en-US" dirty="0" err="1">
                <a:latin typeface="Times New Roman" panose="02020603050405020304" charset="0"/>
                <a:cs typeface="Times New Roman" panose="02020603050405020304" charset="0"/>
              </a:rPr>
              <a:t>Fillled</a:t>
            </a:r>
            <a:r>
              <a:rPr lang="en-US" dirty="0">
                <a:latin typeface="Times New Roman" panose="02020603050405020304" charset="0"/>
                <a:cs typeface="Times New Roman" panose="02020603050405020304" charset="0"/>
              </a:rPr>
              <a:t> the missing values in '</a:t>
            </a:r>
            <a:r>
              <a:rPr lang="en-US" dirty="0" err="1">
                <a:latin typeface="Times New Roman" panose="02020603050405020304" charset="0"/>
                <a:cs typeface="Times New Roman" panose="02020603050405020304" charset="0"/>
              </a:rPr>
              <a:t>Item_Weight</a:t>
            </a:r>
            <a:r>
              <a:rPr lang="en-US" dirty="0">
                <a:latin typeface="Times New Roman" panose="02020603050405020304" charset="0"/>
                <a:cs typeface="Times New Roman" panose="02020603050405020304" charset="0"/>
              </a:rPr>
              <a:t>' with the corresponding mode value</a:t>
            </a:r>
          </a:p>
          <a:p>
            <a:endParaRPr lang="en-US" dirty="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a:p>
            <a:pPr marL="0" indent="0">
              <a:buNone/>
            </a:pPr>
            <a:endParaRPr lang="en-US" dirty="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a:p>
            <a:pPr marL="0" indent="0">
              <a:buNone/>
            </a:pPr>
            <a:endParaRPr lang="en-US" dirty="0">
              <a:latin typeface="Times New Roman" panose="02020603050405020304" charset="0"/>
              <a:cs typeface="Times New Roman" panose="02020603050405020304" charset="0"/>
            </a:endParaRPr>
          </a:p>
        </p:txBody>
      </p:sp>
      <p:pic>
        <p:nvPicPr>
          <p:cNvPr id="5" name="Picture 4">
            <a:extLst>
              <a:ext uri="{FF2B5EF4-FFF2-40B4-BE49-F238E27FC236}">
                <a16:creationId xmlns:a16="http://schemas.microsoft.com/office/drawing/2014/main" id="{2CC3EEA3-9201-DD7A-84CC-431A70C4F0A8}"/>
              </a:ext>
            </a:extLst>
          </p:cNvPr>
          <p:cNvPicPr>
            <a:picLocks noChangeAspect="1"/>
          </p:cNvPicPr>
          <p:nvPr/>
        </p:nvPicPr>
        <p:blipFill>
          <a:blip r:embed="rId2"/>
          <a:stretch>
            <a:fillRect/>
          </a:stretch>
        </p:blipFill>
        <p:spPr>
          <a:xfrm>
            <a:off x="7774036" y="2027309"/>
            <a:ext cx="3995623" cy="2803381"/>
          </a:xfrm>
          <a:prstGeom prst="rect">
            <a:avLst/>
          </a:prstGeom>
        </p:spPr>
      </p:pic>
      <p:pic>
        <p:nvPicPr>
          <p:cNvPr id="6" name="Picture 5">
            <a:extLst>
              <a:ext uri="{FF2B5EF4-FFF2-40B4-BE49-F238E27FC236}">
                <a16:creationId xmlns:a16="http://schemas.microsoft.com/office/drawing/2014/main" id="{D714BA59-7136-E021-73AB-D35C8836FE46}"/>
              </a:ext>
            </a:extLst>
          </p:cNvPr>
          <p:cNvPicPr>
            <a:picLocks noChangeAspect="1"/>
          </p:cNvPicPr>
          <p:nvPr/>
        </p:nvPicPr>
        <p:blipFill>
          <a:blip r:embed="rId3"/>
          <a:stretch>
            <a:fillRect/>
          </a:stretch>
        </p:blipFill>
        <p:spPr>
          <a:xfrm>
            <a:off x="722996" y="5475898"/>
            <a:ext cx="7969367" cy="1314946"/>
          </a:xfrm>
          <a:prstGeom prst="rect">
            <a:avLst/>
          </a:prstGeom>
        </p:spPr>
      </p:pic>
      <p:pic>
        <p:nvPicPr>
          <p:cNvPr id="10" name="Content Placeholder 5"/>
          <p:cNvPicPr>
            <a:picLocks noGrp="1" noChangeAspect="1"/>
          </p:cNvPicPr>
          <p:nvPr>
            <p:ph sz="half" idx="4294967295"/>
          </p:nvPr>
        </p:nvPicPr>
        <p:blipFill>
          <a:blip r:embed="rId4"/>
          <a:stretch>
            <a:fillRect/>
          </a:stretch>
        </p:blipFill>
        <p:spPr>
          <a:xfrm>
            <a:off x="0" y="0"/>
            <a:ext cx="1692275" cy="1263650"/>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526</TotalTime>
  <Words>1292</Words>
  <Application>Microsoft Office PowerPoint</Application>
  <PresentationFormat>Widescreen</PresentationFormat>
  <Paragraphs>154</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Times New Roman</vt:lpstr>
      <vt:lpstr>Wingdings</vt:lpstr>
      <vt:lpstr>Mesh</vt:lpstr>
      <vt:lpstr>BIG MART SALES FORECASTING FORCASTING SALES FOR STRATEGIC INVENTORY MANAGEMENT</vt:lpstr>
      <vt:lpstr>Introduction</vt:lpstr>
      <vt:lpstr>Business problem  objective &amp;   significance</vt:lpstr>
      <vt:lpstr>LITERATURE REVIEW</vt:lpstr>
      <vt:lpstr>Project Methodology</vt:lpstr>
      <vt:lpstr>Data Acquisition</vt:lpstr>
      <vt:lpstr>Data Description</vt:lpstr>
      <vt:lpstr>Data preprocessing steps</vt:lpstr>
      <vt:lpstr>Data Cleaning</vt:lpstr>
      <vt:lpstr>PowerPoint Presentation</vt:lpstr>
      <vt:lpstr>PowerPoint Presentation</vt:lpstr>
      <vt:lpstr>PowerPoint Presentation</vt:lpstr>
      <vt:lpstr>PowerPoint Presentation</vt:lpstr>
      <vt:lpstr>Correlation</vt:lpstr>
      <vt:lpstr> Data Visualization &amp; eda analysis</vt:lpstr>
      <vt:lpstr>Data standardization</vt:lpstr>
      <vt:lpstr>Data Splitting</vt:lpstr>
      <vt:lpstr>Models specifications &amp; design</vt:lpstr>
      <vt:lpstr>Model Results</vt:lpstr>
      <vt:lpstr>Final result &amp; Conclusion</vt:lpstr>
      <vt:lpstr>Further Model Tuning and ValidatioN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Sandeep Boyapati</cp:lastModifiedBy>
  <cp:revision>257</cp:revision>
  <dcterms:created xsi:type="dcterms:W3CDTF">2022-11-29T16:06:00Z</dcterms:created>
  <dcterms:modified xsi:type="dcterms:W3CDTF">2024-04-30T22:32:34Z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2A672B0CC07B46DD9EA2C2F9CB383F1E</vt:lpwstr>
  </property>
  <property fmtid="{D5CDD505-2E9C-101B-9397-08002B2CF9AE}" pid="3" name="KSOProductBuildVer">
    <vt:lpwstr>1033-11.2.0.11214</vt:lpwstr>
  </property>
</Properties>
</file>