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72" r:id="rId7"/>
    <p:sldId id="274" r:id="rId8"/>
    <p:sldId id="276" r:id="rId9"/>
    <p:sldId id="277" r:id="rId10"/>
    <p:sldId id="280" r:id="rId11"/>
    <p:sldId id="281" r:id="rId12"/>
    <p:sldId id="282" r:id="rId13"/>
    <p:sldId id="283" r:id="rId14"/>
    <p:sldId id="284" r:id="rId15"/>
    <p:sldId id="285" r:id="rId16"/>
    <p:sldId id="275"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8/30/2024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8/30/2024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8/30/2024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8/30/2024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8/30/2024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8/30/2024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8/30/2024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380256"/>
            <a:ext cx="10805940" cy="2880320"/>
          </a:xfrm>
        </p:spPr>
        <p:txBody>
          <a:bodyPr>
            <a:normAutofit/>
          </a:bodyPr>
          <a:lstStyle/>
          <a:p>
            <a:r>
              <a:rPr lang="en-US" sz="5500" dirty="0"/>
              <a:t>AI-GENERATED DATA PRIVACY POLICIES FOR STARTUPS</a:t>
            </a:r>
          </a:p>
        </p:txBody>
      </p:sp>
      <p:sp>
        <p:nvSpPr>
          <p:cNvPr id="5" name="Subtitle 4"/>
          <p:cNvSpPr>
            <a:spLocks noGrp="1"/>
          </p:cNvSpPr>
          <p:nvPr>
            <p:ph type="subTitle" idx="1"/>
          </p:nvPr>
        </p:nvSpPr>
        <p:spPr>
          <a:xfrm>
            <a:off x="6670476" y="4149080"/>
            <a:ext cx="3168352" cy="466462"/>
          </a:xfrm>
        </p:spPr>
        <p:txBody>
          <a:bodyPr>
            <a:noAutofit/>
          </a:bodyPr>
          <a:lstStyle/>
          <a:p>
            <a:r>
              <a:rPr lang="en-US" sz="3000" dirty="0"/>
              <a:t>-SYNTAX SQUAD</a:t>
            </a:r>
          </a:p>
        </p:txBody>
      </p:sp>
      <p:sp>
        <p:nvSpPr>
          <p:cNvPr id="3" name="TextBox 2">
            <a:extLst>
              <a:ext uri="{FF2B5EF4-FFF2-40B4-BE49-F238E27FC236}">
                <a16:creationId xmlns:a16="http://schemas.microsoft.com/office/drawing/2014/main" id="{0842DB3F-A96C-D79B-DB92-F02325ED7B53}"/>
              </a:ext>
            </a:extLst>
          </p:cNvPr>
          <p:cNvSpPr txBox="1"/>
          <p:nvPr/>
        </p:nvSpPr>
        <p:spPr>
          <a:xfrm>
            <a:off x="1557908" y="3181608"/>
            <a:ext cx="3672408" cy="523220"/>
          </a:xfrm>
          <a:prstGeom prst="rect">
            <a:avLst/>
          </a:prstGeom>
          <a:noFill/>
        </p:spPr>
        <p:txBody>
          <a:bodyPr wrap="square" rtlCol="0">
            <a:spAutoFit/>
          </a:bodyPr>
          <a:lstStyle/>
          <a:p>
            <a:r>
              <a:rPr lang="en-US" sz="2800" dirty="0"/>
              <a:t>TRACK: GENERATIVE AI</a:t>
            </a:r>
            <a:endParaRPr lang="en-IN"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Scalability:</a:t>
            </a:r>
            <a:endParaRPr lang="en-US" sz="4000" dirty="0"/>
          </a:p>
        </p:txBody>
      </p:sp>
      <p:sp>
        <p:nvSpPr>
          <p:cNvPr id="14" name="Content Placeholder 13"/>
          <p:cNvSpPr>
            <a:spLocks noGrp="1"/>
          </p:cNvSpPr>
          <p:nvPr>
            <p:ph idx="1"/>
          </p:nvPr>
        </p:nvSpPr>
        <p:spPr>
          <a:xfrm>
            <a:off x="1175385" y="1080120"/>
            <a:ext cx="10360501" cy="5517232"/>
          </a:xfrm>
        </p:spPr>
        <p:txBody>
          <a:bodyPr>
            <a:normAutofit/>
          </a:bodyPr>
          <a:lstStyle/>
          <a:p>
            <a:pPr algn="just"/>
            <a:r>
              <a:rPr lang="en-US" sz="2000" b="1" dirty="0"/>
              <a:t>Technical Scalability:</a:t>
            </a:r>
          </a:p>
          <a:p>
            <a:pPr lvl="1" algn="just"/>
            <a:r>
              <a:rPr lang="en-US" sz="2000" dirty="0"/>
              <a:t>Cloud-Based Infrastructure: Using cloud services allows for seamless scaling to handle increased user demand without significant downtime or performance issues.</a:t>
            </a:r>
          </a:p>
          <a:p>
            <a:pPr lvl="1" algn="just"/>
            <a:r>
              <a:rPr lang="en-US" sz="2000" dirty="0"/>
              <a:t>Microservices Architecture: Dividing the system into microservices (e.g., input handling, NLP processing, policy generation) allows independent scaling of components based on demand.</a:t>
            </a:r>
          </a:p>
          <a:p>
            <a:pPr lvl="1" algn="just"/>
            <a:r>
              <a:rPr lang="en-US" sz="2000" dirty="0"/>
              <a:t>APIs for Integration: APIs enable integration with other business tools (e.g., CRM systems), facilitating broader adoption and functionality.</a:t>
            </a:r>
          </a:p>
          <a:p>
            <a:pPr algn="just"/>
            <a:r>
              <a:rPr lang="en-US" sz="2000" b="1" dirty="0"/>
              <a:t>Market Scalability:</a:t>
            </a:r>
          </a:p>
          <a:p>
            <a:pPr lvl="1" algn="just"/>
            <a:r>
              <a:rPr lang="en-US" sz="2000" dirty="0"/>
              <a:t>Global Reach: The AI model can be trained to handle multiple jurisdictions, making it applicable to businesses worldwide, not just limited to one region or country.</a:t>
            </a:r>
          </a:p>
          <a:p>
            <a:pPr lvl="1" algn="just"/>
            <a:r>
              <a:rPr lang="en-US" sz="2000" dirty="0"/>
              <a:t>Industry Expansion: Starting with startups and small businesses, the solution can expand to other industries like healthcare, education, and marketing, increasing its market scope.</a:t>
            </a:r>
          </a:p>
        </p:txBody>
      </p:sp>
    </p:spTree>
    <p:extLst>
      <p:ext uri="{BB962C8B-B14F-4D97-AF65-F5344CB8AC3E}">
        <p14:creationId xmlns:p14="http://schemas.microsoft.com/office/powerpoint/2010/main" val="294987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Scalability (contd.):</a:t>
            </a:r>
            <a:endParaRPr lang="en-US" sz="4000" dirty="0"/>
          </a:p>
        </p:txBody>
      </p:sp>
      <p:sp>
        <p:nvSpPr>
          <p:cNvPr id="14" name="Content Placeholder 13"/>
          <p:cNvSpPr>
            <a:spLocks noGrp="1"/>
          </p:cNvSpPr>
          <p:nvPr>
            <p:ph idx="1"/>
          </p:nvPr>
        </p:nvSpPr>
        <p:spPr>
          <a:xfrm>
            <a:off x="1175385" y="1080120"/>
            <a:ext cx="10360501" cy="5517232"/>
          </a:xfrm>
        </p:spPr>
        <p:txBody>
          <a:bodyPr>
            <a:normAutofit/>
          </a:bodyPr>
          <a:lstStyle/>
          <a:p>
            <a:r>
              <a:rPr lang="en-US" sz="2000" b="1" dirty="0"/>
              <a:t>Continuous Learning and Improvement</a:t>
            </a:r>
            <a:r>
              <a:rPr lang="en-US" sz="2000" dirty="0"/>
              <a:t>:</a:t>
            </a:r>
          </a:p>
          <a:p>
            <a:pPr lvl="1"/>
            <a:r>
              <a:rPr lang="en-US" sz="2000" b="1" dirty="0"/>
              <a:t>Feedback Loop</a:t>
            </a:r>
            <a:r>
              <a:rPr lang="en-US" sz="2000" dirty="0"/>
              <a:t>: User feedback can be continuously integrated to improve the AI models, ensuring the solution evolves with user needs and regulatory changes.</a:t>
            </a:r>
          </a:p>
          <a:p>
            <a:pPr lvl="1"/>
            <a:r>
              <a:rPr lang="en-US" sz="2000" b="1" dirty="0"/>
              <a:t>Regular Updates</a:t>
            </a:r>
            <a:r>
              <a:rPr lang="en-US" sz="2000" dirty="0"/>
              <a:t>: The system can be updated regularly to incorporate new privacy laws and regulations, maintaining compliance and relevance.</a:t>
            </a:r>
          </a:p>
          <a:p>
            <a:pPr marL="0" indent="0" algn="just">
              <a:buNone/>
            </a:pPr>
            <a:endParaRPr lang="en-US" sz="2000" dirty="0"/>
          </a:p>
        </p:txBody>
      </p:sp>
    </p:spTree>
    <p:extLst>
      <p:ext uri="{BB962C8B-B14F-4D97-AF65-F5344CB8AC3E}">
        <p14:creationId xmlns:p14="http://schemas.microsoft.com/office/powerpoint/2010/main" val="110766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Impact:</a:t>
            </a:r>
            <a:endParaRPr lang="en-US" sz="4000" dirty="0"/>
          </a:p>
        </p:txBody>
      </p:sp>
      <p:sp>
        <p:nvSpPr>
          <p:cNvPr id="14" name="Content Placeholder 13"/>
          <p:cNvSpPr>
            <a:spLocks noGrp="1"/>
          </p:cNvSpPr>
          <p:nvPr>
            <p:ph idx="1"/>
          </p:nvPr>
        </p:nvSpPr>
        <p:spPr>
          <a:xfrm>
            <a:off x="1175385" y="1080120"/>
            <a:ext cx="10360501" cy="5517232"/>
          </a:xfrm>
        </p:spPr>
        <p:txBody>
          <a:bodyPr>
            <a:normAutofit/>
          </a:bodyPr>
          <a:lstStyle/>
          <a:p>
            <a:pPr algn="just"/>
            <a:r>
              <a:rPr lang="en-US" sz="2000" b="1" dirty="0"/>
              <a:t>Enhanced Compliance</a:t>
            </a:r>
            <a:r>
              <a:rPr lang="en-US" sz="2000" dirty="0"/>
              <a:t>: Makes it easy for startups and small businesses to meet data privacy laws, reducing legal risks and fines.</a:t>
            </a:r>
          </a:p>
          <a:p>
            <a:pPr algn="just"/>
            <a:r>
              <a:rPr lang="en-US" sz="2000" b="1" dirty="0"/>
              <a:t>Cost and Time Savings</a:t>
            </a:r>
            <a:r>
              <a:rPr lang="en-US" sz="2000" dirty="0"/>
              <a:t>: Automates policy creation, saving time and lowering costs compared to hiring legal experts.</a:t>
            </a:r>
          </a:p>
          <a:p>
            <a:pPr algn="just"/>
            <a:r>
              <a:rPr lang="en-US" sz="2000" b="1" dirty="0"/>
              <a:t>Scalability</a:t>
            </a:r>
            <a:r>
              <a:rPr lang="en-US" sz="2000" dirty="0"/>
              <a:t>: Adapts to growing business needs and new regulations, ensuring continuous compliance.</a:t>
            </a:r>
          </a:p>
          <a:p>
            <a:pPr algn="just"/>
            <a:r>
              <a:rPr lang="en-US" sz="2000" b="1" dirty="0"/>
              <a:t>Increased Trust: </a:t>
            </a:r>
            <a:r>
              <a:rPr lang="en-US" sz="2000" dirty="0"/>
              <a:t>Builds customer trust with transparent and up-to-date privacy policies.</a:t>
            </a:r>
          </a:p>
          <a:p>
            <a:pPr algn="just"/>
            <a:r>
              <a:rPr lang="en-US" sz="2000" b="1" dirty="0"/>
              <a:t>Global Reach: </a:t>
            </a:r>
            <a:r>
              <a:rPr lang="en-US" sz="2000" dirty="0"/>
              <a:t>Supports compliance across multiple countries, aiding international business expansion.</a:t>
            </a:r>
          </a:p>
          <a:p>
            <a:pPr algn="just"/>
            <a:r>
              <a:rPr lang="en-US" sz="2000" b="1" dirty="0"/>
              <a:t>Competitive Advantage:</a:t>
            </a:r>
            <a:r>
              <a:rPr lang="en-US" sz="2000" dirty="0"/>
              <a:t> Differentiates businesses as leaders in data protection, fostering innovation and growth.</a:t>
            </a:r>
          </a:p>
        </p:txBody>
      </p:sp>
    </p:spTree>
    <p:extLst>
      <p:ext uri="{BB962C8B-B14F-4D97-AF65-F5344CB8AC3E}">
        <p14:creationId xmlns:p14="http://schemas.microsoft.com/office/powerpoint/2010/main" val="357428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222205" y="2564904"/>
            <a:ext cx="2808312" cy="589880"/>
          </a:xfrm>
        </p:spPr>
        <p:txBody>
          <a:bodyPr>
            <a:noAutofit/>
          </a:bodyPr>
          <a:lstStyle/>
          <a:p>
            <a:r>
              <a:rPr lang="en-US" sz="4000" b="1" dirty="0"/>
              <a:t>THANK YOU</a:t>
            </a:r>
            <a:endParaRPr lang="en-US" sz="4000" dirty="0"/>
          </a:p>
        </p:txBody>
      </p:sp>
    </p:spTree>
    <p:extLst>
      <p:ext uri="{BB962C8B-B14F-4D97-AF65-F5344CB8AC3E}">
        <p14:creationId xmlns:p14="http://schemas.microsoft.com/office/powerpoint/2010/main" val="99172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Introduction</a:t>
            </a:r>
            <a:r>
              <a:rPr lang="en-US" sz="4000" dirty="0"/>
              <a:t>:</a:t>
            </a:r>
          </a:p>
        </p:txBody>
      </p:sp>
      <p:sp>
        <p:nvSpPr>
          <p:cNvPr id="14" name="Content Placeholder 13"/>
          <p:cNvSpPr>
            <a:spLocks noGrp="1"/>
          </p:cNvSpPr>
          <p:nvPr>
            <p:ph idx="1"/>
          </p:nvPr>
        </p:nvSpPr>
        <p:spPr>
          <a:xfrm>
            <a:off x="1229746" y="1340768"/>
            <a:ext cx="10360501" cy="4462272"/>
          </a:xfrm>
        </p:spPr>
        <p:txBody>
          <a:bodyPr>
            <a:normAutofit lnSpcReduction="10000"/>
          </a:bodyPr>
          <a:lstStyle/>
          <a:p>
            <a:pPr marL="0" indent="0" algn="just">
              <a:buNone/>
            </a:pPr>
            <a:r>
              <a:rPr lang="en-IN" sz="3200" b="1" dirty="0"/>
              <a:t>Simplifying Data Privacy Compliance</a:t>
            </a:r>
          </a:p>
          <a:p>
            <a:pPr algn="just"/>
            <a:r>
              <a:rPr lang="en-US" dirty="0"/>
              <a:t>Startups and small businesses face significant challenges in staying compliant with data privacy laws.</a:t>
            </a:r>
          </a:p>
          <a:p>
            <a:pPr algn="just"/>
            <a:r>
              <a:rPr lang="en-US" dirty="0"/>
              <a:t>These businesses often lack the resources and expertise needed to create comprehensive privacy policies.</a:t>
            </a:r>
          </a:p>
          <a:p>
            <a:pPr algn="just"/>
            <a:r>
              <a:rPr lang="en-US" dirty="0"/>
              <a:t>Our solution is an AI-driven tool that generates customized, legally compliant data privacy policies, tailored to the specific needs of each business.</a:t>
            </a:r>
          </a:p>
          <a:p>
            <a:pPr algn="just"/>
            <a:r>
              <a:rPr lang="en-US" dirty="0"/>
              <a:t>By automating the creation of privacy policies, this tool makes compliance simple, affordable, and efficient.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Problem Statement:</a:t>
            </a:r>
            <a:endParaRPr lang="en-US" sz="4000" dirty="0"/>
          </a:p>
        </p:txBody>
      </p:sp>
      <p:sp>
        <p:nvSpPr>
          <p:cNvPr id="14" name="Content Placeholder 13"/>
          <p:cNvSpPr>
            <a:spLocks noGrp="1"/>
          </p:cNvSpPr>
          <p:nvPr>
            <p:ph idx="1"/>
          </p:nvPr>
        </p:nvSpPr>
        <p:spPr>
          <a:xfrm>
            <a:off x="1199116" y="1556792"/>
            <a:ext cx="10360501" cy="4462272"/>
          </a:xfrm>
        </p:spPr>
        <p:txBody>
          <a:bodyPr>
            <a:normAutofit/>
          </a:bodyPr>
          <a:lstStyle/>
          <a:p>
            <a:pPr marL="0" indent="0" algn="just">
              <a:buNone/>
            </a:pPr>
            <a:r>
              <a:rPr lang="en-US" dirty="0"/>
              <a:t>Small businesses struggle to create legally compliant privacy policies due to limited resources and a lack of legal expertise. These policies are crucial for safeguarding both the business and its customers by ensuring adherence to various local and international data protection regulations. The complexity and inconsistency of these regulations across different regions pose significant challenges for small business owners, making it difficult to develop accurate and tailored privacy policies without substantial legal support.</a:t>
            </a:r>
          </a:p>
        </p:txBody>
      </p:sp>
    </p:spTree>
    <p:extLst>
      <p:ext uri="{BB962C8B-B14F-4D97-AF65-F5344CB8AC3E}">
        <p14:creationId xmlns:p14="http://schemas.microsoft.com/office/powerpoint/2010/main" val="268994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Solution</a:t>
            </a:r>
            <a:r>
              <a:rPr lang="en-US" sz="4000" dirty="0"/>
              <a:t>:</a:t>
            </a:r>
          </a:p>
        </p:txBody>
      </p:sp>
      <p:sp>
        <p:nvSpPr>
          <p:cNvPr id="14" name="Content Placeholder 13"/>
          <p:cNvSpPr>
            <a:spLocks noGrp="1"/>
          </p:cNvSpPr>
          <p:nvPr>
            <p:ph idx="1"/>
          </p:nvPr>
        </p:nvSpPr>
        <p:spPr>
          <a:xfrm>
            <a:off x="1207433" y="1114602"/>
            <a:ext cx="10360501" cy="5517232"/>
          </a:xfrm>
        </p:spPr>
        <p:txBody>
          <a:bodyPr>
            <a:normAutofit lnSpcReduction="10000"/>
          </a:bodyPr>
          <a:lstStyle/>
          <a:p>
            <a:pPr marL="0" indent="0" algn="just">
              <a:buNone/>
            </a:pPr>
            <a:r>
              <a:rPr lang="en-US" sz="3200" b="1" dirty="0"/>
              <a:t>"Introducing the AI-Powered Privacy Policy Generator“</a:t>
            </a:r>
          </a:p>
          <a:p>
            <a:pPr algn="just"/>
            <a:r>
              <a:rPr lang="en-US" b="1" dirty="0"/>
              <a:t>Automated Policy Creation</a:t>
            </a:r>
            <a:r>
              <a:rPr lang="en-US" dirty="0"/>
              <a:t>: The AI tool generates customized privacy policies based on specific business operations, types of data collected, and applicable regulations.</a:t>
            </a:r>
          </a:p>
          <a:p>
            <a:pPr algn="just"/>
            <a:r>
              <a:rPr lang="en-US" b="1" dirty="0"/>
              <a:t>Regulatory Compliance</a:t>
            </a:r>
            <a:r>
              <a:rPr lang="en-US" dirty="0"/>
              <a:t>: It stays updated with the latest data privacy laws to ensure policies remain compliant.</a:t>
            </a:r>
          </a:p>
          <a:p>
            <a:pPr algn="just"/>
            <a:r>
              <a:rPr lang="en-US" b="1" dirty="0"/>
              <a:t>User-Friendly</a:t>
            </a:r>
            <a:r>
              <a:rPr lang="en-US" dirty="0"/>
              <a:t>: Designed for non-legal professionals, the tool guides users through a simple questionnaire to gather necessary information.</a:t>
            </a:r>
          </a:p>
          <a:p>
            <a:pPr algn="just"/>
            <a:r>
              <a:rPr lang="en-US" b="1" dirty="0"/>
              <a:t>Cost-Effective</a:t>
            </a:r>
            <a:r>
              <a:rPr lang="en-US" dirty="0"/>
              <a:t>: Reduces the need for costly legal services</a:t>
            </a:r>
          </a:p>
          <a:p>
            <a:pPr algn="just"/>
            <a:r>
              <a:rPr lang="en-US" b="1" dirty="0"/>
              <a:t>Time-Efficient</a:t>
            </a:r>
            <a:r>
              <a:rPr lang="en-US" dirty="0"/>
              <a:t>: Generates privacy policies in minutes, allowing businesses to focus on their core activities.</a:t>
            </a:r>
          </a:p>
        </p:txBody>
      </p:sp>
    </p:spTree>
    <p:extLst>
      <p:ext uri="{BB962C8B-B14F-4D97-AF65-F5344CB8AC3E}">
        <p14:creationId xmlns:p14="http://schemas.microsoft.com/office/powerpoint/2010/main" val="233002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Technical approach</a:t>
            </a:r>
            <a:r>
              <a:rPr lang="en-US" sz="4000" dirty="0"/>
              <a:t>:</a:t>
            </a:r>
          </a:p>
        </p:txBody>
      </p:sp>
      <p:sp>
        <p:nvSpPr>
          <p:cNvPr id="14" name="Content Placeholder 13"/>
          <p:cNvSpPr>
            <a:spLocks noGrp="1"/>
          </p:cNvSpPr>
          <p:nvPr>
            <p:ph idx="1"/>
          </p:nvPr>
        </p:nvSpPr>
        <p:spPr>
          <a:xfrm>
            <a:off x="1208141" y="980728"/>
            <a:ext cx="10360501" cy="5517232"/>
          </a:xfrm>
        </p:spPr>
        <p:txBody>
          <a:bodyPr>
            <a:noAutofit/>
          </a:bodyPr>
          <a:lstStyle/>
          <a:p>
            <a:pPr>
              <a:buFont typeface="+mj-lt"/>
              <a:buAutoNum type="arabicPeriod"/>
            </a:pPr>
            <a:r>
              <a:rPr lang="en-US" sz="2000" b="1" dirty="0"/>
              <a:t>Data Collection</a:t>
            </a:r>
            <a:r>
              <a:rPr lang="en-US" sz="2000" dirty="0"/>
              <a:t>:</a:t>
            </a:r>
          </a:p>
          <a:p>
            <a:pPr marL="742950" lvl="1" indent="-285750">
              <a:buFont typeface="+mj-lt"/>
              <a:buAutoNum type="arabicPeriod"/>
            </a:pPr>
            <a:r>
              <a:rPr lang="en-US" sz="2000" dirty="0"/>
              <a:t>Develop a user-friendly interface for businesses to input relevant information about their data practices, business type, and geographic scope.</a:t>
            </a:r>
          </a:p>
          <a:p>
            <a:pPr>
              <a:buFont typeface="+mj-lt"/>
              <a:buAutoNum type="arabicPeriod"/>
            </a:pPr>
            <a:r>
              <a:rPr lang="en-US" sz="2000" b="1" dirty="0"/>
              <a:t>AI and NLP Integration</a:t>
            </a:r>
            <a:r>
              <a:rPr lang="en-US" sz="2000" dirty="0"/>
              <a:t>:</a:t>
            </a:r>
          </a:p>
          <a:p>
            <a:pPr marL="742950" lvl="1" indent="-285750">
              <a:buFont typeface="+mj-lt"/>
              <a:buAutoNum type="arabicPeriod"/>
            </a:pPr>
            <a:r>
              <a:rPr lang="en-US" sz="2000" dirty="0"/>
              <a:t>Use Natural Language Processing (NLP) to analyze and interpret data privacy laws (e.g., GDPR, CCPA).</a:t>
            </a:r>
          </a:p>
          <a:p>
            <a:pPr marL="742950" lvl="1" indent="-285750">
              <a:buFont typeface="+mj-lt"/>
              <a:buAutoNum type="arabicPeriod"/>
            </a:pPr>
            <a:r>
              <a:rPr lang="en-US" sz="2000" dirty="0"/>
              <a:t>Implement machine learning models to map user inputs to relevant legal requirements.</a:t>
            </a:r>
          </a:p>
          <a:p>
            <a:pPr>
              <a:buFont typeface="+mj-lt"/>
              <a:buAutoNum type="arabicPeriod"/>
            </a:pPr>
            <a:r>
              <a:rPr lang="en-US" sz="2000" b="1" dirty="0"/>
              <a:t>Policy Generation</a:t>
            </a:r>
            <a:r>
              <a:rPr lang="en-US" sz="2000" dirty="0"/>
              <a:t>:</a:t>
            </a:r>
          </a:p>
          <a:p>
            <a:pPr marL="742950" lvl="1" indent="-285750">
              <a:buFont typeface="+mj-lt"/>
              <a:buAutoNum type="arabicPeriod"/>
            </a:pPr>
            <a:r>
              <a:rPr lang="en-US" sz="2000" dirty="0"/>
              <a:t>Create dynamic, modular templates that the AI customizes based on input data and regulatory analysis.</a:t>
            </a:r>
          </a:p>
          <a:p>
            <a:pPr marL="742950" lvl="1" indent="-285750">
              <a:buFont typeface="+mj-lt"/>
              <a:buAutoNum type="arabicPeriod"/>
            </a:pPr>
            <a:r>
              <a:rPr lang="en-US" sz="2000" dirty="0"/>
              <a:t>Use a rule-based system for accurate and tailored policy creation.</a:t>
            </a:r>
          </a:p>
          <a:p>
            <a:pPr>
              <a:buFont typeface="+mj-lt"/>
              <a:buAutoNum type="arabicPeriod"/>
            </a:pPr>
            <a:r>
              <a:rPr lang="en-US" sz="2000" b="1" dirty="0"/>
              <a:t>Continuous Updates and Learning</a:t>
            </a:r>
            <a:r>
              <a:rPr lang="en-US" sz="2000" dirty="0"/>
              <a:t>:</a:t>
            </a:r>
          </a:p>
          <a:p>
            <a:pPr marL="742950" lvl="1" indent="-285750">
              <a:buFont typeface="+mj-lt"/>
              <a:buAutoNum type="arabicPeriod"/>
            </a:pPr>
            <a:r>
              <a:rPr lang="en-US" sz="2000" dirty="0"/>
              <a:t>Regularly update the AI's regulatory database with the latest privacy laws.</a:t>
            </a:r>
          </a:p>
          <a:p>
            <a:pPr marL="742950" lvl="1" indent="-285750">
              <a:buFont typeface="+mj-lt"/>
              <a:buAutoNum type="arabicPeriod"/>
            </a:pPr>
            <a:r>
              <a:rPr lang="en-US" sz="2000" dirty="0"/>
              <a:t>Implement a feedback loop to improve the AI model using user feedback and legal updates.</a:t>
            </a:r>
          </a:p>
        </p:txBody>
      </p:sp>
    </p:spTree>
    <p:extLst>
      <p:ext uri="{BB962C8B-B14F-4D97-AF65-F5344CB8AC3E}">
        <p14:creationId xmlns:p14="http://schemas.microsoft.com/office/powerpoint/2010/main" val="162099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Technical approach (contd.)</a:t>
            </a:r>
            <a:endParaRPr lang="en-US" sz="4000" dirty="0"/>
          </a:p>
        </p:txBody>
      </p:sp>
      <p:sp>
        <p:nvSpPr>
          <p:cNvPr id="14" name="Content Placeholder 13"/>
          <p:cNvSpPr>
            <a:spLocks noGrp="1"/>
          </p:cNvSpPr>
          <p:nvPr>
            <p:ph idx="1"/>
          </p:nvPr>
        </p:nvSpPr>
        <p:spPr>
          <a:xfrm>
            <a:off x="1207433" y="1114602"/>
            <a:ext cx="10360501" cy="5517232"/>
          </a:xfrm>
        </p:spPr>
        <p:txBody>
          <a:bodyPr>
            <a:normAutofit/>
          </a:bodyPr>
          <a:lstStyle/>
          <a:p>
            <a:pPr marL="0" indent="0">
              <a:buNone/>
            </a:pPr>
            <a:r>
              <a:rPr lang="en-US" sz="2000" b="1" dirty="0"/>
              <a:t>5. Security and Privacy</a:t>
            </a:r>
            <a:r>
              <a:rPr lang="en-US" sz="2000" dirty="0"/>
              <a:t>:</a:t>
            </a:r>
          </a:p>
          <a:p>
            <a:pPr marL="742950" lvl="1" indent="-285750">
              <a:buFont typeface="+mj-lt"/>
              <a:buAutoNum type="arabicPeriod"/>
            </a:pPr>
            <a:r>
              <a:rPr lang="en-US" sz="2000" dirty="0"/>
              <a:t>Ensure data security through encryption and secure access control.</a:t>
            </a:r>
          </a:p>
          <a:p>
            <a:pPr marL="742950" lvl="1" indent="-285750">
              <a:buFont typeface="+mj-lt"/>
              <a:buAutoNum type="arabicPeriod"/>
            </a:pPr>
            <a:r>
              <a:rPr lang="en-US" sz="2000" dirty="0"/>
              <a:t>Anonymize sensitive user data to protect privacy.</a:t>
            </a:r>
          </a:p>
          <a:p>
            <a:pPr marL="0" indent="0">
              <a:buNone/>
            </a:pPr>
            <a:r>
              <a:rPr lang="en-US" sz="2000" b="1" dirty="0"/>
              <a:t>6. Scalability and Cloud Integration</a:t>
            </a:r>
            <a:r>
              <a:rPr lang="en-US" sz="2000" dirty="0"/>
              <a:t>:</a:t>
            </a:r>
          </a:p>
          <a:p>
            <a:pPr marL="742950" lvl="1" indent="-285750">
              <a:buFont typeface="+mj-lt"/>
              <a:buAutoNum type="arabicPeriod"/>
            </a:pPr>
            <a:r>
              <a:rPr lang="en-US" sz="2000" dirty="0"/>
              <a:t>Host on scalable cloud platforms (AWS, Google Cloud) to handle varying loads.</a:t>
            </a:r>
          </a:p>
          <a:p>
            <a:pPr marL="742950" lvl="1" indent="-285750">
              <a:buFont typeface="+mj-lt"/>
              <a:buAutoNum type="arabicPeriod"/>
            </a:pPr>
            <a:r>
              <a:rPr lang="en-US" sz="2000" dirty="0"/>
              <a:t>Use a microservices architecture for efficient scaling and integration.</a:t>
            </a:r>
          </a:p>
          <a:p>
            <a:pPr marL="0" indent="0">
              <a:buNone/>
            </a:pPr>
            <a:r>
              <a:rPr lang="en-US" sz="2000" b="1" dirty="0"/>
              <a:t>7. Testing and Quality Assurance</a:t>
            </a:r>
            <a:r>
              <a:rPr lang="en-US" sz="2000" dirty="0"/>
              <a:t>:</a:t>
            </a:r>
          </a:p>
          <a:p>
            <a:pPr marL="742950" lvl="1" indent="-285750">
              <a:buFont typeface="+mj-lt"/>
              <a:buAutoNum type="arabicPeriod"/>
            </a:pPr>
            <a:r>
              <a:rPr lang="en-US" sz="2000" dirty="0"/>
              <a:t>Implement automated testing for reliability.</a:t>
            </a:r>
          </a:p>
          <a:p>
            <a:pPr marL="742950" lvl="1" indent="-285750">
              <a:buFont typeface="+mj-lt"/>
              <a:buAutoNum type="arabicPeriod"/>
            </a:pPr>
            <a:r>
              <a:rPr lang="en-US" sz="2000" dirty="0"/>
              <a:t>Conduct user acceptance testing with actual businesses.</a:t>
            </a:r>
          </a:p>
          <a:p>
            <a:pPr marL="0" indent="0">
              <a:buNone/>
            </a:pPr>
            <a:r>
              <a:rPr lang="en-US" sz="2000" b="1" dirty="0"/>
              <a:t>8. Monitoring and Support</a:t>
            </a:r>
            <a:r>
              <a:rPr lang="en-US" sz="2000" dirty="0"/>
              <a:t>:</a:t>
            </a:r>
          </a:p>
          <a:p>
            <a:pPr marL="742950" lvl="1" indent="-285750">
              <a:buFont typeface="+mj-lt"/>
              <a:buAutoNum type="arabicPeriod"/>
            </a:pPr>
            <a:r>
              <a:rPr lang="en-US" sz="2000" dirty="0"/>
              <a:t>Use real-time monitoring tools to track system performance and ensure uptime.</a:t>
            </a:r>
          </a:p>
          <a:p>
            <a:pPr marL="742950" lvl="1" indent="-285750">
              <a:buFont typeface="+mj-lt"/>
              <a:buAutoNum type="arabicPeriod"/>
            </a:pPr>
            <a:r>
              <a:rPr lang="en-US" sz="2000" dirty="0"/>
              <a:t>Provide customer support channels for user assistance and troubleshooting.</a:t>
            </a:r>
          </a:p>
        </p:txBody>
      </p:sp>
    </p:spTree>
    <p:extLst>
      <p:ext uri="{BB962C8B-B14F-4D97-AF65-F5344CB8AC3E}">
        <p14:creationId xmlns:p14="http://schemas.microsoft.com/office/powerpoint/2010/main" val="305087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Targeted Audience:</a:t>
            </a:r>
            <a:endParaRPr lang="en-US" sz="4000" dirty="0"/>
          </a:p>
        </p:txBody>
      </p:sp>
      <p:sp>
        <p:nvSpPr>
          <p:cNvPr id="14" name="Content Placeholder 13"/>
          <p:cNvSpPr>
            <a:spLocks noGrp="1"/>
          </p:cNvSpPr>
          <p:nvPr>
            <p:ph idx="1"/>
          </p:nvPr>
        </p:nvSpPr>
        <p:spPr>
          <a:xfrm>
            <a:off x="1207433" y="1114602"/>
            <a:ext cx="10360501" cy="5517232"/>
          </a:xfrm>
        </p:spPr>
        <p:txBody>
          <a:bodyPr>
            <a:normAutofit/>
          </a:bodyPr>
          <a:lstStyle/>
          <a:p>
            <a:r>
              <a:rPr lang="en-US" sz="2000" b="1" dirty="0"/>
              <a:t>Startups and Small Businesses: </a:t>
            </a:r>
            <a:r>
              <a:rPr lang="en-US" sz="2000" dirty="0"/>
              <a:t>Need cost-effective, easy-to-use privacy solutions without in-house legal teams.</a:t>
            </a:r>
          </a:p>
          <a:p>
            <a:r>
              <a:rPr lang="en-US" sz="2000" b="1" dirty="0"/>
              <a:t>E-commerce and Online Services</a:t>
            </a:r>
            <a:r>
              <a:rPr lang="en-US" sz="2000" dirty="0"/>
              <a:t>: Companies that collect customer data and must comply with multiple privacy regulations.</a:t>
            </a:r>
          </a:p>
          <a:p>
            <a:r>
              <a:rPr lang="en-US" sz="2000" b="1" dirty="0"/>
              <a:t>Tech and SaaS Companies:</a:t>
            </a:r>
            <a:r>
              <a:rPr lang="en-US" sz="2000" dirty="0"/>
              <a:t> Startups handling sensitive customer data, requiring customized privacy policies.</a:t>
            </a:r>
          </a:p>
          <a:p>
            <a:r>
              <a:rPr lang="en-US" sz="2000" b="1" dirty="0"/>
              <a:t>Healthcare Startups: </a:t>
            </a:r>
            <a:r>
              <a:rPr lang="en-US" sz="2000" dirty="0"/>
              <a:t>Businesses dealing with patient data that need compliance with strict health privacy laws.</a:t>
            </a:r>
          </a:p>
          <a:p>
            <a:r>
              <a:rPr lang="en-US" sz="2000" b="1" dirty="0"/>
              <a:t>Freelancers and Consultants:</a:t>
            </a:r>
            <a:r>
              <a:rPr lang="en-US" sz="2000" dirty="0"/>
              <a:t> Individuals managing client data, needing simple and affordable compliance solutions.</a:t>
            </a:r>
          </a:p>
          <a:p>
            <a:r>
              <a:rPr lang="en-US" sz="2000" b="1" dirty="0"/>
              <a:t>Educational Platforms</a:t>
            </a:r>
            <a:r>
              <a:rPr lang="en-US" sz="2000" dirty="0"/>
              <a:t>: EdTech companies and online learning platforms handling student and educator data.</a:t>
            </a:r>
          </a:p>
          <a:p>
            <a:r>
              <a:rPr lang="en-US" sz="2000" b="1" dirty="0"/>
              <a:t>Marketing Agencies</a:t>
            </a:r>
            <a:r>
              <a:rPr lang="en-US" sz="2000" dirty="0"/>
              <a:t>: Agencies dealing with customer data for targeted advertising, requiring compliance solutions.</a:t>
            </a:r>
          </a:p>
        </p:txBody>
      </p:sp>
    </p:spTree>
    <p:extLst>
      <p:ext uri="{BB962C8B-B14F-4D97-AF65-F5344CB8AC3E}">
        <p14:creationId xmlns:p14="http://schemas.microsoft.com/office/powerpoint/2010/main" val="67599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07909" y="260648"/>
            <a:ext cx="10360501" cy="589880"/>
          </a:xfrm>
        </p:spPr>
        <p:txBody>
          <a:bodyPr>
            <a:noAutofit/>
          </a:bodyPr>
          <a:lstStyle/>
          <a:p>
            <a:r>
              <a:rPr lang="en-US" sz="4000" b="1" dirty="0"/>
              <a:t>Feasibility:</a:t>
            </a:r>
          </a:p>
        </p:txBody>
      </p:sp>
      <p:sp>
        <p:nvSpPr>
          <p:cNvPr id="14" name="Content Placeholder 13"/>
          <p:cNvSpPr>
            <a:spLocks noGrp="1"/>
          </p:cNvSpPr>
          <p:nvPr>
            <p:ph idx="1"/>
          </p:nvPr>
        </p:nvSpPr>
        <p:spPr>
          <a:xfrm>
            <a:off x="1007910" y="980728"/>
            <a:ext cx="10360501" cy="5517232"/>
          </a:xfrm>
        </p:spPr>
        <p:txBody>
          <a:bodyPr>
            <a:noAutofit/>
          </a:bodyPr>
          <a:lstStyle/>
          <a:p>
            <a:pPr algn="just"/>
            <a:r>
              <a:rPr lang="en-US" sz="2000" b="1" dirty="0"/>
              <a:t>Technological Feasibility: </a:t>
            </a:r>
          </a:p>
          <a:p>
            <a:pPr lvl="1" algn="just"/>
            <a:r>
              <a:rPr lang="en-US" sz="2000" b="1" dirty="0"/>
              <a:t>Existing Technologies: </a:t>
            </a:r>
            <a:r>
              <a:rPr lang="en-US" sz="2000" dirty="0"/>
              <a:t>The solution can leverage existing machine learning (ML) and natural language processing (NLP) frameworks (e.g., TensorFlow, </a:t>
            </a:r>
            <a:r>
              <a:rPr lang="en-US" sz="2000" dirty="0" err="1"/>
              <a:t>spaCy</a:t>
            </a:r>
            <a:r>
              <a:rPr lang="en-US" sz="2000" dirty="0"/>
              <a:t>) to analyze and interpret legal texts.</a:t>
            </a:r>
          </a:p>
          <a:p>
            <a:pPr lvl="1" algn="just"/>
            <a:r>
              <a:rPr lang="en-US" sz="2000" b="1" dirty="0"/>
              <a:t>Data Sources: </a:t>
            </a:r>
            <a:r>
              <a:rPr lang="en-US" sz="2000" dirty="0"/>
              <a:t>There are ample public and commercial data sources for privacy laws (GDPR, CCPA) that can be used to train the AI models.</a:t>
            </a:r>
          </a:p>
          <a:p>
            <a:pPr lvl="1" algn="just"/>
            <a:r>
              <a:rPr lang="en-US" sz="2000" b="1" dirty="0"/>
              <a:t>Cloud Computing: </a:t>
            </a:r>
            <a:r>
              <a:rPr lang="en-US" sz="2000" dirty="0"/>
              <a:t>Cloud platforms (AWS, Google Cloud) offer scalable infrastructure to host the application, making development and deployment straightforward.</a:t>
            </a:r>
          </a:p>
          <a:p>
            <a:pPr algn="just"/>
            <a:r>
              <a:rPr lang="en-US" sz="2000" b="1" dirty="0"/>
              <a:t>Market Feasibility:</a:t>
            </a:r>
          </a:p>
          <a:p>
            <a:pPr lvl="1" algn="just"/>
            <a:r>
              <a:rPr lang="en-US" sz="2000" b="1" dirty="0"/>
              <a:t>Demand:</a:t>
            </a:r>
            <a:r>
              <a:rPr lang="en-US" sz="2000" dirty="0"/>
              <a:t> Startups and small businesses increasingly need affordable, easy-to-use tools for legal compliance.</a:t>
            </a:r>
          </a:p>
          <a:p>
            <a:pPr lvl="1" algn="just"/>
            <a:r>
              <a:rPr lang="en-US" sz="2000" b="1" dirty="0"/>
              <a:t>Competition:</a:t>
            </a:r>
            <a:r>
              <a:rPr lang="en-US" sz="2000" dirty="0"/>
              <a:t> While some tools exist, many rely on static templates. An AI-driven, dynamic solution offers a clear competitive edge.</a:t>
            </a:r>
          </a:p>
          <a:p>
            <a:pPr lvl="1" algn="just"/>
            <a:r>
              <a:rPr lang="en-US" sz="2000" b="1" dirty="0"/>
              <a:t>Legal Advisors</a:t>
            </a:r>
            <a:r>
              <a:rPr lang="en-US" sz="2000" dirty="0"/>
              <a:t>: Partnerships with legal experts and firms can enhance credibility and ensure legal accuracy.</a:t>
            </a:r>
          </a:p>
        </p:txBody>
      </p:sp>
    </p:spTree>
    <p:extLst>
      <p:ext uri="{BB962C8B-B14F-4D97-AF65-F5344CB8AC3E}">
        <p14:creationId xmlns:p14="http://schemas.microsoft.com/office/powerpoint/2010/main" val="129835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142" y="260648"/>
            <a:ext cx="10360501" cy="589880"/>
          </a:xfrm>
        </p:spPr>
        <p:txBody>
          <a:bodyPr>
            <a:noAutofit/>
          </a:bodyPr>
          <a:lstStyle/>
          <a:p>
            <a:r>
              <a:rPr lang="en-US" sz="4000" b="1" dirty="0"/>
              <a:t>Feasibility (contd.):</a:t>
            </a:r>
            <a:endParaRPr lang="en-US" sz="4000" dirty="0"/>
          </a:p>
        </p:txBody>
      </p:sp>
      <p:sp>
        <p:nvSpPr>
          <p:cNvPr id="14" name="Content Placeholder 13"/>
          <p:cNvSpPr>
            <a:spLocks noGrp="1"/>
          </p:cNvSpPr>
          <p:nvPr>
            <p:ph idx="1"/>
          </p:nvPr>
        </p:nvSpPr>
        <p:spPr>
          <a:xfrm>
            <a:off x="1207433" y="1114602"/>
            <a:ext cx="10360501" cy="5517232"/>
          </a:xfrm>
        </p:spPr>
        <p:txBody>
          <a:bodyPr>
            <a:normAutofit/>
          </a:bodyPr>
          <a:lstStyle/>
          <a:p>
            <a:pPr algn="just"/>
            <a:r>
              <a:rPr lang="en-US" sz="2000" b="1" dirty="0"/>
              <a:t>Operational Feasibility:</a:t>
            </a:r>
          </a:p>
          <a:p>
            <a:pPr lvl="1" algn="just"/>
            <a:r>
              <a:rPr lang="en-US" sz="2000" b="1" dirty="0"/>
              <a:t>Team Expertise</a:t>
            </a:r>
            <a:r>
              <a:rPr lang="en-US" sz="2000" dirty="0"/>
              <a:t>: Developing this solution requires expertise in AI, legal tech, and software development, which is feasible to assemble.</a:t>
            </a:r>
          </a:p>
          <a:p>
            <a:pPr lvl="1" algn="just"/>
            <a:r>
              <a:rPr lang="en-US" sz="2000" b="1" dirty="0"/>
              <a:t>Maintenance: </a:t>
            </a:r>
            <a:r>
              <a:rPr lang="en-US" sz="2000" dirty="0"/>
              <a:t>Regular updates will be needed to keep up with changing regulations, manageable through automated scripts and legal partnerships.</a:t>
            </a:r>
          </a:p>
          <a:p>
            <a:endParaRPr lang="en-US" sz="2000" dirty="0"/>
          </a:p>
        </p:txBody>
      </p:sp>
    </p:spTree>
    <p:extLst>
      <p:ext uri="{BB962C8B-B14F-4D97-AF65-F5344CB8AC3E}">
        <p14:creationId xmlns:p14="http://schemas.microsoft.com/office/powerpoint/2010/main" val="17986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56</TotalTime>
  <Words>1151</Words>
  <Application>Microsoft Office PowerPoint</Application>
  <PresentationFormat>Custom</PresentationFormat>
  <Paragraphs>84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Tech 16x9</vt:lpstr>
      <vt:lpstr>AI-GENERATED DATA PRIVACY POLICIES FOR STARTUPS</vt:lpstr>
      <vt:lpstr>Introduction:</vt:lpstr>
      <vt:lpstr>Problem Statement:</vt:lpstr>
      <vt:lpstr>Solution:</vt:lpstr>
      <vt:lpstr>Technical approach:</vt:lpstr>
      <vt:lpstr>Technical approach (contd.)</vt:lpstr>
      <vt:lpstr>Targeted Audience:</vt:lpstr>
      <vt:lpstr>Feasibility:</vt:lpstr>
      <vt:lpstr>Feasibility (contd.):</vt:lpstr>
      <vt:lpstr>Scalability:</vt:lpstr>
      <vt:lpstr>Scalability (contd.):</vt:lpstr>
      <vt:lpstr>Impact: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 ESWARAN</dc:creator>
  <cp:lastModifiedBy>ARUN ESWARAN</cp:lastModifiedBy>
  <cp:revision>3</cp:revision>
  <dcterms:created xsi:type="dcterms:W3CDTF">2024-08-29T09:58:55Z</dcterms:created>
  <dcterms:modified xsi:type="dcterms:W3CDTF">2024-08-30T04:52:58Z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