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Abhaya Libre Regular" panose="020B0604020202020204" charset="0"/>
      <p:regular r:id="rId9"/>
    </p:embeddedFont>
    <p:embeddedFont>
      <p:font typeface="Abhaya Libre Regular Bold Italics" panose="020B0604020202020204" charset="0"/>
      <p:regular r:id="rId10"/>
    </p:embeddedFont>
    <p:embeddedFont>
      <p:font typeface="Arapey Italics" panose="020B0604020202020204" charset="0"/>
      <p:regular r:id="rId11"/>
    </p:embeddedFont>
    <p:embeddedFont>
      <p:font typeface="Arapey Bold" panose="020B0604020202020204" charset="0"/>
      <p:regular r:id="rId12"/>
    </p:embeddedFont>
    <p:embeddedFont>
      <p:font typeface="Open Sans Bold" panose="020B0604020202020204" charset="0"/>
      <p:regular r:id="rId13"/>
    </p:embeddedFont>
    <p:embeddedFont>
      <p:font typeface="Open Sans Extra Bold" panose="020B0604020202020204" charset="0"/>
      <p:regular r:id="rId14"/>
    </p:embeddedFont>
    <p:embeddedFont>
      <p:font typeface="Bahnschrift SemiBold" panose="020B0502040204020203" pitchFamily="34" charset="0"/>
      <p:bold r:id="rId15"/>
    </p:embeddedFont>
    <p:embeddedFont>
      <p:font typeface="Abhaya Libre Regular Bold" panose="020B0604020202020204" charset="0"/>
      <p:regular r:id="rId16"/>
    </p:embeddedFont>
    <p:embeddedFont>
      <p:font typeface="Calibri" panose="020F0502020204030204" pitchFamily="34" charset="0"/>
      <p:regular r:id="rId17"/>
      <p:bold r:id="rId18"/>
      <p:italic r:id="rId19"/>
      <p:boldItalic r:id="rId20"/>
    </p:embeddedFont>
    <p:embeddedFont>
      <p:font typeface="Arapey" panose="020B0604020202020204" charset="0"/>
      <p:regular r:id="rId21"/>
    </p:embeddedFont>
    <p:embeddedFont>
      <p:font typeface="Great Vibes"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6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5757"/>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3373385" y="-81289"/>
            <a:ext cx="2454858" cy="2454848"/>
            <a:chOff x="0" y="0"/>
            <a:chExt cx="6350000" cy="6349975"/>
          </a:xfrm>
        </p:grpSpPr>
        <p:sp>
          <p:nvSpPr>
            <p:cNvPr id="3" name="Freeform 3"/>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a:stretch>
            </a:blipFill>
          </p:spPr>
        </p:sp>
      </p:grpSp>
      <p:sp>
        <p:nvSpPr>
          <p:cNvPr id="4" name="TextBox 4"/>
          <p:cNvSpPr txBox="1"/>
          <p:nvPr/>
        </p:nvSpPr>
        <p:spPr>
          <a:xfrm>
            <a:off x="5955136" y="179495"/>
            <a:ext cx="6184790" cy="1526961"/>
          </a:xfrm>
          <a:prstGeom prst="rect">
            <a:avLst/>
          </a:prstGeom>
        </p:spPr>
        <p:txBody>
          <a:bodyPr lIns="0" tIns="0" rIns="0" bIns="0" rtlCol="0" anchor="t">
            <a:spAutoFit/>
          </a:bodyPr>
          <a:lstStyle/>
          <a:p>
            <a:pPr algn="ctr">
              <a:lnSpc>
                <a:spcPts val="12492"/>
              </a:lnSpc>
            </a:pPr>
            <a:r>
              <a:rPr lang="en-US" sz="8923">
                <a:solidFill>
                  <a:srgbClr val="000000"/>
                </a:solidFill>
                <a:latin typeface="Arapey Bold"/>
              </a:rPr>
              <a:t>TEAM</a:t>
            </a:r>
            <a:r>
              <a:rPr lang="en-US" sz="8923">
                <a:solidFill>
                  <a:srgbClr val="000000"/>
                </a:solidFill>
                <a:latin typeface="Arapey"/>
              </a:rPr>
              <a:t> </a:t>
            </a:r>
            <a:r>
              <a:rPr lang="en-US" sz="8923">
                <a:solidFill>
                  <a:srgbClr val="FFFFFF"/>
                </a:solidFill>
                <a:latin typeface="Arapey Bold"/>
              </a:rPr>
              <a:t>APOYO</a:t>
            </a:r>
          </a:p>
        </p:txBody>
      </p:sp>
      <p:sp>
        <p:nvSpPr>
          <p:cNvPr id="5" name="TextBox 5"/>
          <p:cNvSpPr txBox="1"/>
          <p:nvPr/>
        </p:nvSpPr>
        <p:spPr>
          <a:xfrm>
            <a:off x="-267198" y="3872803"/>
            <a:ext cx="8406409" cy="896620"/>
          </a:xfrm>
          <a:prstGeom prst="rect">
            <a:avLst/>
          </a:prstGeom>
        </p:spPr>
        <p:txBody>
          <a:bodyPr lIns="0" tIns="0" rIns="0" bIns="0" rtlCol="0" anchor="t">
            <a:spAutoFit/>
          </a:bodyPr>
          <a:lstStyle/>
          <a:p>
            <a:pPr algn="ctr">
              <a:lnSpc>
                <a:spcPts val="7280"/>
              </a:lnSpc>
            </a:pPr>
            <a:r>
              <a:rPr lang="en-US" sz="5200">
                <a:solidFill>
                  <a:srgbClr val="FFFFFF"/>
                </a:solidFill>
                <a:latin typeface="Arapey Bold"/>
              </a:rPr>
              <a:t>Name of Team Members:</a:t>
            </a:r>
          </a:p>
        </p:txBody>
      </p:sp>
      <p:sp>
        <p:nvSpPr>
          <p:cNvPr id="6" name="TextBox 6"/>
          <p:cNvSpPr txBox="1"/>
          <p:nvPr/>
        </p:nvSpPr>
        <p:spPr>
          <a:xfrm>
            <a:off x="695261" y="4810698"/>
            <a:ext cx="7811107" cy="2108200"/>
          </a:xfrm>
          <a:prstGeom prst="rect">
            <a:avLst/>
          </a:prstGeom>
        </p:spPr>
        <p:txBody>
          <a:bodyPr lIns="0" tIns="0" rIns="0" bIns="0" rtlCol="0" anchor="t">
            <a:spAutoFit/>
          </a:bodyPr>
          <a:lstStyle/>
          <a:p>
            <a:pPr marL="863600" lvl="1" indent="-431800" algn="ctr">
              <a:lnSpc>
                <a:spcPts val="5600"/>
              </a:lnSpc>
              <a:buFont typeface="Arial"/>
              <a:buChar char="•"/>
            </a:pPr>
            <a:r>
              <a:rPr lang="en-US" sz="4000">
                <a:solidFill>
                  <a:srgbClr val="FFFFFF"/>
                </a:solidFill>
                <a:latin typeface="Abhaya Libre Regular Bold Italics"/>
              </a:rPr>
              <a:t> Ashita Shetty</a:t>
            </a:r>
          </a:p>
          <a:p>
            <a:pPr marL="863600" lvl="1" indent="-431800" algn="ctr">
              <a:lnSpc>
                <a:spcPts val="5600"/>
              </a:lnSpc>
              <a:buFont typeface="Arial"/>
              <a:buChar char="•"/>
            </a:pPr>
            <a:r>
              <a:rPr lang="en-US" sz="4000">
                <a:solidFill>
                  <a:srgbClr val="FFFFFF"/>
                </a:solidFill>
                <a:latin typeface="Abhaya Libre Regular Bold Italics"/>
              </a:rPr>
              <a:t>Archit Sharma</a:t>
            </a:r>
          </a:p>
          <a:p>
            <a:pPr marL="863600" lvl="1" indent="-431800" algn="ctr">
              <a:lnSpc>
                <a:spcPts val="5600"/>
              </a:lnSpc>
              <a:buFont typeface="Arial"/>
              <a:buChar char="•"/>
            </a:pPr>
            <a:r>
              <a:rPr lang="en-US" sz="4000">
                <a:solidFill>
                  <a:srgbClr val="FFFFFF"/>
                </a:solidFill>
                <a:latin typeface="Abhaya Libre Regular Bold Italics"/>
              </a:rPr>
              <a:t>Suryashankar Das</a:t>
            </a:r>
          </a:p>
        </p:txBody>
      </p:sp>
      <p:sp>
        <p:nvSpPr>
          <p:cNvPr id="7" name="TextBox 7"/>
          <p:cNvSpPr txBox="1"/>
          <p:nvPr/>
        </p:nvSpPr>
        <p:spPr>
          <a:xfrm>
            <a:off x="9880566" y="3872803"/>
            <a:ext cx="5308104" cy="896620"/>
          </a:xfrm>
          <a:prstGeom prst="rect">
            <a:avLst/>
          </a:prstGeom>
        </p:spPr>
        <p:txBody>
          <a:bodyPr lIns="0" tIns="0" rIns="0" bIns="0" rtlCol="0" anchor="t">
            <a:spAutoFit/>
          </a:bodyPr>
          <a:lstStyle/>
          <a:p>
            <a:pPr algn="ctr">
              <a:lnSpc>
                <a:spcPts val="7280"/>
              </a:lnSpc>
            </a:pPr>
            <a:r>
              <a:rPr lang="en-US" sz="5200">
                <a:solidFill>
                  <a:srgbClr val="FFFFFF"/>
                </a:solidFill>
                <a:latin typeface="Arapey Bold"/>
              </a:rPr>
              <a:t>Name of the Project:</a:t>
            </a:r>
          </a:p>
        </p:txBody>
      </p:sp>
      <p:sp>
        <p:nvSpPr>
          <p:cNvPr id="8" name="TextBox 8"/>
          <p:cNvSpPr txBox="1"/>
          <p:nvPr/>
        </p:nvSpPr>
        <p:spPr>
          <a:xfrm>
            <a:off x="14180434" y="4626548"/>
            <a:ext cx="2016472" cy="1285875"/>
          </a:xfrm>
          <a:prstGeom prst="rect">
            <a:avLst/>
          </a:prstGeom>
        </p:spPr>
        <p:txBody>
          <a:bodyPr lIns="0" tIns="0" rIns="0" bIns="0" rtlCol="0" anchor="t">
            <a:spAutoFit/>
          </a:bodyPr>
          <a:lstStyle/>
          <a:p>
            <a:pPr algn="ctr">
              <a:lnSpc>
                <a:spcPts val="10500"/>
              </a:lnSpc>
            </a:pPr>
            <a:r>
              <a:rPr lang="en-US" sz="7500">
                <a:solidFill>
                  <a:srgbClr val="FFFFFF"/>
                </a:solidFill>
                <a:latin typeface="Great Vibes"/>
              </a:rPr>
              <a:t>Apoyo</a:t>
            </a:r>
          </a:p>
        </p:txBody>
      </p:sp>
      <p:sp>
        <p:nvSpPr>
          <p:cNvPr id="9" name="TextBox 9"/>
          <p:cNvSpPr txBox="1"/>
          <p:nvPr/>
        </p:nvSpPr>
        <p:spPr>
          <a:xfrm>
            <a:off x="10121044" y="6504310"/>
            <a:ext cx="4037764" cy="891588"/>
          </a:xfrm>
          <a:prstGeom prst="rect">
            <a:avLst/>
          </a:prstGeom>
        </p:spPr>
        <p:txBody>
          <a:bodyPr lIns="0" tIns="0" rIns="0" bIns="0" rtlCol="0" anchor="t">
            <a:spAutoFit/>
          </a:bodyPr>
          <a:lstStyle/>
          <a:p>
            <a:pPr algn="ctr">
              <a:lnSpc>
                <a:spcPts val="7279"/>
              </a:lnSpc>
            </a:pPr>
            <a:r>
              <a:rPr lang="en-US" sz="5199">
                <a:solidFill>
                  <a:srgbClr val="FFFFFF"/>
                </a:solidFill>
                <a:latin typeface="Arapey Bold"/>
              </a:rPr>
              <a:t>Team Category:</a:t>
            </a:r>
          </a:p>
        </p:txBody>
      </p:sp>
      <p:sp>
        <p:nvSpPr>
          <p:cNvPr id="10" name="TextBox 10"/>
          <p:cNvSpPr txBox="1"/>
          <p:nvPr/>
        </p:nvSpPr>
        <p:spPr>
          <a:xfrm>
            <a:off x="13103088" y="7300648"/>
            <a:ext cx="2497187" cy="698500"/>
          </a:xfrm>
          <a:prstGeom prst="rect">
            <a:avLst/>
          </a:prstGeom>
        </p:spPr>
        <p:txBody>
          <a:bodyPr lIns="0" tIns="0" rIns="0" bIns="0" rtlCol="0" anchor="t">
            <a:spAutoFit/>
          </a:bodyPr>
          <a:lstStyle/>
          <a:p>
            <a:pPr algn="ctr">
              <a:lnSpc>
                <a:spcPts val="5600"/>
              </a:lnSpc>
            </a:pPr>
            <a:r>
              <a:rPr lang="en-US" sz="4000">
                <a:solidFill>
                  <a:srgbClr val="FFFFFF"/>
                </a:solidFill>
                <a:latin typeface="Abhaya Libre Regular Bold"/>
              </a:rPr>
              <a:t>Social Good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136540"/>
            <a:ext cx="2330480" cy="2330480"/>
          </a:xfrm>
          <a:prstGeom prst="rect">
            <a:avLst/>
          </a:prstGeom>
        </p:spPr>
      </p:pic>
      <p:grpSp>
        <p:nvGrpSpPr>
          <p:cNvPr id="3" name="Group 3"/>
          <p:cNvGrpSpPr/>
          <p:nvPr/>
        </p:nvGrpSpPr>
        <p:grpSpPr>
          <a:xfrm>
            <a:off x="1487746" y="2047377"/>
            <a:ext cx="15312507" cy="7528233"/>
            <a:chOff x="0" y="0"/>
            <a:chExt cx="5179786" cy="2546587"/>
          </a:xfrm>
        </p:grpSpPr>
        <p:sp>
          <p:nvSpPr>
            <p:cNvPr id="4" name="Freeform 4"/>
            <p:cNvSpPr/>
            <p:nvPr/>
          </p:nvSpPr>
          <p:spPr>
            <a:xfrm>
              <a:off x="0" y="0"/>
              <a:ext cx="5179787" cy="2546587"/>
            </a:xfrm>
            <a:custGeom>
              <a:avLst/>
              <a:gdLst/>
              <a:ahLst/>
              <a:cxnLst/>
              <a:rect l="l" t="t" r="r" b="b"/>
              <a:pathLst>
                <a:path w="5179787" h="2546587">
                  <a:moveTo>
                    <a:pt x="0" y="0"/>
                  </a:moveTo>
                  <a:lnTo>
                    <a:pt x="5179787" y="0"/>
                  </a:lnTo>
                  <a:lnTo>
                    <a:pt x="5179787" y="2546587"/>
                  </a:lnTo>
                  <a:lnTo>
                    <a:pt x="0" y="2546587"/>
                  </a:lnTo>
                  <a:close/>
                </a:path>
              </a:pathLst>
            </a:custGeom>
            <a:solidFill>
              <a:srgbClr val="FF5757"/>
            </a:solidFill>
          </p:spPr>
        </p:sp>
      </p:grpSp>
      <p:sp>
        <p:nvSpPr>
          <p:cNvPr id="5" name="TextBox 5"/>
          <p:cNvSpPr txBox="1"/>
          <p:nvPr/>
        </p:nvSpPr>
        <p:spPr>
          <a:xfrm>
            <a:off x="6425357" y="432026"/>
            <a:ext cx="5437287" cy="920115"/>
          </a:xfrm>
          <a:prstGeom prst="rect">
            <a:avLst/>
          </a:prstGeom>
        </p:spPr>
        <p:txBody>
          <a:bodyPr lIns="0" tIns="0" rIns="0" bIns="0" rtlCol="0" anchor="t">
            <a:spAutoFit/>
          </a:bodyPr>
          <a:lstStyle/>
          <a:p>
            <a:pPr algn="ctr">
              <a:lnSpc>
                <a:spcPts val="7559"/>
              </a:lnSpc>
            </a:pPr>
            <a:r>
              <a:rPr lang="en-US" sz="5400">
                <a:solidFill>
                  <a:srgbClr val="E60100"/>
                </a:solidFill>
                <a:latin typeface="Open Sans Extra Bold"/>
              </a:rPr>
              <a:t>What is Apoyo?</a:t>
            </a:r>
          </a:p>
        </p:txBody>
      </p:sp>
      <p:sp>
        <p:nvSpPr>
          <p:cNvPr id="6" name="TextBox 6"/>
          <p:cNvSpPr txBox="1"/>
          <p:nvPr/>
        </p:nvSpPr>
        <p:spPr>
          <a:xfrm>
            <a:off x="1649126" y="2200590"/>
            <a:ext cx="15312507" cy="2267809"/>
          </a:xfrm>
          <a:prstGeom prst="rect">
            <a:avLst/>
          </a:prstGeom>
        </p:spPr>
        <p:txBody>
          <a:bodyPr lIns="0" tIns="0" rIns="0" bIns="0" rtlCol="0" anchor="t">
            <a:spAutoFit/>
          </a:bodyPr>
          <a:lstStyle/>
          <a:p>
            <a:pPr algn="ctr">
              <a:lnSpc>
                <a:spcPts val="4479"/>
              </a:lnSpc>
            </a:pPr>
            <a:r>
              <a:rPr lang="en-US" sz="3199">
                <a:solidFill>
                  <a:srgbClr val="FFFFFF"/>
                </a:solidFill>
                <a:latin typeface="Abhaya Libre Regular Bold"/>
              </a:rPr>
              <a:t>Apoyo is a Spanish word meaning  "Support."</a:t>
            </a:r>
          </a:p>
          <a:p>
            <a:pPr algn="ctr">
              <a:lnSpc>
                <a:spcPts val="4479"/>
              </a:lnSpc>
            </a:pPr>
            <a:r>
              <a:rPr lang="en-US" sz="3199">
                <a:solidFill>
                  <a:srgbClr val="FFFFFF"/>
                </a:solidFill>
                <a:latin typeface="Abhaya Libre Regular Bold"/>
              </a:rPr>
              <a:t>With the re-kindling of the issue of Mental Health after the implementation of  lockdown, the need to take care of our Mental health has emerged with as much importance as the physical health of oneself.</a:t>
            </a:r>
          </a:p>
        </p:txBody>
      </p:sp>
      <p:sp>
        <p:nvSpPr>
          <p:cNvPr id="7" name="TextBox 7"/>
          <p:cNvSpPr txBox="1"/>
          <p:nvPr/>
        </p:nvSpPr>
        <p:spPr>
          <a:xfrm>
            <a:off x="2240240" y="3945070"/>
            <a:ext cx="14130278" cy="5006506"/>
          </a:xfrm>
          <a:prstGeom prst="rect">
            <a:avLst/>
          </a:prstGeom>
        </p:spPr>
        <p:txBody>
          <a:bodyPr lIns="0" tIns="0" rIns="0" bIns="0" rtlCol="0" anchor="t">
            <a:spAutoFit/>
          </a:bodyPr>
          <a:lstStyle/>
          <a:p>
            <a:pPr algn="ctr">
              <a:lnSpc>
                <a:spcPts val="4411"/>
              </a:lnSpc>
            </a:pPr>
            <a:endParaRPr/>
          </a:p>
          <a:p>
            <a:pPr algn="ctr">
              <a:lnSpc>
                <a:spcPts val="4411"/>
              </a:lnSpc>
            </a:pPr>
            <a:endParaRPr/>
          </a:p>
          <a:p>
            <a:pPr algn="ctr">
              <a:lnSpc>
                <a:spcPts val="4411"/>
              </a:lnSpc>
            </a:pPr>
            <a:endParaRPr/>
          </a:p>
          <a:p>
            <a:pPr algn="ctr">
              <a:lnSpc>
                <a:spcPts val="4411"/>
              </a:lnSpc>
            </a:pPr>
            <a:r>
              <a:rPr lang="en-US" sz="3150">
                <a:solidFill>
                  <a:srgbClr val="FFFFFF"/>
                </a:solidFill>
                <a:latin typeface="Abhaya Libre Regular Bold"/>
              </a:rPr>
              <a:t>Therefore, Team Apoyo has decided to come up with an application that helps user to help themselves manage their work life but also keep their minds refreshed with healthy acivities along with some healthy recipes. We're looking  to work more and advance it by making use of technology like Artificial Intelligence to help people globally to adapt to this new normal by not only keep their health young and fit but also, their mental health.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841608" y="524352"/>
            <a:ext cx="10112406" cy="9318456"/>
            <a:chOff x="0" y="0"/>
            <a:chExt cx="3420740" cy="3152169"/>
          </a:xfrm>
        </p:grpSpPr>
        <p:sp>
          <p:nvSpPr>
            <p:cNvPr id="3" name="Freeform 3"/>
            <p:cNvSpPr/>
            <p:nvPr/>
          </p:nvSpPr>
          <p:spPr>
            <a:xfrm>
              <a:off x="0" y="0"/>
              <a:ext cx="3420740" cy="3152169"/>
            </a:xfrm>
            <a:custGeom>
              <a:avLst/>
              <a:gdLst/>
              <a:ahLst/>
              <a:cxnLst/>
              <a:rect l="l" t="t" r="r" b="b"/>
              <a:pathLst>
                <a:path w="3420740" h="3152169">
                  <a:moveTo>
                    <a:pt x="0" y="0"/>
                  </a:moveTo>
                  <a:lnTo>
                    <a:pt x="3420740" y="0"/>
                  </a:lnTo>
                  <a:lnTo>
                    <a:pt x="3420740" y="3152169"/>
                  </a:lnTo>
                  <a:lnTo>
                    <a:pt x="0" y="3152169"/>
                  </a:lnTo>
                  <a:close/>
                </a:path>
              </a:pathLst>
            </a:custGeom>
            <a:solidFill>
              <a:srgbClr val="FF5757"/>
            </a:solidFill>
          </p:spPr>
        </p:sp>
      </p:grpSp>
      <p:sp>
        <p:nvSpPr>
          <p:cNvPr id="4" name="TextBox 4"/>
          <p:cNvSpPr txBox="1"/>
          <p:nvPr/>
        </p:nvSpPr>
        <p:spPr>
          <a:xfrm>
            <a:off x="346326" y="2225705"/>
            <a:ext cx="7495282" cy="920115"/>
          </a:xfrm>
          <a:prstGeom prst="rect">
            <a:avLst/>
          </a:prstGeom>
        </p:spPr>
        <p:txBody>
          <a:bodyPr lIns="0" tIns="0" rIns="0" bIns="0" rtlCol="0" anchor="t">
            <a:spAutoFit/>
          </a:bodyPr>
          <a:lstStyle/>
          <a:p>
            <a:pPr algn="ctr">
              <a:lnSpc>
                <a:spcPts val="7559"/>
              </a:lnSpc>
            </a:pPr>
            <a:r>
              <a:rPr lang="en-US" sz="5400">
                <a:solidFill>
                  <a:srgbClr val="E60100"/>
                </a:solidFill>
                <a:latin typeface="Open Sans Extra Bold"/>
              </a:rPr>
              <a:t>Features of the App : </a:t>
            </a:r>
          </a:p>
        </p:txBody>
      </p:sp>
      <p:pic>
        <p:nvPicPr>
          <p:cNvPr id="5" name="Picture 5"/>
          <p:cNvPicPr>
            <a:picLocks noChangeAspect="1"/>
          </p:cNvPicPr>
          <p:nvPr/>
        </p:nvPicPr>
        <p:blipFill>
          <a:blip r:embed="rId2"/>
          <a:srcRect/>
          <a:stretch>
            <a:fillRect/>
          </a:stretch>
        </p:blipFill>
        <p:spPr>
          <a:xfrm>
            <a:off x="0" y="0"/>
            <a:ext cx="2330480" cy="2330480"/>
          </a:xfrm>
          <a:prstGeom prst="rect">
            <a:avLst/>
          </a:prstGeom>
        </p:spPr>
      </p:pic>
      <p:sp>
        <p:nvSpPr>
          <p:cNvPr id="6" name="TextBox 6"/>
          <p:cNvSpPr txBox="1"/>
          <p:nvPr/>
        </p:nvSpPr>
        <p:spPr>
          <a:xfrm>
            <a:off x="8181934" y="786256"/>
            <a:ext cx="9431753" cy="3287157"/>
          </a:xfrm>
          <a:prstGeom prst="rect">
            <a:avLst/>
          </a:prstGeom>
        </p:spPr>
        <p:txBody>
          <a:bodyPr lIns="0" tIns="0" rIns="0" bIns="0" rtlCol="0" anchor="t">
            <a:spAutoFit/>
          </a:bodyPr>
          <a:lstStyle/>
          <a:p>
            <a:pPr algn="ctr">
              <a:lnSpc>
                <a:spcPts val="4368"/>
              </a:lnSpc>
            </a:pPr>
            <a:r>
              <a:rPr lang="en-US" sz="3120">
                <a:solidFill>
                  <a:srgbClr val="FFFFFF"/>
                </a:solidFill>
                <a:latin typeface="Abhaya Libre Regular Bold"/>
              </a:rPr>
              <a:t>The application questions the user to get the user mood. Once we have obtained information about the user's mood,  the app will question them about what they're looking for ( short healthy recipes or short activities ) pertaining to the respective mood they've chosen.</a:t>
            </a:r>
          </a:p>
          <a:p>
            <a:pPr algn="ctr">
              <a:lnSpc>
                <a:spcPts val="4368"/>
              </a:lnSpc>
            </a:pPr>
            <a:r>
              <a:rPr lang="en-US" sz="3120">
                <a:solidFill>
                  <a:srgbClr val="FFFFFF"/>
                </a:solidFill>
                <a:latin typeface="Abhaya Libre Regular Bold"/>
              </a:rPr>
              <a:t> </a:t>
            </a:r>
          </a:p>
        </p:txBody>
      </p:sp>
      <p:sp>
        <p:nvSpPr>
          <p:cNvPr id="7" name="TextBox 7"/>
          <p:cNvSpPr txBox="1"/>
          <p:nvPr/>
        </p:nvSpPr>
        <p:spPr>
          <a:xfrm>
            <a:off x="8663044" y="5387937"/>
            <a:ext cx="8596256" cy="3382556"/>
          </a:xfrm>
          <a:prstGeom prst="rect">
            <a:avLst/>
          </a:prstGeom>
        </p:spPr>
        <p:txBody>
          <a:bodyPr lIns="0" tIns="0" rIns="0" bIns="0" rtlCol="0" anchor="t">
            <a:spAutoFit/>
          </a:bodyPr>
          <a:lstStyle/>
          <a:p>
            <a:pPr algn="ctr">
              <a:lnSpc>
                <a:spcPts val="4479"/>
              </a:lnSpc>
            </a:pPr>
            <a:r>
              <a:rPr lang="en-US" sz="3199">
                <a:solidFill>
                  <a:srgbClr val="FFFFFF"/>
                </a:solidFill>
                <a:latin typeface="Abhaya Libre Regular Bold"/>
              </a:rPr>
              <a:t>It will then showcase activities or recipes they can try at home that will ultimately also balance out their day by keeping their minds refreshed. </a:t>
            </a:r>
          </a:p>
          <a:p>
            <a:pPr algn="ctr">
              <a:lnSpc>
                <a:spcPts val="4479"/>
              </a:lnSpc>
            </a:pPr>
            <a:r>
              <a:rPr lang="en-US" sz="3199">
                <a:solidFill>
                  <a:srgbClr val="FFFFFF"/>
                </a:solidFill>
                <a:latin typeface="Abhaya Libre Regular Bold"/>
              </a:rPr>
              <a:t>We're also looking to add on more features pertaining to AI as we go about with the implementation of the same.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187038"/>
            <a:ext cx="2023202" cy="2023202"/>
          </a:xfrm>
          <a:prstGeom prst="rect">
            <a:avLst/>
          </a:prstGeom>
        </p:spPr>
      </p:pic>
      <p:grpSp>
        <p:nvGrpSpPr>
          <p:cNvPr id="3" name="Group 3"/>
          <p:cNvGrpSpPr/>
          <p:nvPr/>
        </p:nvGrpSpPr>
        <p:grpSpPr>
          <a:xfrm>
            <a:off x="893033" y="1540235"/>
            <a:ext cx="16822570" cy="7917613"/>
            <a:chOff x="0" y="0"/>
            <a:chExt cx="5890845" cy="2772551"/>
          </a:xfrm>
        </p:grpSpPr>
        <p:sp>
          <p:nvSpPr>
            <p:cNvPr id="4" name="Freeform 4"/>
            <p:cNvSpPr/>
            <p:nvPr/>
          </p:nvSpPr>
          <p:spPr>
            <a:xfrm>
              <a:off x="0" y="0"/>
              <a:ext cx="5890845" cy="2772551"/>
            </a:xfrm>
            <a:custGeom>
              <a:avLst/>
              <a:gdLst/>
              <a:ahLst/>
              <a:cxnLst/>
              <a:rect l="l" t="t" r="r" b="b"/>
              <a:pathLst>
                <a:path w="5890845" h="2772551">
                  <a:moveTo>
                    <a:pt x="0" y="0"/>
                  </a:moveTo>
                  <a:lnTo>
                    <a:pt x="5890845" y="0"/>
                  </a:lnTo>
                  <a:lnTo>
                    <a:pt x="5890845" y="2772551"/>
                  </a:lnTo>
                  <a:lnTo>
                    <a:pt x="0" y="2772551"/>
                  </a:lnTo>
                  <a:close/>
                </a:path>
              </a:pathLst>
            </a:custGeom>
            <a:solidFill>
              <a:srgbClr val="FF5757"/>
            </a:solidFill>
          </p:spPr>
        </p:sp>
      </p:grpSp>
      <p:sp>
        <p:nvSpPr>
          <p:cNvPr id="5" name="TextBox 5"/>
          <p:cNvSpPr txBox="1"/>
          <p:nvPr/>
        </p:nvSpPr>
        <p:spPr>
          <a:xfrm>
            <a:off x="5980242" y="92075"/>
            <a:ext cx="6648152" cy="936625"/>
          </a:xfrm>
          <a:prstGeom prst="rect">
            <a:avLst/>
          </a:prstGeom>
        </p:spPr>
        <p:txBody>
          <a:bodyPr lIns="0" tIns="0" rIns="0" bIns="0" rtlCol="0" anchor="t">
            <a:spAutoFit/>
          </a:bodyPr>
          <a:lstStyle/>
          <a:p>
            <a:pPr algn="ctr">
              <a:lnSpc>
                <a:spcPts val="7700"/>
              </a:lnSpc>
            </a:pPr>
            <a:r>
              <a:rPr lang="en-US" sz="5500">
                <a:solidFill>
                  <a:srgbClr val="E60100"/>
                </a:solidFill>
                <a:latin typeface="Open Sans Extra Bold"/>
              </a:rPr>
              <a:t>Working of Apoyo:</a:t>
            </a:r>
          </a:p>
        </p:txBody>
      </p:sp>
      <p:sp>
        <p:nvSpPr>
          <p:cNvPr id="6" name="TextBox 6"/>
          <p:cNvSpPr txBox="1"/>
          <p:nvPr/>
        </p:nvSpPr>
        <p:spPr>
          <a:xfrm>
            <a:off x="1028700" y="2953644"/>
            <a:ext cx="16196402" cy="5033645"/>
          </a:xfrm>
          <a:prstGeom prst="rect">
            <a:avLst/>
          </a:prstGeom>
        </p:spPr>
        <p:txBody>
          <a:bodyPr lIns="0" tIns="0" rIns="0" bIns="0" rtlCol="0" anchor="t">
            <a:spAutoFit/>
          </a:bodyPr>
          <a:lstStyle/>
          <a:p>
            <a:pPr algn="ctr">
              <a:lnSpc>
                <a:spcPts val="4480"/>
              </a:lnSpc>
            </a:pPr>
            <a:r>
              <a:rPr lang="en-US" sz="3200">
                <a:solidFill>
                  <a:srgbClr val="FFFFFF"/>
                </a:solidFill>
                <a:latin typeface="Open Sans Bold"/>
              </a:rPr>
              <a:t>As mentioned in the previous slide, it starts by questioning about the user's mood and accordingly showcases them activity that can help them overcome or escalate their mood by trying them out.</a:t>
            </a:r>
          </a:p>
          <a:p>
            <a:pPr algn="ctr">
              <a:lnSpc>
                <a:spcPts val="4480"/>
              </a:lnSpc>
            </a:pPr>
            <a:r>
              <a:rPr lang="en-US" sz="3200">
                <a:solidFill>
                  <a:srgbClr val="FFFFFF"/>
                </a:solidFill>
                <a:latin typeface="Open Sans Bold"/>
              </a:rPr>
              <a:t>Along with the activities, there will be dropping of short food recipes for the user to cook/try that can act as an add on to help maintain their fitness and health. </a:t>
            </a:r>
          </a:p>
          <a:p>
            <a:pPr algn="ctr">
              <a:lnSpc>
                <a:spcPts val="4480"/>
              </a:lnSpc>
            </a:pPr>
            <a:r>
              <a:rPr lang="en-US" sz="3200">
                <a:solidFill>
                  <a:srgbClr val="FFFFFF"/>
                </a:solidFill>
                <a:latin typeface="Open Sans Bold"/>
              </a:rPr>
              <a:t>Apart from this, there is another feature that helps them to know their pulse rate during their present state of mood to help understand their health reflections better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377059"/>
            <a:ext cx="2330480" cy="2330480"/>
          </a:xfrm>
          <a:prstGeom prst="rect">
            <a:avLst/>
          </a:prstGeom>
        </p:spPr>
      </p:pic>
      <p:grpSp>
        <p:nvGrpSpPr>
          <p:cNvPr id="3" name="Group 3"/>
          <p:cNvGrpSpPr/>
          <p:nvPr/>
        </p:nvGrpSpPr>
        <p:grpSpPr>
          <a:xfrm>
            <a:off x="1165240" y="2822250"/>
            <a:ext cx="16094060" cy="6436050"/>
            <a:chOff x="0" y="0"/>
            <a:chExt cx="5444164" cy="2177133"/>
          </a:xfrm>
        </p:grpSpPr>
        <p:sp>
          <p:nvSpPr>
            <p:cNvPr id="4" name="Freeform 4"/>
            <p:cNvSpPr/>
            <p:nvPr/>
          </p:nvSpPr>
          <p:spPr>
            <a:xfrm>
              <a:off x="0" y="0"/>
              <a:ext cx="5444163" cy="2177133"/>
            </a:xfrm>
            <a:custGeom>
              <a:avLst/>
              <a:gdLst/>
              <a:ahLst/>
              <a:cxnLst/>
              <a:rect l="l" t="t" r="r" b="b"/>
              <a:pathLst>
                <a:path w="5444163" h="2177133">
                  <a:moveTo>
                    <a:pt x="0" y="0"/>
                  </a:moveTo>
                  <a:lnTo>
                    <a:pt x="5444163" y="0"/>
                  </a:lnTo>
                  <a:lnTo>
                    <a:pt x="5444163" y="2177133"/>
                  </a:lnTo>
                  <a:lnTo>
                    <a:pt x="0" y="2177133"/>
                  </a:lnTo>
                  <a:close/>
                </a:path>
              </a:pathLst>
            </a:custGeom>
            <a:solidFill>
              <a:srgbClr val="FF5757"/>
            </a:solidFill>
          </p:spPr>
        </p:sp>
      </p:grpSp>
      <p:sp>
        <p:nvSpPr>
          <p:cNvPr id="5" name="TextBox 5"/>
          <p:cNvSpPr txBox="1"/>
          <p:nvPr/>
        </p:nvSpPr>
        <p:spPr>
          <a:xfrm>
            <a:off x="855032" y="1234091"/>
            <a:ext cx="6846118" cy="936625"/>
          </a:xfrm>
          <a:prstGeom prst="rect">
            <a:avLst/>
          </a:prstGeom>
        </p:spPr>
        <p:txBody>
          <a:bodyPr lIns="0" tIns="0" rIns="0" bIns="0" rtlCol="0" anchor="t">
            <a:spAutoFit/>
          </a:bodyPr>
          <a:lstStyle/>
          <a:p>
            <a:pPr algn="ctr">
              <a:lnSpc>
                <a:spcPts val="7700"/>
              </a:lnSpc>
            </a:pPr>
            <a:r>
              <a:rPr lang="en-US" sz="5500">
                <a:solidFill>
                  <a:srgbClr val="E60100"/>
                </a:solidFill>
                <a:latin typeface="Open Sans Extra Bold"/>
              </a:rPr>
              <a:t>Issues faced :</a:t>
            </a:r>
          </a:p>
        </p:txBody>
      </p:sp>
      <p:sp>
        <p:nvSpPr>
          <p:cNvPr id="6" name="TextBox 6"/>
          <p:cNvSpPr txBox="1"/>
          <p:nvPr/>
        </p:nvSpPr>
        <p:spPr>
          <a:xfrm>
            <a:off x="1202368" y="3573373"/>
            <a:ext cx="15883264" cy="5033645"/>
          </a:xfrm>
          <a:prstGeom prst="rect">
            <a:avLst/>
          </a:prstGeom>
        </p:spPr>
        <p:txBody>
          <a:bodyPr lIns="0" tIns="0" rIns="0" bIns="0" rtlCol="0" anchor="t">
            <a:spAutoFit/>
          </a:bodyPr>
          <a:lstStyle/>
          <a:p>
            <a:pPr algn="ctr">
              <a:lnSpc>
                <a:spcPts val="4480"/>
              </a:lnSpc>
            </a:pPr>
            <a:r>
              <a:rPr lang="en-US" sz="3200">
                <a:solidFill>
                  <a:srgbClr val="FFFFFF"/>
                </a:solidFill>
                <a:latin typeface="Open Sans Bold"/>
              </a:rPr>
              <a:t>We faced the issue of Backend troubles while creating the app and while calling of the data. As soon as we were trying to call the data to display, it would jump into an infinite loop which was then overcome with the insights provided by mentors.</a:t>
            </a:r>
          </a:p>
          <a:p>
            <a:pPr algn="ctr">
              <a:lnSpc>
                <a:spcPts val="4480"/>
              </a:lnSpc>
            </a:pPr>
            <a:endParaRPr lang="en-US" sz="3200">
              <a:solidFill>
                <a:srgbClr val="FFFFFF"/>
              </a:solidFill>
              <a:latin typeface="Open Sans Bold"/>
            </a:endParaRPr>
          </a:p>
          <a:p>
            <a:pPr algn="ctr">
              <a:lnSpc>
                <a:spcPts val="4480"/>
              </a:lnSpc>
            </a:pPr>
            <a:r>
              <a:rPr lang="en-US" sz="3200">
                <a:solidFill>
                  <a:srgbClr val="FFFFFF"/>
                </a:solidFill>
                <a:latin typeface="Open Sans Bold"/>
              </a:rPr>
              <a:t>Apart from this, we also came across troubles due to inattractive UI. Hence, to modify the UI without wasting much time, we chose to opt for Canva images as background.</a:t>
            </a:r>
          </a:p>
          <a:p>
            <a:pPr algn="ctr">
              <a:lnSpc>
                <a:spcPts val="4480"/>
              </a:lnSpc>
            </a:pPr>
            <a:r>
              <a:rPr lang="en-US" sz="3200">
                <a:solidFill>
                  <a:srgbClr val="FFFFFF"/>
                </a:solidFill>
                <a:latin typeface="Open Sans Bold"/>
              </a:rPr>
              <a:t>Well, sometimes it's all about 'Jugaad!'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136540"/>
            <a:ext cx="2330480" cy="2330480"/>
          </a:xfrm>
          <a:prstGeom prst="rect">
            <a:avLst/>
          </a:prstGeom>
        </p:spPr>
      </p:pic>
      <p:sp>
        <p:nvSpPr>
          <p:cNvPr id="3" name="TextBox 3"/>
          <p:cNvSpPr txBox="1"/>
          <p:nvPr/>
        </p:nvSpPr>
        <p:spPr>
          <a:xfrm>
            <a:off x="3179650" y="58464"/>
            <a:ext cx="10693762" cy="936625"/>
          </a:xfrm>
          <a:prstGeom prst="rect">
            <a:avLst/>
          </a:prstGeom>
        </p:spPr>
        <p:txBody>
          <a:bodyPr lIns="0" tIns="0" rIns="0" bIns="0" rtlCol="0" anchor="t">
            <a:spAutoFit/>
          </a:bodyPr>
          <a:lstStyle/>
          <a:p>
            <a:pPr algn="ctr">
              <a:lnSpc>
                <a:spcPts val="7700"/>
              </a:lnSpc>
            </a:pPr>
            <a:r>
              <a:rPr lang="en-US" sz="5500">
                <a:solidFill>
                  <a:srgbClr val="E60100"/>
                </a:solidFill>
                <a:latin typeface="Open Sans Extra Bold"/>
              </a:rPr>
              <a:t>Tech Stack :</a:t>
            </a:r>
          </a:p>
        </p:txBody>
      </p:sp>
      <p:sp>
        <p:nvSpPr>
          <p:cNvPr id="4" name="TextBox 4"/>
          <p:cNvSpPr txBox="1"/>
          <p:nvPr/>
        </p:nvSpPr>
        <p:spPr>
          <a:xfrm>
            <a:off x="4419600" y="4613314"/>
            <a:ext cx="9448800" cy="2385268"/>
          </a:xfrm>
          <a:prstGeom prst="rect">
            <a:avLst/>
          </a:prstGeom>
        </p:spPr>
        <p:txBody>
          <a:bodyPr wrap="square" lIns="0" tIns="0" rIns="0" bIns="0" rtlCol="0" anchor="t">
            <a:spAutoFit/>
          </a:bodyPr>
          <a:lstStyle/>
          <a:p>
            <a:pPr algn="ctr">
              <a:lnSpc>
                <a:spcPts val="9265"/>
              </a:lnSpc>
            </a:pPr>
            <a:r>
              <a:rPr lang="en-US" sz="6618" dirty="0">
                <a:solidFill>
                  <a:srgbClr val="E60100"/>
                </a:solidFill>
                <a:latin typeface="Bahnschrift SemiBold" panose="020B0502040204020203" pitchFamily="34" charset="0"/>
              </a:rPr>
              <a:t>Dart, our </a:t>
            </a:r>
            <a:r>
              <a:rPr lang="en-US" sz="6618" dirty="0">
                <a:solidFill>
                  <a:srgbClr val="E60100"/>
                </a:solidFill>
                <a:latin typeface="Bahnschrift SemiBold" panose="020B0502040204020203" pitchFamily="34" charset="0"/>
              </a:rPr>
              <a:t>app's mother!</a:t>
            </a:r>
          </a:p>
          <a:p>
            <a:pPr algn="ctr">
              <a:lnSpc>
                <a:spcPts val="9265"/>
              </a:lnSpc>
            </a:pPr>
            <a:endParaRPr lang="en-US" sz="6618" dirty="0">
              <a:solidFill>
                <a:srgbClr val="E60100"/>
              </a:solidFill>
              <a:latin typeface="Bahnschrift SemiBold" panose="020B0502040204020203" pitchFamily="34" charset="0"/>
            </a:endParaRPr>
          </a:p>
        </p:txBody>
      </p:sp>
      <p:sp>
        <p:nvSpPr>
          <p:cNvPr id="5" name="TextBox 5"/>
          <p:cNvSpPr txBox="1"/>
          <p:nvPr/>
        </p:nvSpPr>
        <p:spPr>
          <a:xfrm>
            <a:off x="4419600" y="5905500"/>
            <a:ext cx="9641293" cy="1222456"/>
          </a:xfrm>
          <a:prstGeom prst="rect">
            <a:avLst/>
          </a:prstGeom>
        </p:spPr>
        <p:txBody>
          <a:bodyPr lIns="0" tIns="0" rIns="0" bIns="0" rtlCol="0" anchor="t">
            <a:spAutoFit/>
          </a:bodyPr>
          <a:lstStyle/>
          <a:p>
            <a:pPr algn="ctr">
              <a:lnSpc>
                <a:spcPts val="4863"/>
              </a:lnSpc>
            </a:pPr>
            <a:r>
              <a:rPr lang="en-US" sz="3473" dirty="0">
                <a:solidFill>
                  <a:srgbClr val="FF5757"/>
                </a:solidFill>
                <a:latin typeface="Arapey Italics"/>
              </a:rPr>
              <a:t>This application was developed on Flutter due to its varied feature ranges.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6722932" y="0"/>
            <a:ext cx="4267662" cy="4267662"/>
          </a:xfrm>
          <a:prstGeom prst="rect">
            <a:avLst/>
          </a:prstGeom>
        </p:spPr>
      </p:pic>
      <p:sp>
        <p:nvSpPr>
          <p:cNvPr id="3" name="TextBox 3"/>
          <p:cNvSpPr txBox="1"/>
          <p:nvPr/>
        </p:nvSpPr>
        <p:spPr>
          <a:xfrm>
            <a:off x="1750058" y="4674270"/>
            <a:ext cx="5008434" cy="2000548"/>
          </a:xfrm>
          <a:prstGeom prst="rect">
            <a:avLst/>
          </a:prstGeom>
        </p:spPr>
        <p:txBody>
          <a:bodyPr wrap="square" lIns="0" tIns="0" rIns="0" bIns="0" rtlCol="0" anchor="t">
            <a:spAutoFit/>
          </a:bodyPr>
          <a:lstStyle/>
          <a:p>
            <a:pPr algn="ctr">
              <a:lnSpc>
                <a:spcPts val="15637"/>
              </a:lnSpc>
            </a:pPr>
            <a:r>
              <a:rPr lang="en-US" sz="11169" dirty="0">
                <a:solidFill>
                  <a:srgbClr val="000000"/>
                </a:solidFill>
                <a:latin typeface="Great Vibes"/>
              </a:rPr>
              <a:t>Lastly,</a:t>
            </a:r>
          </a:p>
        </p:txBody>
      </p:sp>
      <p:sp>
        <p:nvSpPr>
          <p:cNvPr id="4" name="TextBox 4"/>
          <p:cNvSpPr txBox="1"/>
          <p:nvPr/>
        </p:nvSpPr>
        <p:spPr>
          <a:xfrm>
            <a:off x="685800" y="5861701"/>
            <a:ext cx="15790734" cy="1590675"/>
          </a:xfrm>
          <a:prstGeom prst="rect">
            <a:avLst/>
          </a:prstGeom>
        </p:spPr>
        <p:txBody>
          <a:bodyPr lIns="0" tIns="0" rIns="0" bIns="0" rtlCol="0" anchor="t">
            <a:spAutoFit/>
          </a:bodyPr>
          <a:lstStyle/>
          <a:p>
            <a:pPr algn="ctr">
              <a:lnSpc>
                <a:spcPts val="4200"/>
              </a:lnSpc>
            </a:pPr>
            <a:r>
              <a:rPr lang="en-US" sz="3000">
                <a:solidFill>
                  <a:srgbClr val="000000"/>
                </a:solidFill>
                <a:latin typeface="Abhaya Libre Regular"/>
              </a:rPr>
              <a:t>our application is the brain child of                         </a:t>
            </a:r>
          </a:p>
          <a:p>
            <a:pPr algn="ctr">
              <a:lnSpc>
                <a:spcPts val="4200"/>
              </a:lnSpc>
            </a:pPr>
            <a:r>
              <a:rPr lang="en-US" sz="3000">
                <a:solidFill>
                  <a:srgbClr val="000000"/>
                </a:solidFill>
                <a:latin typeface="Abhaya Libre Regular"/>
              </a:rPr>
              <a:t>constant ideas and efforts! We've built it only with the motive to help people sustain their peace of mind, body and spirit!</a:t>
            </a:r>
          </a:p>
        </p:txBody>
      </p:sp>
      <p:sp>
        <p:nvSpPr>
          <p:cNvPr id="5" name="TextBox 5"/>
          <p:cNvSpPr txBox="1"/>
          <p:nvPr/>
        </p:nvSpPr>
        <p:spPr>
          <a:xfrm>
            <a:off x="10757614" y="5861701"/>
            <a:ext cx="3386660" cy="497840"/>
          </a:xfrm>
          <a:prstGeom prst="rect">
            <a:avLst/>
          </a:prstGeom>
        </p:spPr>
        <p:txBody>
          <a:bodyPr lIns="0" tIns="0" rIns="0" bIns="0" rtlCol="0" anchor="t">
            <a:spAutoFit/>
          </a:bodyPr>
          <a:lstStyle/>
          <a:p>
            <a:pPr algn="ctr">
              <a:lnSpc>
                <a:spcPts val="4059"/>
              </a:lnSpc>
            </a:pPr>
            <a:r>
              <a:rPr lang="en-US" sz="2900" dirty="0">
                <a:solidFill>
                  <a:srgbClr val="000000"/>
                </a:solidFill>
                <a:latin typeface="Arapey"/>
              </a:rPr>
              <a:t>TEAM APOYO's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341</Words>
  <Application>Microsoft Office PowerPoint</Application>
  <PresentationFormat>Custom</PresentationFormat>
  <Paragraphs>37</Paragraphs>
  <Slides>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vt:i4>
      </vt:variant>
    </vt:vector>
  </HeadingPairs>
  <TitlesOfParts>
    <vt:vector size="20" baseType="lpstr">
      <vt:lpstr>Abhaya Libre Regular</vt:lpstr>
      <vt:lpstr>Abhaya Libre Regular Bold Italics</vt:lpstr>
      <vt:lpstr>Arapey Italics</vt:lpstr>
      <vt:lpstr>Arapey Bold</vt:lpstr>
      <vt:lpstr>Open Sans Bold</vt:lpstr>
      <vt:lpstr>Open Sans Extra Bold</vt:lpstr>
      <vt:lpstr>Arial</vt:lpstr>
      <vt:lpstr>Bahnschrift SemiBold</vt:lpstr>
      <vt:lpstr>Abhaya Libre Regular Bold</vt:lpstr>
      <vt:lpstr>Calibri</vt:lpstr>
      <vt:lpstr>Arapey</vt:lpstr>
      <vt:lpstr>Great Vibes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Apoyo</dc:title>
  <cp:lastModifiedBy>Ankita</cp:lastModifiedBy>
  <cp:revision>2</cp:revision>
  <dcterms:created xsi:type="dcterms:W3CDTF">2006-08-16T00:00:00Z</dcterms:created>
  <dcterms:modified xsi:type="dcterms:W3CDTF">2020-09-06T08:38:25Z</dcterms:modified>
  <dc:identifier>DAEG6ayjRYc</dc:identifier>
</cp:coreProperties>
</file>