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Arapey Bold" panose="020B0604020202020204" charset="0"/>
      <p:regular r:id="rId6"/>
    </p:embeddedFont>
    <p:embeddedFont>
      <p:font typeface="Open Sans Extra Bold" panose="020B0604020202020204" charset="0"/>
      <p:regular r:id="rId7"/>
    </p:embeddedFont>
    <p:embeddedFont>
      <p:font typeface="Abhaya Libre Regular Bold Italics" panose="020B0604020202020204" charset="0"/>
      <p:regular r:id="rId8"/>
    </p:embeddedFont>
    <p:embeddedFont>
      <p:font typeface="Euphoria Script" panose="020B0604020202020204" charset="0"/>
      <p:regular r:id="rId9"/>
    </p:embeddedFont>
    <p:embeddedFont>
      <p:font typeface="Abhaya Libre Regular Bold" panose="020B0604020202020204" charset="0"/>
      <p:regular r:id="rId10"/>
    </p:embeddedFont>
    <p:embeddedFont>
      <p:font typeface="Open Sans Bold" panose="020B0604020202020204" charset="0"/>
      <p:regular r:id="rId11"/>
    </p:embeddedFont>
    <p:embeddedFont>
      <p:font typeface="Calibri" panose="020F0502020204030204" pitchFamily="34" charset="0"/>
      <p:regular r:id="rId12"/>
      <p:bold r:id="rId13"/>
      <p:italic r:id="rId14"/>
      <p:boldItalic r:id="rId15"/>
    </p:embeddedFont>
    <p:embeddedFont>
      <p:font typeface="Great Vibe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757"/>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373385" y="-81289"/>
            <a:ext cx="2454858" cy="2454848"/>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sp>
        <p:nvSpPr>
          <p:cNvPr id="4" name="TextBox 4"/>
          <p:cNvSpPr txBox="1"/>
          <p:nvPr/>
        </p:nvSpPr>
        <p:spPr>
          <a:xfrm>
            <a:off x="5955136" y="179495"/>
            <a:ext cx="6922664" cy="1487908"/>
          </a:xfrm>
          <a:prstGeom prst="rect">
            <a:avLst/>
          </a:prstGeom>
        </p:spPr>
        <p:txBody>
          <a:bodyPr wrap="square" lIns="0" tIns="0" rIns="0" bIns="0" rtlCol="0" anchor="t">
            <a:spAutoFit/>
          </a:bodyPr>
          <a:lstStyle/>
          <a:p>
            <a:pPr algn="ctr">
              <a:lnSpc>
                <a:spcPts val="12492"/>
              </a:lnSpc>
            </a:pPr>
            <a:r>
              <a:rPr lang="en-US" sz="8923" dirty="0" smtClean="0">
                <a:solidFill>
                  <a:srgbClr val="000000"/>
                </a:solidFill>
                <a:latin typeface="Arapey Bold"/>
              </a:rPr>
              <a:t>TEAM </a:t>
            </a:r>
            <a:r>
              <a:rPr lang="en-US" sz="8923" dirty="0" smtClean="0">
                <a:solidFill>
                  <a:schemeClr val="bg1"/>
                </a:solidFill>
                <a:latin typeface="Arapey Bold"/>
              </a:rPr>
              <a:t>APOYO</a:t>
            </a:r>
            <a:endParaRPr lang="en-US" sz="8923" dirty="0">
              <a:solidFill>
                <a:schemeClr val="bg1"/>
              </a:solidFill>
              <a:latin typeface="Arapey Bold"/>
            </a:endParaRPr>
          </a:p>
        </p:txBody>
      </p:sp>
      <p:sp>
        <p:nvSpPr>
          <p:cNvPr id="5" name="TextBox 5"/>
          <p:cNvSpPr txBox="1"/>
          <p:nvPr/>
        </p:nvSpPr>
        <p:spPr>
          <a:xfrm>
            <a:off x="-267198" y="3872803"/>
            <a:ext cx="8406409"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Team Members:</a:t>
            </a:r>
          </a:p>
        </p:txBody>
      </p:sp>
      <p:sp>
        <p:nvSpPr>
          <p:cNvPr id="6" name="TextBox 6"/>
          <p:cNvSpPr txBox="1"/>
          <p:nvPr/>
        </p:nvSpPr>
        <p:spPr>
          <a:xfrm>
            <a:off x="695261" y="4810698"/>
            <a:ext cx="7811107" cy="2108200"/>
          </a:xfrm>
          <a:prstGeom prst="rect">
            <a:avLst/>
          </a:prstGeom>
        </p:spPr>
        <p:txBody>
          <a:bodyPr lIns="0" tIns="0" rIns="0" bIns="0" rtlCol="0" anchor="t">
            <a:spAutoFit/>
          </a:bodyPr>
          <a:lstStyle/>
          <a:p>
            <a:pPr marL="863600" lvl="1" indent="-431800" algn="ctr">
              <a:lnSpc>
                <a:spcPts val="5600"/>
              </a:lnSpc>
              <a:buFont typeface="Arial"/>
              <a:buChar char="•"/>
            </a:pPr>
            <a:r>
              <a:rPr lang="en-US" sz="4000">
                <a:solidFill>
                  <a:srgbClr val="FFFFFF"/>
                </a:solidFill>
                <a:latin typeface="Abhaya Libre Regular Bold Italics"/>
              </a:rPr>
              <a:t> Ashita Shetty</a:t>
            </a:r>
          </a:p>
          <a:p>
            <a:pPr marL="863600" lvl="1" indent="-431800" algn="ctr">
              <a:lnSpc>
                <a:spcPts val="5600"/>
              </a:lnSpc>
              <a:buFont typeface="Arial"/>
              <a:buChar char="•"/>
            </a:pPr>
            <a:r>
              <a:rPr lang="en-US" sz="4000">
                <a:solidFill>
                  <a:srgbClr val="FFFFFF"/>
                </a:solidFill>
                <a:latin typeface="Abhaya Libre Regular Bold Italics"/>
              </a:rPr>
              <a:t>Archit Sharma</a:t>
            </a:r>
          </a:p>
          <a:p>
            <a:pPr marL="863600" lvl="1" indent="-431800" algn="ctr">
              <a:lnSpc>
                <a:spcPts val="5600"/>
              </a:lnSpc>
              <a:buFont typeface="Arial"/>
              <a:buChar char="•"/>
            </a:pPr>
            <a:r>
              <a:rPr lang="en-US" sz="4000">
                <a:solidFill>
                  <a:srgbClr val="FFFFFF"/>
                </a:solidFill>
                <a:latin typeface="Abhaya Libre Regular Bold Italics"/>
              </a:rPr>
              <a:t>Suryashankar Das</a:t>
            </a:r>
          </a:p>
        </p:txBody>
      </p:sp>
      <p:sp>
        <p:nvSpPr>
          <p:cNvPr id="7" name="TextBox 7"/>
          <p:cNvSpPr txBox="1"/>
          <p:nvPr/>
        </p:nvSpPr>
        <p:spPr>
          <a:xfrm>
            <a:off x="9880566" y="3872803"/>
            <a:ext cx="5308104"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the Project:</a:t>
            </a:r>
          </a:p>
        </p:txBody>
      </p:sp>
      <p:sp>
        <p:nvSpPr>
          <p:cNvPr id="8" name="TextBox 8"/>
          <p:cNvSpPr txBox="1"/>
          <p:nvPr/>
        </p:nvSpPr>
        <p:spPr>
          <a:xfrm>
            <a:off x="13792200" y="4492568"/>
            <a:ext cx="2016472" cy="1285875"/>
          </a:xfrm>
          <a:prstGeom prst="rect">
            <a:avLst/>
          </a:prstGeom>
        </p:spPr>
        <p:txBody>
          <a:bodyPr lIns="0" tIns="0" rIns="0" bIns="0" rtlCol="0" anchor="t">
            <a:spAutoFit/>
          </a:bodyPr>
          <a:lstStyle/>
          <a:p>
            <a:pPr algn="ctr">
              <a:lnSpc>
                <a:spcPts val="10500"/>
              </a:lnSpc>
            </a:pPr>
            <a:r>
              <a:rPr lang="en-US" sz="7500" dirty="0" err="1">
                <a:solidFill>
                  <a:srgbClr val="FFFFFF"/>
                </a:solidFill>
                <a:latin typeface="Great Vibes"/>
              </a:rPr>
              <a:t>Apoyo</a:t>
            </a:r>
            <a:endParaRPr lang="en-US" sz="7500" dirty="0">
              <a:solidFill>
                <a:srgbClr val="FFFFFF"/>
              </a:solidFill>
              <a:latin typeface="Great Vibes"/>
            </a:endParaRPr>
          </a:p>
        </p:txBody>
      </p:sp>
      <p:sp>
        <p:nvSpPr>
          <p:cNvPr id="9" name="TextBox 9"/>
          <p:cNvSpPr txBox="1"/>
          <p:nvPr/>
        </p:nvSpPr>
        <p:spPr>
          <a:xfrm>
            <a:off x="10121044" y="6504310"/>
            <a:ext cx="4037764" cy="891588"/>
          </a:xfrm>
          <a:prstGeom prst="rect">
            <a:avLst/>
          </a:prstGeom>
        </p:spPr>
        <p:txBody>
          <a:bodyPr lIns="0" tIns="0" rIns="0" bIns="0" rtlCol="0" anchor="t">
            <a:spAutoFit/>
          </a:bodyPr>
          <a:lstStyle/>
          <a:p>
            <a:pPr algn="ctr">
              <a:lnSpc>
                <a:spcPts val="7279"/>
              </a:lnSpc>
            </a:pPr>
            <a:r>
              <a:rPr lang="en-US" sz="5199">
                <a:solidFill>
                  <a:srgbClr val="FFFFFF"/>
                </a:solidFill>
                <a:latin typeface="Arapey Bold"/>
              </a:rPr>
              <a:t>Team Category:</a:t>
            </a:r>
          </a:p>
        </p:txBody>
      </p:sp>
      <p:sp>
        <p:nvSpPr>
          <p:cNvPr id="10" name="TextBox 10"/>
          <p:cNvSpPr txBox="1"/>
          <p:nvPr/>
        </p:nvSpPr>
        <p:spPr>
          <a:xfrm>
            <a:off x="13103088" y="7300648"/>
            <a:ext cx="3584712" cy="1436291"/>
          </a:xfrm>
          <a:prstGeom prst="rect">
            <a:avLst/>
          </a:prstGeom>
        </p:spPr>
        <p:txBody>
          <a:bodyPr wrap="square" lIns="0" tIns="0" rIns="0" bIns="0" rtlCol="0" anchor="t">
            <a:spAutoFit/>
          </a:bodyPr>
          <a:lstStyle/>
          <a:p>
            <a:pPr algn="ctr">
              <a:lnSpc>
                <a:spcPts val="5600"/>
              </a:lnSpc>
            </a:pPr>
            <a:r>
              <a:rPr lang="en-US" sz="4000" dirty="0">
                <a:solidFill>
                  <a:srgbClr val="FFFFFF"/>
                </a:solidFill>
                <a:latin typeface="Abhaya Libre Regular Bold"/>
              </a:rPr>
              <a:t>Social Good</a:t>
            </a:r>
          </a:p>
          <a:p>
            <a:pPr algn="ctr">
              <a:lnSpc>
                <a:spcPts val="5600"/>
              </a:lnSpc>
            </a:pPr>
            <a:endParaRPr lang="en-US" sz="4000" dirty="0">
              <a:solidFill>
                <a:srgbClr val="FFFFFF"/>
              </a:solidFill>
              <a:latin typeface="Abhaya Libre Regular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2330480" cy="2330480"/>
          </a:xfrm>
          <a:prstGeom prst="rect">
            <a:avLst/>
          </a:prstGeom>
        </p:spPr>
      </p:pic>
      <p:grpSp>
        <p:nvGrpSpPr>
          <p:cNvPr id="3" name="Group 3"/>
          <p:cNvGrpSpPr/>
          <p:nvPr/>
        </p:nvGrpSpPr>
        <p:grpSpPr>
          <a:xfrm>
            <a:off x="1487746" y="2047377"/>
            <a:ext cx="15312507" cy="7528233"/>
            <a:chOff x="0" y="0"/>
            <a:chExt cx="5179786" cy="2546587"/>
          </a:xfrm>
        </p:grpSpPr>
        <p:sp>
          <p:nvSpPr>
            <p:cNvPr id="4" name="Freeform 4"/>
            <p:cNvSpPr/>
            <p:nvPr/>
          </p:nvSpPr>
          <p:spPr>
            <a:xfrm>
              <a:off x="0" y="0"/>
              <a:ext cx="5179787" cy="2546587"/>
            </a:xfrm>
            <a:custGeom>
              <a:avLst/>
              <a:gdLst/>
              <a:ahLst/>
              <a:cxnLst/>
              <a:rect l="l" t="t" r="r" b="b"/>
              <a:pathLst>
                <a:path w="5179787" h="2546587">
                  <a:moveTo>
                    <a:pt x="0" y="0"/>
                  </a:moveTo>
                  <a:lnTo>
                    <a:pt x="5179787" y="0"/>
                  </a:lnTo>
                  <a:lnTo>
                    <a:pt x="5179787" y="2546587"/>
                  </a:lnTo>
                  <a:lnTo>
                    <a:pt x="0" y="2546587"/>
                  </a:lnTo>
                  <a:close/>
                </a:path>
              </a:pathLst>
            </a:custGeom>
            <a:solidFill>
              <a:srgbClr val="FF5757"/>
            </a:solidFill>
          </p:spPr>
        </p:sp>
      </p:grpSp>
      <p:sp>
        <p:nvSpPr>
          <p:cNvPr id="5" name="TextBox 5"/>
          <p:cNvSpPr txBox="1"/>
          <p:nvPr/>
        </p:nvSpPr>
        <p:spPr>
          <a:xfrm>
            <a:off x="6425357" y="432026"/>
            <a:ext cx="5437287"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What is Apoyo?</a:t>
            </a:r>
          </a:p>
        </p:txBody>
      </p:sp>
      <p:sp>
        <p:nvSpPr>
          <p:cNvPr id="6" name="TextBox 6"/>
          <p:cNvSpPr txBox="1"/>
          <p:nvPr/>
        </p:nvSpPr>
        <p:spPr>
          <a:xfrm>
            <a:off x="1649126" y="2200590"/>
            <a:ext cx="15312507" cy="2267809"/>
          </a:xfrm>
          <a:prstGeom prst="rect">
            <a:avLst/>
          </a:prstGeom>
        </p:spPr>
        <p:txBody>
          <a:bodyPr lIns="0" tIns="0" rIns="0" bIns="0" rtlCol="0" anchor="t">
            <a:spAutoFit/>
          </a:bodyPr>
          <a:lstStyle/>
          <a:p>
            <a:pPr algn="ctr">
              <a:lnSpc>
                <a:spcPts val="4479"/>
              </a:lnSpc>
            </a:pPr>
            <a:r>
              <a:rPr lang="en-US" sz="3199">
                <a:solidFill>
                  <a:srgbClr val="FFFFFF"/>
                </a:solidFill>
                <a:latin typeface="Abhaya Libre Regular Bold"/>
              </a:rPr>
              <a:t>Apoyo is a Spanish word meaning  "Support."</a:t>
            </a:r>
          </a:p>
          <a:p>
            <a:pPr algn="ctr">
              <a:lnSpc>
                <a:spcPts val="4479"/>
              </a:lnSpc>
            </a:pPr>
            <a:r>
              <a:rPr lang="en-US" sz="3199">
                <a:solidFill>
                  <a:srgbClr val="FFFFFF"/>
                </a:solidFill>
                <a:latin typeface="Abhaya Libre Regular Bold"/>
              </a:rPr>
              <a:t>With the re-kindling of the issue of Mental Health after the implementation of  lockdown, the need to take care of our Mental health has emerged with as much importance as the physical health of oneself.</a:t>
            </a:r>
          </a:p>
        </p:txBody>
      </p:sp>
      <p:sp>
        <p:nvSpPr>
          <p:cNvPr id="7" name="TextBox 7"/>
          <p:cNvSpPr txBox="1"/>
          <p:nvPr/>
        </p:nvSpPr>
        <p:spPr>
          <a:xfrm>
            <a:off x="2240240" y="3945070"/>
            <a:ext cx="14130278" cy="5006506"/>
          </a:xfrm>
          <a:prstGeom prst="rect">
            <a:avLst/>
          </a:prstGeom>
        </p:spPr>
        <p:txBody>
          <a:bodyPr lIns="0" tIns="0" rIns="0" bIns="0" rtlCol="0" anchor="t">
            <a:spAutoFit/>
          </a:bodyPr>
          <a:lstStyle/>
          <a:p>
            <a:pPr algn="ctr">
              <a:lnSpc>
                <a:spcPts val="4411"/>
              </a:lnSpc>
            </a:pPr>
            <a:endParaRPr/>
          </a:p>
          <a:p>
            <a:pPr algn="ctr">
              <a:lnSpc>
                <a:spcPts val="4411"/>
              </a:lnSpc>
            </a:pPr>
            <a:endParaRPr/>
          </a:p>
          <a:p>
            <a:pPr algn="ctr">
              <a:lnSpc>
                <a:spcPts val="4411"/>
              </a:lnSpc>
            </a:pPr>
            <a:endParaRPr/>
          </a:p>
          <a:p>
            <a:pPr algn="ctr">
              <a:lnSpc>
                <a:spcPts val="4411"/>
              </a:lnSpc>
            </a:pPr>
            <a:r>
              <a:rPr lang="en-US" sz="3150">
                <a:solidFill>
                  <a:srgbClr val="FFFFFF"/>
                </a:solidFill>
                <a:latin typeface="Abhaya Libre Regular Bold"/>
              </a:rPr>
              <a:t>Therefore, Team Apoyo has decided to come up with an application that helps user to help themselves manage their work life but also keep their minds refreshed with healthy acivities along with some healthy recipes. We're looking  to work more and advance it by making use of technology like Artificial Intelligence to help people globally to adapt to this new normal by not only keep their health young and fit but also, their mental health.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41607" y="683589"/>
            <a:ext cx="10112406" cy="9318456"/>
            <a:chOff x="0" y="0"/>
            <a:chExt cx="3420740" cy="3152169"/>
          </a:xfrm>
        </p:grpSpPr>
        <p:sp>
          <p:nvSpPr>
            <p:cNvPr id="3" name="Freeform 3"/>
            <p:cNvSpPr/>
            <p:nvPr/>
          </p:nvSpPr>
          <p:spPr>
            <a:xfrm>
              <a:off x="0" y="0"/>
              <a:ext cx="3420740" cy="3152169"/>
            </a:xfrm>
            <a:custGeom>
              <a:avLst/>
              <a:gdLst/>
              <a:ahLst/>
              <a:cxnLst/>
              <a:rect l="l" t="t" r="r" b="b"/>
              <a:pathLst>
                <a:path w="3420740" h="3152169">
                  <a:moveTo>
                    <a:pt x="0" y="0"/>
                  </a:moveTo>
                  <a:lnTo>
                    <a:pt x="3420740" y="0"/>
                  </a:lnTo>
                  <a:lnTo>
                    <a:pt x="3420740" y="3152169"/>
                  </a:lnTo>
                  <a:lnTo>
                    <a:pt x="0" y="3152169"/>
                  </a:lnTo>
                  <a:close/>
                </a:path>
              </a:pathLst>
            </a:custGeom>
            <a:solidFill>
              <a:srgbClr val="FF5757"/>
            </a:solidFill>
          </p:spPr>
        </p:sp>
      </p:grpSp>
      <p:sp>
        <p:nvSpPr>
          <p:cNvPr id="4" name="TextBox 4"/>
          <p:cNvSpPr txBox="1"/>
          <p:nvPr/>
        </p:nvSpPr>
        <p:spPr>
          <a:xfrm>
            <a:off x="346326" y="2225705"/>
            <a:ext cx="7495282"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Features of the App : </a:t>
            </a:r>
          </a:p>
        </p:txBody>
      </p:sp>
      <p:pic>
        <p:nvPicPr>
          <p:cNvPr id="5" name="Picture 5"/>
          <p:cNvPicPr>
            <a:picLocks noChangeAspect="1"/>
          </p:cNvPicPr>
          <p:nvPr/>
        </p:nvPicPr>
        <p:blipFill>
          <a:blip r:embed="rId2"/>
          <a:srcRect/>
          <a:stretch>
            <a:fillRect/>
          </a:stretch>
        </p:blipFill>
        <p:spPr>
          <a:xfrm>
            <a:off x="0" y="0"/>
            <a:ext cx="2330480" cy="2330480"/>
          </a:xfrm>
          <a:prstGeom prst="rect">
            <a:avLst/>
          </a:prstGeom>
        </p:spPr>
      </p:pic>
      <p:sp>
        <p:nvSpPr>
          <p:cNvPr id="6" name="TextBox 6"/>
          <p:cNvSpPr txBox="1"/>
          <p:nvPr/>
        </p:nvSpPr>
        <p:spPr>
          <a:xfrm>
            <a:off x="8181934" y="786256"/>
            <a:ext cx="9431753" cy="3949799"/>
          </a:xfrm>
          <a:prstGeom prst="rect">
            <a:avLst/>
          </a:prstGeom>
        </p:spPr>
        <p:txBody>
          <a:bodyPr lIns="0" tIns="0" rIns="0" bIns="0" rtlCol="0" anchor="t">
            <a:spAutoFit/>
          </a:bodyPr>
          <a:lstStyle/>
          <a:p>
            <a:pPr algn="ctr">
              <a:lnSpc>
                <a:spcPts val="4368"/>
              </a:lnSpc>
            </a:pPr>
            <a:r>
              <a:rPr lang="en-US" sz="3120" dirty="0">
                <a:solidFill>
                  <a:srgbClr val="FFFFFF"/>
                </a:solidFill>
                <a:latin typeface="Abhaya Libre Regular Bold"/>
              </a:rPr>
              <a:t>The application </a:t>
            </a:r>
            <a:r>
              <a:rPr lang="en-US" sz="3120" dirty="0" smtClean="0">
                <a:solidFill>
                  <a:srgbClr val="FFFFFF"/>
                </a:solidFill>
                <a:latin typeface="Abhaya Libre Regular Bold"/>
              </a:rPr>
              <a:t>conducts a little conversation </a:t>
            </a:r>
            <a:r>
              <a:rPr lang="en-US" sz="3120" dirty="0">
                <a:solidFill>
                  <a:srgbClr val="FFFFFF"/>
                </a:solidFill>
                <a:latin typeface="Abhaya Libre Regular Bold"/>
              </a:rPr>
              <a:t>with the user to get the user mood. Once we have obtained information about the user's mood,  the app will question them about what they're looking for ( short healthy recipes or short activities ) pertaining to the respective mood they've chosen.</a:t>
            </a:r>
          </a:p>
          <a:p>
            <a:pPr algn="ctr">
              <a:lnSpc>
                <a:spcPts val="4368"/>
              </a:lnSpc>
            </a:pPr>
            <a:r>
              <a:rPr lang="en-US" sz="3120" dirty="0">
                <a:solidFill>
                  <a:srgbClr val="FFFFFF"/>
                </a:solidFill>
                <a:latin typeface="Abhaya Libre Regular Bold"/>
              </a:rPr>
              <a:t> </a:t>
            </a:r>
          </a:p>
        </p:txBody>
      </p:sp>
      <p:sp>
        <p:nvSpPr>
          <p:cNvPr id="7" name="TextBox 7"/>
          <p:cNvSpPr txBox="1"/>
          <p:nvPr/>
        </p:nvSpPr>
        <p:spPr>
          <a:xfrm>
            <a:off x="8599682" y="5060726"/>
            <a:ext cx="8596256" cy="4616648"/>
          </a:xfrm>
          <a:prstGeom prst="rect">
            <a:avLst/>
          </a:prstGeom>
        </p:spPr>
        <p:txBody>
          <a:bodyPr lIns="0" tIns="0" rIns="0" bIns="0" rtlCol="0" anchor="t">
            <a:spAutoFit/>
          </a:bodyPr>
          <a:lstStyle/>
          <a:p>
            <a:pPr algn="ctr">
              <a:lnSpc>
                <a:spcPts val="4479"/>
              </a:lnSpc>
            </a:pPr>
            <a:r>
              <a:rPr lang="en-US" sz="3199" dirty="0">
                <a:solidFill>
                  <a:srgbClr val="FFFFFF"/>
                </a:solidFill>
                <a:latin typeface="Abhaya Libre Regular Bold"/>
              </a:rPr>
              <a:t>It will then showcase activities or recipes they can try at home that will ultimately also balance out their day by keeping their minds refreshed. </a:t>
            </a:r>
          </a:p>
          <a:p>
            <a:pPr algn="ctr">
              <a:lnSpc>
                <a:spcPts val="4479"/>
              </a:lnSpc>
            </a:pPr>
            <a:r>
              <a:rPr lang="en-US" sz="3199" dirty="0">
                <a:solidFill>
                  <a:srgbClr val="FFFFFF"/>
                </a:solidFill>
                <a:latin typeface="Abhaya Libre Regular Bold"/>
              </a:rPr>
              <a:t>We're also looking to add on more features as we go about with the implementation of the </a:t>
            </a:r>
            <a:r>
              <a:rPr lang="en-US" sz="3199" dirty="0" smtClean="0">
                <a:solidFill>
                  <a:srgbClr val="FFFFFF"/>
                </a:solidFill>
                <a:latin typeface="Abhaya Libre Regular Bold"/>
              </a:rPr>
              <a:t>same. We have also decided to build </a:t>
            </a:r>
            <a:r>
              <a:rPr lang="en-US" sz="3199" dirty="0" smtClean="0">
                <a:solidFill>
                  <a:srgbClr val="FFFFFF"/>
                </a:solidFill>
                <a:latin typeface="Abhaya Libre Regular Bold"/>
              </a:rPr>
              <a:t>in features using AI </a:t>
            </a:r>
            <a:r>
              <a:rPr lang="en-US" sz="3199" dirty="0" smtClean="0">
                <a:solidFill>
                  <a:srgbClr val="FFFFFF"/>
                </a:solidFill>
                <a:latin typeface="Abhaya Libre Regular Bold"/>
              </a:rPr>
              <a:t>into </a:t>
            </a:r>
            <a:r>
              <a:rPr lang="en-US" sz="3199" dirty="0" smtClean="0">
                <a:solidFill>
                  <a:srgbClr val="FFFFFF"/>
                </a:solidFill>
                <a:latin typeface="Abhaya Libre Regular Bold"/>
              </a:rPr>
              <a:t>the application to also help the user understand the effects of their stress or mood.</a:t>
            </a:r>
            <a:endParaRPr lang="en-US" sz="3199" dirty="0">
              <a:solidFill>
                <a:srgbClr val="FFFFFF"/>
              </a:solidFill>
              <a:latin typeface="Abhaya Libre Regular 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22540" y="185221"/>
            <a:ext cx="7642920"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Bold"/>
              </a:rPr>
              <a:t>Need for Mentor Help:</a:t>
            </a:r>
          </a:p>
        </p:txBody>
      </p:sp>
      <p:sp>
        <p:nvSpPr>
          <p:cNvPr id="3" name="TextBox 3"/>
          <p:cNvSpPr txBox="1"/>
          <p:nvPr/>
        </p:nvSpPr>
        <p:spPr>
          <a:xfrm>
            <a:off x="6108890" y="1224127"/>
            <a:ext cx="6070220" cy="1209856"/>
          </a:xfrm>
          <a:prstGeom prst="rect">
            <a:avLst/>
          </a:prstGeom>
        </p:spPr>
        <p:txBody>
          <a:bodyPr lIns="0" tIns="0" rIns="0" bIns="0" rtlCol="0" anchor="t">
            <a:spAutoFit/>
          </a:bodyPr>
          <a:lstStyle/>
          <a:p>
            <a:pPr algn="ctr">
              <a:lnSpc>
                <a:spcPts val="4926"/>
              </a:lnSpc>
            </a:pPr>
            <a:r>
              <a:rPr lang="en-US" sz="3518">
                <a:solidFill>
                  <a:srgbClr val="827B74"/>
                </a:solidFill>
                <a:latin typeface="Great Vibes"/>
              </a:rPr>
              <a:t>Firstly, we would like to thank for this help!</a:t>
            </a:r>
          </a:p>
          <a:p>
            <a:pPr algn="ctr">
              <a:lnSpc>
                <a:spcPts val="4926"/>
              </a:lnSpc>
            </a:pPr>
            <a:endParaRPr lang="en-US" sz="3518">
              <a:solidFill>
                <a:srgbClr val="827B74"/>
              </a:solidFill>
              <a:latin typeface="Great Vibes"/>
            </a:endParaRPr>
          </a:p>
        </p:txBody>
      </p:sp>
      <p:pic>
        <p:nvPicPr>
          <p:cNvPr id="4" name="Picture 4"/>
          <p:cNvPicPr>
            <a:picLocks noChangeAspect="1"/>
          </p:cNvPicPr>
          <p:nvPr/>
        </p:nvPicPr>
        <p:blipFill>
          <a:blip r:embed="rId2"/>
          <a:srcRect/>
          <a:stretch>
            <a:fillRect/>
          </a:stretch>
        </p:blipFill>
        <p:spPr>
          <a:xfrm>
            <a:off x="0" y="0"/>
            <a:ext cx="2330480" cy="2330480"/>
          </a:xfrm>
          <a:prstGeom prst="rect">
            <a:avLst/>
          </a:prstGeom>
        </p:spPr>
      </p:pic>
      <p:sp>
        <p:nvSpPr>
          <p:cNvPr id="5" name="TextBox 5"/>
          <p:cNvSpPr txBox="1"/>
          <p:nvPr/>
        </p:nvSpPr>
        <p:spPr>
          <a:xfrm>
            <a:off x="3701522" y="2367308"/>
            <a:ext cx="11292626" cy="4345286"/>
          </a:xfrm>
          <a:prstGeom prst="rect">
            <a:avLst/>
          </a:prstGeom>
        </p:spPr>
        <p:txBody>
          <a:bodyPr lIns="0" tIns="0" rIns="0" bIns="0" rtlCol="0" anchor="t">
            <a:spAutoFit/>
          </a:bodyPr>
          <a:lstStyle/>
          <a:p>
            <a:pPr algn="ctr">
              <a:lnSpc>
                <a:spcPts val="4340"/>
              </a:lnSpc>
            </a:pPr>
            <a:r>
              <a:rPr lang="en-US" sz="3100">
                <a:solidFill>
                  <a:srgbClr val="E60100"/>
                </a:solidFill>
                <a:latin typeface="Abhaya Libre Regular Bold"/>
              </a:rPr>
              <a:t>We're looking to enhance the features the application offers to it's users by adopting Artificial Intelligence and it's subsets. </a:t>
            </a:r>
          </a:p>
          <a:p>
            <a:pPr algn="ctr">
              <a:lnSpc>
                <a:spcPts val="4340"/>
              </a:lnSpc>
            </a:pPr>
            <a:r>
              <a:rPr lang="en-US" sz="3100">
                <a:solidFill>
                  <a:srgbClr val="E60100"/>
                </a:solidFill>
                <a:latin typeface="Abhaya Libre Regular Bold"/>
              </a:rPr>
              <a:t>With us leaning towards Social Good, we are looking for better options and better tracking systems that actually provide with useful points that could </a:t>
            </a:r>
          </a:p>
          <a:p>
            <a:pPr algn="ctr">
              <a:lnSpc>
                <a:spcPts val="4340"/>
              </a:lnSpc>
            </a:pPr>
            <a:r>
              <a:rPr lang="en-US" sz="3100">
                <a:solidFill>
                  <a:srgbClr val="E60100"/>
                </a:solidFill>
                <a:latin typeface="Abhaya Libre Regular Bold"/>
              </a:rPr>
              <a:t>act as a boon for people fighting </a:t>
            </a:r>
          </a:p>
          <a:p>
            <a:pPr algn="ctr">
              <a:lnSpc>
                <a:spcPts val="4340"/>
              </a:lnSpc>
            </a:pPr>
            <a:r>
              <a:rPr lang="en-US" sz="3100">
                <a:solidFill>
                  <a:srgbClr val="E60100"/>
                </a:solidFill>
                <a:latin typeface="Abhaya Libre Regular Bold"/>
              </a:rPr>
              <a:t>constant anxiety </a:t>
            </a:r>
          </a:p>
          <a:p>
            <a:pPr algn="ctr">
              <a:lnSpc>
                <a:spcPts val="4340"/>
              </a:lnSpc>
            </a:pPr>
            <a:r>
              <a:rPr lang="en-US" sz="3100">
                <a:solidFill>
                  <a:srgbClr val="E60100"/>
                </a:solidFill>
                <a:latin typeface="Abhaya Libre Regular Bold"/>
              </a:rPr>
              <a:t>issues or depression.</a:t>
            </a:r>
          </a:p>
        </p:txBody>
      </p:sp>
      <p:sp>
        <p:nvSpPr>
          <p:cNvPr id="6" name="TextBox 6"/>
          <p:cNvSpPr txBox="1"/>
          <p:nvPr/>
        </p:nvSpPr>
        <p:spPr>
          <a:xfrm>
            <a:off x="2330480" y="7245999"/>
            <a:ext cx="14691267" cy="1073785"/>
          </a:xfrm>
          <a:prstGeom prst="rect">
            <a:avLst/>
          </a:prstGeom>
        </p:spPr>
        <p:txBody>
          <a:bodyPr lIns="0" tIns="0" rIns="0" bIns="0" rtlCol="0" anchor="t">
            <a:spAutoFit/>
          </a:bodyPr>
          <a:lstStyle/>
          <a:p>
            <a:pPr algn="ctr">
              <a:lnSpc>
                <a:spcPts val="4340"/>
              </a:lnSpc>
            </a:pPr>
            <a:r>
              <a:rPr lang="en-US" sz="3100">
                <a:solidFill>
                  <a:srgbClr val="E60100"/>
                </a:solidFill>
                <a:latin typeface="Abhaya Libre Regular Bold"/>
              </a:rPr>
              <a:t>Any better ideas or suggestions will be more than welcome!</a:t>
            </a:r>
          </a:p>
          <a:p>
            <a:pPr algn="ctr">
              <a:lnSpc>
                <a:spcPts val="4340"/>
              </a:lnSpc>
            </a:pPr>
            <a:r>
              <a:rPr lang="en-US" sz="3100">
                <a:solidFill>
                  <a:srgbClr val="E60100"/>
                </a:solidFill>
                <a:latin typeface="Abhaya Libre Regular Bold"/>
              </a:rPr>
              <a:t>We're looking for every way that could support our motive behind doing good!</a:t>
            </a:r>
          </a:p>
        </p:txBody>
      </p:sp>
      <p:sp>
        <p:nvSpPr>
          <p:cNvPr id="7" name="TextBox 7"/>
          <p:cNvSpPr txBox="1"/>
          <p:nvPr/>
        </p:nvSpPr>
        <p:spPr>
          <a:xfrm>
            <a:off x="14994148" y="8853189"/>
            <a:ext cx="3385849" cy="1282402"/>
          </a:xfrm>
          <a:prstGeom prst="rect">
            <a:avLst/>
          </a:prstGeom>
        </p:spPr>
        <p:txBody>
          <a:bodyPr wrap="square" lIns="0" tIns="0" rIns="0" bIns="0" rtlCol="0" anchor="t">
            <a:spAutoFit/>
          </a:bodyPr>
          <a:lstStyle/>
          <a:p>
            <a:pPr algn="ctr">
              <a:lnSpc>
                <a:spcPts val="4422"/>
              </a:lnSpc>
            </a:pPr>
            <a:r>
              <a:rPr lang="en-US" sz="3159" dirty="0">
                <a:solidFill>
                  <a:srgbClr val="000000"/>
                </a:solidFill>
                <a:latin typeface="Euphoria Script"/>
              </a:rPr>
              <a:t>Regards,</a:t>
            </a:r>
          </a:p>
          <a:p>
            <a:pPr algn="ctr">
              <a:lnSpc>
                <a:spcPts val="5600"/>
              </a:lnSpc>
            </a:pPr>
            <a:r>
              <a:rPr lang="en-US" sz="4000" dirty="0">
                <a:solidFill>
                  <a:srgbClr val="000000"/>
                </a:solidFill>
                <a:latin typeface="Great Vibes"/>
              </a:rPr>
              <a:t>Team </a:t>
            </a:r>
            <a:r>
              <a:rPr lang="en-US" sz="4000" dirty="0" err="1" smtClean="0">
                <a:solidFill>
                  <a:srgbClr val="000000"/>
                </a:solidFill>
                <a:latin typeface="Great Vibes"/>
              </a:rPr>
              <a:t>Apoyo</a:t>
            </a:r>
            <a:endParaRPr lang="en-US" sz="4000" dirty="0">
              <a:solidFill>
                <a:srgbClr val="000000"/>
              </a:solidFill>
              <a:latin typeface="Great Vibe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314</Words>
  <Application>Microsoft Office PowerPoint</Application>
  <PresentationFormat>Custom</PresentationFormat>
  <Paragraphs>32</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Arapey Bold</vt:lpstr>
      <vt:lpstr>Open Sans Extra Bold</vt:lpstr>
      <vt:lpstr>Abhaya Libre Regular Bold Italics</vt:lpstr>
      <vt:lpstr>Euphoria Script</vt:lpstr>
      <vt:lpstr>Abhaya Libre Regular Bold</vt:lpstr>
      <vt:lpstr>Open Sans Bold</vt:lpstr>
      <vt:lpstr>Calibri</vt:lpstr>
      <vt:lpstr>Great Vibes</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Apoyo</dc:title>
  <dc:creator>Ashita</dc:creator>
  <cp:lastModifiedBy>Ankita</cp:lastModifiedBy>
  <cp:revision>6</cp:revision>
  <dcterms:created xsi:type="dcterms:W3CDTF">2006-08-16T00:00:00Z</dcterms:created>
  <dcterms:modified xsi:type="dcterms:W3CDTF">2020-09-05T15:07:12Z</dcterms:modified>
  <dc:identifier>DAEG6ayjRYc</dc:identifier>
</cp:coreProperties>
</file>