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18"/>
  </p:notesMasterIdLst>
  <p:handoutMasterIdLst>
    <p:handoutMasterId r:id="rId219"/>
  </p:handoutMasterIdLst>
  <p:sldIdLst>
    <p:sldId id="271" r:id="rId2"/>
    <p:sldId id="616" r:id="rId3"/>
    <p:sldId id="273" r:id="rId4"/>
    <p:sldId id="275" r:id="rId5"/>
    <p:sldId id="276" r:id="rId6"/>
    <p:sldId id="277" r:id="rId7"/>
    <p:sldId id="279" r:id="rId8"/>
    <p:sldId id="278" r:id="rId9"/>
    <p:sldId id="460" r:id="rId10"/>
    <p:sldId id="280" r:id="rId11"/>
    <p:sldId id="281" r:id="rId12"/>
    <p:sldId id="282" r:id="rId13"/>
    <p:sldId id="284" r:id="rId14"/>
    <p:sldId id="283" r:id="rId15"/>
    <p:sldId id="285" r:id="rId16"/>
    <p:sldId id="286" r:id="rId17"/>
    <p:sldId id="290" r:id="rId18"/>
    <p:sldId id="297" r:id="rId19"/>
    <p:sldId id="288" r:id="rId20"/>
    <p:sldId id="298" r:id="rId21"/>
    <p:sldId id="299" r:id="rId22"/>
    <p:sldId id="303" r:id="rId23"/>
    <p:sldId id="305" r:id="rId24"/>
    <p:sldId id="304" r:id="rId25"/>
    <p:sldId id="291" r:id="rId26"/>
    <p:sldId id="292" r:id="rId27"/>
    <p:sldId id="293" r:id="rId28"/>
    <p:sldId id="294" r:id="rId29"/>
    <p:sldId id="295" r:id="rId30"/>
    <p:sldId id="296" r:id="rId31"/>
    <p:sldId id="612" r:id="rId32"/>
    <p:sldId id="613" r:id="rId33"/>
    <p:sldId id="300" r:id="rId34"/>
    <p:sldId id="306" r:id="rId35"/>
    <p:sldId id="301" r:id="rId36"/>
    <p:sldId id="302" r:id="rId37"/>
    <p:sldId id="455" r:id="rId38"/>
    <p:sldId id="457" r:id="rId39"/>
    <p:sldId id="459" r:id="rId40"/>
    <p:sldId id="614" r:id="rId41"/>
    <p:sldId id="619" r:id="rId42"/>
    <p:sldId id="365" r:id="rId43"/>
    <p:sldId id="367" r:id="rId44"/>
    <p:sldId id="418" r:id="rId45"/>
    <p:sldId id="456" r:id="rId46"/>
    <p:sldId id="458" r:id="rId47"/>
    <p:sldId id="618" r:id="rId48"/>
    <p:sldId id="419" r:id="rId49"/>
    <p:sldId id="476" r:id="rId50"/>
    <p:sldId id="469" r:id="rId51"/>
    <p:sldId id="470" r:id="rId52"/>
    <p:sldId id="465" r:id="rId53"/>
    <p:sldId id="466" r:id="rId54"/>
    <p:sldId id="468" r:id="rId55"/>
    <p:sldId id="482" r:id="rId56"/>
    <p:sldId id="483" r:id="rId57"/>
    <p:sldId id="484" r:id="rId58"/>
    <p:sldId id="604" r:id="rId59"/>
    <p:sldId id="491" r:id="rId60"/>
    <p:sldId id="492" r:id="rId61"/>
    <p:sldId id="493" r:id="rId62"/>
    <p:sldId id="494" r:id="rId63"/>
    <p:sldId id="499" r:id="rId64"/>
    <p:sldId id="485" r:id="rId65"/>
    <p:sldId id="489" r:id="rId66"/>
    <p:sldId id="490" r:id="rId67"/>
    <p:sldId id="486" r:id="rId68"/>
    <p:sldId id="487" r:id="rId69"/>
    <p:sldId id="488" r:id="rId70"/>
    <p:sldId id="478" r:id="rId71"/>
    <p:sldId id="479" r:id="rId72"/>
    <p:sldId id="495" r:id="rId73"/>
    <p:sldId id="496" r:id="rId74"/>
    <p:sldId id="497" r:id="rId75"/>
    <p:sldId id="507" r:id="rId76"/>
    <p:sldId id="500" r:id="rId77"/>
    <p:sldId id="501" r:id="rId78"/>
    <p:sldId id="502" r:id="rId79"/>
    <p:sldId id="610" r:id="rId80"/>
    <p:sldId id="554" r:id="rId81"/>
    <p:sldId id="555" r:id="rId82"/>
    <p:sldId id="307" r:id="rId83"/>
    <p:sldId id="409" r:id="rId84"/>
    <p:sldId id="408" r:id="rId85"/>
    <p:sldId id="416" r:id="rId86"/>
    <p:sldId id="410" r:id="rId87"/>
    <p:sldId id="411" r:id="rId88"/>
    <p:sldId id="413" r:id="rId89"/>
    <p:sldId id="412" r:id="rId90"/>
    <p:sldId id="414" r:id="rId91"/>
    <p:sldId id="415" r:id="rId92"/>
    <p:sldId id="596" r:id="rId93"/>
    <p:sldId id="504" r:id="rId94"/>
    <p:sldId id="615" r:id="rId95"/>
    <p:sldId id="395" r:id="rId96"/>
    <p:sldId id="396" r:id="rId97"/>
    <p:sldId id="503" r:id="rId98"/>
    <p:sldId id="505" r:id="rId99"/>
    <p:sldId id="506" r:id="rId100"/>
    <p:sldId id="557" r:id="rId101"/>
    <p:sldId id="558" r:id="rId102"/>
    <p:sldId id="586" r:id="rId103"/>
    <p:sldId id="601" r:id="rId104"/>
    <p:sldId id="587" r:id="rId105"/>
    <p:sldId id="609" r:id="rId106"/>
    <p:sldId id="559" r:id="rId107"/>
    <p:sldId id="599" r:id="rId108"/>
    <p:sldId id="560" r:id="rId109"/>
    <p:sldId id="561" r:id="rId110"/>
    <p:sldId id="568" r:id="rId111"/>
    <p:sldId id="566" r:id="rId112"/>
    <p:sldId id="567" r:id="rId113"/>
    <p:sldId id="589" r:id="rId114"/>
    <p:sldId id="588" r:id="rId115"/>
    <p:sldId id="607" r:id="rId116"/>
    <p:sldId id="590" r:id="rId117"/>
    <p:sldId id="570" r:id="rId118"/>
    <p:sldId id="571" r:id="rId119"/>
    <p:sldId id="572" r:id="rId120"/>
    <p:sldId id="573" r:id="rId121"/>
    <p:sldId id="574" r:id="rId122"/>
    <p:sldId id="575" r:id="rId123"/>
    <p:sldId id="313" r:id="rId124"/>
    <p:sldId id="314" r:id="rId125"/>
    <p:sldId id="315" r:id="rId126"/>
    <p:sldId id="427" r:id="rId127"/>
    <p:sldId id="351" r:id="rId128"/>
    <p:sldId id="319" r:id="rId129"/>
    <p:sldId id="320" r:id="rId130"/>
    <p:sldId id="323" r:id="rId131"/>
    <p:sldId id="324" r:id="rId132"/>
    <p:sldId id="605" r:id="rId133"/>
    <p:sldId id="592" r:id="rId134"/>
    <p:sldId id="328" r:id="rId135"/>
    <p:sldId id="606" r:id="rId136"/>
    <p:sldId id="338" r:id="rId137"/>
    <p:sldId id="336" r:id="rId138"/>
    <p:sldId id="340" r:id="rId139"/>
    <p:sldId id="325" r:id="rId140"/>
    <p:sldId id="332" r:id="rId141"/>
    <p:sldId id="520" r:id="rId142"/>
    <p:sldId id="519" r:id="rId143"/>
    <p:sldId id="428" r:id="rId144"/>
    <p:sldId id="518" r:id="rId145"/>
    <p:sldId id="334" r:id="rId146"/>
    <p:sldId id="335" r:id="rId147"/>
    <p:sldId id="594" r:id="rId148"/>
    <p:sldId id="330" r:id="rId149"/>
    <p:sldId id="407" r:id="rId150"/>
    <p:sldId id="521" r:id="rId151"/>
    <p:sldId id="342" r:id="rId152"/>
    <p:sldId id="593" r:id="rId153"/>
    <p:sldId id="343" r:id="rId154"/>
    <p:sldId id="522" r:id="rId155"/>
    <p:sldId id="344" r:id="rId156"/>
    <p:sldId id="349" r:id="rId157"/>
    <p:sldId id="345" r:id="rId158"/>
    <p:sldId id="347" r:id="rId159"/>
    <p:sldId id="350" r:id="rId160"/>
    <p:sldId id="346" r:id="rId161"/>
    <p:sldId id="523" r:id="rId162"/>
    <p:sldId id="352" r:id="rId163"/>
    <p:sldId id="353" r:id="rId164"/>
    <p:sldId id="354" r:id="rId165"/>
    <p:sldId id="356" r:id="rId166"/>
    <p:sldId id="355" r:id="rId167"/>
    <p:sldId id="357" r:id="rId168"/>
    <p:sldId id="358" r:id="rId169"/>
    <p:sldId id="542" r:id="rId170"/>
    <p:sldId id="361" r:id="rId171"/>
    <p:sldId id="362" r:id="rId172"/>
    <p:sldId id="363" r:id="rId173"/>
    <p:sldId id="364" r:id="rId174"/>
    <p:sldId id="359" r:id="rId175"/>
    <p:sldId id="360" r:id="rId176"/>
    <p:sldId id="524" r:id="rId177"/>
    <p:sldId id="369" r:id="rId178"/>
    <p:sldId id="370" r:id="rId179"/>
    <p:sldId id="371" r:id="rId180"/>
    <p:sldId id="372" r:id="rId181"/>
    <p:sldId id="376" r:id="rId182"/>
    <p:sldId id="378" r:id="rId183"/>
    <p:sldId id="379" r:id="rId184"/>
    <p:sldId id="525" r:id="rId185"/>
    <p:sldId id="553" r:id="rId186"/>
    <p:sldId id="540" r:id="rId187"/>
    <p:sldId id="541" r:id="rId188"/>
    <p:sldId id="617" r:id="rId189"/>
    <p:sldId id="576" r:id="rId190"/>
    <p:sldId id="577" r:id="rId191"/>
    <p:sldId id="578" r:id="rId192"/>
    <p:sldId id="579" r:id="rId193"/>
    <p:sldId id="580" r:id="rId194"/>
    <p:sldId id="581" r:id="rId195"/>
    <p:sldId id="582" r:id="rId196"/>
    <p:sldId id="583" r:id="rId197"/>
    <p:sldId id="584" r:id="rId198"/>
    <p:sldId id="585" r:id="rId199"/>
    <p:sldId id="598" r:id="rId200"/>
    <p:sldId id="597" r:id="rId201"/>
    <p:sldId id="443" r:id="rId202"/>
    <p:sldId id="444" r:id="rId203"/>
    <p:sldId id="446" r:id="rId204"/>
    <p:sldId id="448" r:id="rId205"/>
    <p:sldId id="449" r:id="rId206"/>
    <p:sldId id="445" r:id="rId207"/>
    <p:sldId id="450" r:id="rId208"/>
    <p:sldId id="451" r:id="rId209"/>
    <p:sldId id="397" r:id="rId210"/>
    <p:sldId id="429" r:id="rId211"/>
    <p:sldId id="401" r:id="rId212"/>
    <p:sldId id="431" r:id="rId213"/>
    <p:sldId id="400" r:id="rId214"/>
    <p:sldId id="430" r:id="rId215"/>
    <p:sldId id="600" r:id="rId216"/>
    <p:sldId id="333" r:id="rId217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777777"/>
    <a:srgbClr val="837D80"/>
    <a:srgbClr val="837E7D"/>
    <a:srgbClr val="666699"/>
    <a:srgbClr val="FF3300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1408"/>
    </p:cViewPr>
  </p:sorterViewPr>
  <p:notesViewPr>
    <p:cSldViewPr>
      <p:cViewPr varScale="1">
        <p:scale>
          <a:sx n="40" d="100"/>
          <a:sy n="40" d="100"/>
        </p:scale>
        <p:origin x="-1500" y="-96"/>
      </p:cViewPr>
      <p:guideLst>
        <p:guide orient="horz" pos="290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63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64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65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249BC71-4AF6-49BE-9A8D-A4636ADCA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8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22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30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A8B4F92-BECB-483F-99F2-B5EB1B61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7CCA43-6C90-40D2-BE7F-D803A6FD556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8797987</a:t>
            </a:r>
          </a:p>
        </p:txBody>
      </p:sp>
    </p:spTree>
    <p:extLst>
      <p:ext uri="{BB962C8B-B14F-4D97-AF65-F5344CB8AC3E}">
        <p14:creationId xmlns:p14="http://schemas.microsoft.com/office/powerpoint/2010/main" val="2023695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6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239E17-1F96-4FAC-8CDB-F49933131457}" type="slidenum">
              <a:rPr lang="en-US" altLang="en-US" sz="1200"/>
              <a:pPr/>
              <a:t>133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692150"/>
            <a:ext cx="4618038" cy="3463925"/>
          </a:xfrm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87850"/>
            <a:ext cx="5029200" cy="41560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HOME</a:t>
            </a: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Ú_____________________________________________________________¿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$echo $HOME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        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/user0/loginname                                               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$cd 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              	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$pwd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              	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/user0/loginname                                               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$HOME=/user0/loginname/eng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$cd                      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	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$pwd                     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	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/user0/loginname/eng                                           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| $                                                             					|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À_____________________________________________________________Ù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IFS</a:t>
            </a: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Example: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$num_args a:b:c:d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 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This example shows only one argument, namely a:b:c:d.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$IFS=:           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$num_args a:b:c:d 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This example now shows four different arguments; each being separated by the new IFS, (:).</a:t>
            </a:r>
          </a:p>
          <a:p>
            <a:endParaRPr lang="en-US" altLang="en-US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MAIL</a:t>
            </a: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The MAIL variable contains the name of the file that the mail (and </a:t>
            </a:r>
            <a:r>
              <a:rPr lang="en-US" altLang="en-US">
                <a:solidFill>
                  <a:srgbClr val="FF0000"/>
                </a:solidFill>
                <a:cs typeface="Times New Roman" panose="02020603050405020304" pitchFamily="18" charset="0"/>
              </a:rPr>
              <a:t>mailx) utilities use to store your mail.  </a:t>
            </a: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Example: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$MAIL=/usr/mail/loginname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.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600" b="1">
                <a:cs typeface="Times New Roman" panose="02020603050405020304" pitchFamily="18" charset="0"/>
              </a:rPr>
              <a:t>MAILPATH</a:t>
            </a:r>
            <a:r>
              <a:rPr lang="en-US" alt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This variable contains a list of filenames separated by colons. If </a:t>
            </a:r>
            <a:r>
              <a:rPr lang="en-US" altLang="en-US">
                <a:ea typeface="MS Mincho" panose="02020609040205080304" pitchFamily="49" charset="-128"/>
              </a:rPr>
              <a:t>set, the Shell will inform you when new mail arrives.</a:t>
            </a:r>
          </a:p>
          <a:p>
            <a:endParaRPr lang="en-US" altLang="en-US">
              <a:ea typeface="MS Mincho" panose="02020609040205080304" pitchFamily="49" charset="-128"/>
            </a:endParaRPr>
          </a:p>
          <a:p>
            <a:endParaRPr lang="en-US" altLang="en-US">
              <a:ea typeface="MS Mincho" panose="02020609040205080304" pitchFamily="49" charset="-128"/>
            </a:endParaRPr>
          </a:p>
          <a:p>
            <a:r>
              <a:rPr lang="en-US" altLang="en-US" b="1">
                <a:latin typeface="Courier New" panose="02070309020205020404" pitchFamily="49" charset="0"/>
                <a:ea typeface="MS Mincho" panose="02020609040205080304" pitchFamily="49" charset="-128"/>
              </a:rPr>
              <a:t>MAILCHECK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This variable specifies how often, in seconds, the Shell will </a:t>
            </a:r>
            <a:r>
              <a:rPr lang="en-US" altLang="en-US">
                <a:ea typeface="MS Mincho" panose="02020609040205080304" pitchFamily="49" charset="-128"/>
              </a:rPr>
              <a:t>check for new mail.  The default is 600 seconds.</a:t>
            </a:r>
          </a:p>
          <a:p>
            <a:endParaRPr lang="en-US" altLang="en-US">
              <a:ea typeface="MS Mincho" panose="02020609040205080304" pitchFamily="49" charset="-128"/>
            </a:endParaRPr>
          </a:p>
          <a:p>
            <a:r>
              <a:rPr lang="en-US" altLang="en-US" b="1">
                <a:ea typeface="MS Mincho" panose="02020609040205080304" pitchFamily="49" charset="-128"/>
              </a:rPr>
              <a:t>PATH</a:t>
            </a:r>
            <a:endParaRPr lang="en-US" altLang="en-US">
              <a:ea typeface="MS Mincho" panose="02020609040205080304" pitchFamily="49" charset="-128"/>
            </a:endParaRP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This Shell variable will describe the directories that will </a:t>
            </a:r>
            <a:r>
              <a:rPr lang="en-US" altLang="en-US">
                <a:ea typeface="MS Mincho" panose="02020609040205080304" pitchFamily="49" charset="-128"/>
              </a:rPr>
              <a:t>be searched looking for the program that you want to execute.</a:t>
            </a: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Example: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.................................................................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$PATH=:/user0/rharding/bin:/bin:/usr/bin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$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                                                     .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rgbClr val="FF0000"/>
                </a:solidFill>
                <a:ea typeface="MS Mincho" panose="02020609040205080304" pitchFamily="49" charset="-128"/>
              </a:rPr>
              <a:t>.................................................................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</a:p>
          <a:p>
            <a:endParaRPr lang="en-US" altLang="en-US">
              <a:ea typeface="MS Mincho" panose="02020609040205080304" pitchFamily="49" charset="-128"/>
            </a:endParaRPr>
          </a:p>
          <a:p>
            <a:r>
              <a:rPr lang="en-US" altLang="en-US" b="1">
                <a:ea typeface="MS Mincho" panose="02020609040205080304" pitchFamily="49" charset="-128"/>
              </a:rPr>
              <a:t>PS1</a:t>
            </a:r>
            <a:r>
              <a:rPr lang="en-US" altLang="en-US">
                <a:ea typeface="MS Mincho" panose="02020609040205080304" pitchFamily="49" charset="-128"/>
              </a:rPr>
              <a:t> </a:t>
            </a: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Shell prompt which lets you know that the shell </a:t>
            </a:r>
            <a:r>
              <a:rPr lang="en-US" altLang="en-US">
                <a:ea typeface="MS Mincho" panose="02020609040205080304" pitchFamily="49" charset="-128"/>
              </a:rPr>
              <a:t>is waiting for you to give it a command. </a:t>
            </a:r>
            <a:r>
              <a:rPr lang="en-US" altLang="en-US" b="1">
                <a:ea typeface="MS Mincho" panose="02020609040205080304" pitchFamily="49" charset="-128"/>
              </a:rPr>
              <a:t>($)</a:t>
            </a:r>
            <a:endParaRPr lang="en-US" altLang="en-US">
              <a:ea typeface="MS Mincho" panose="02020609040205080304" pitchFamily="49" charset="-128"/>
            </a:endParaRPr>
          </a:p>
          <a:p>
            <a:endParaRPr lang="en-US" altLang="en-US">
              <a:ea typeface="MS Mincho" panose="02020609040205080304" pitchFamily="49" charset="-128"/>
            </a:endParaRPr>
          </a:p>
          <a:p>
            <a:r>
              <a:rPr lang="en-US" altLang="en-US" b="1">
                <a:ea typeface="MS Mincho" panose="02020609040205080304" pitchFamily="49" charset="-128"/>
              </a:rPr>
              <a:t>PS2</a:t>
            </a:r>
          </a:p>
          <a:p>
            <a:r>
              <a:rPr lang="en-US" altLang="en-US">
                <a:latin typeface="Courier New" panose="02070309020205020404" pitchFamily="49" charset="0"/>
                <a:ea typeface="MS Mincho" panose="02020609040205080304" pitchFamily="49" charset="-128"/>
              </a:rPr>
              <a:t>This variable is called the secondary prompt.  If the command is not completed on one line and must be continued on the next line,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panose="02020609040205080304" pitchFamily="49" charset="-128"/>
              </a:rPr>
              <a:t>the prompt for that continued line is PS2. </a:t>
            </a:r>
            <a:r>
              <a:rPr lang="en-US" altLang="en-US" b="1">
                <a:ea typeface="MS Mincho" panose="02020609040205080304" pitchFamily="49" charset="-128"/>
              </a:rPr>
              <a:t>(&gt;)</a:t>
            </a:r>
            <a:endParaRPr lang="en-US" altLang="en-US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31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5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3B7AF0-8C58-4CA8-9873-C21F311BE744}" type="slidenum">
              <a:rPr lang="en-US" altLang="en-US" sz="1200"/>
              <a:pPr/>
              <a:t>207</a:t>
            </a:fld>
            <a:endParaRPr lang="en-US" altLang="en-US" sz="1200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4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582CC9-7BE4-416E-A7E1-6B74E1B7F06B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8797987</a:t>
            </a:r>
          </a:p>
        </p:txBody>
      </p:sp>
    </p:spTree>
    <p:extLst>
      <p:ext uri="{BB962C8B-B14F-4D97-AF65-F5344CB8AC3E}">
        <p14:creationId xmlns:p14="http://schemas.microsoft.com/office/powerpoint/2010/main" val="378956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9F0DD9-C96A-42D1-B826-8D9628123CB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8797987</a:t>
            </a:r>
          </a:p>
        </p:txBody>
      </p:sp>
    </p:spTree>
    <p:extLst>
      <p:ext uri="{BB962C8B-B14F-4D97-AF65-F5344CB8AC3E}">
        <p14:creationId xmlns:p14="http://schemas.microsoft.com/office/powerpoint/2010/main" val="4219049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0B2D353-4E2F-4CA6-8A35-70193B0ACD47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8797987</a:t>
            </a:r>
          </a:p>
        </p:txBody>
      </p:sp>
    </p:spTree>
    <p:extLst>
      <p:ext uri="{BB962C8B-B14F-4D97-AF65-F5344CB8AC3E}">
        <p14:creationId xmlns:p14="http://schemas.microsoft.com/office/powerpoint/2010/main" val="393278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43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7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B4F92-BECB-483F-99F2-B5EB1B61C42B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7BF5D0-A745-41DE-9E31-58DD017757B1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UNIX provides a method of editing streams of data. It is the </a:t>
            </a:r>
            <a:r>
              <a:rPr lang="en-US" altLang="en-US" sz="9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sed</a:t>
            </a:r>
            <a:r>
              <a:rPr lang="en-US" altLang="en-US" sz="900" b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utility.  The name of this utility is derived from Stream Editor.</a:t>
            </a:r>
            <a:endParaRPr lang="en-US" altLang="en-US" sz="900" b="1">
              <a:solidFill>
                <a:schemeClr val="bg2"/>
              </a:solidFill>
              <a:latin typeface="Univers" pitchFamily="34" charset="0"/>
              <a:cs typeface="Courier New" panose="02070309020205020404" pitchFamily="49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solidFill>
                  <a:schemeClr val="bg2"/>
                </a:solidFill>
                <a:latin typeface="Univers" pitchFamily="34" charset="0"/>
              </a:rPr>
              <a:t>The </a:t>
            </a:r>
            <a:r>
              <a:rPr lang="en-US" altLang="en-US" sz="900">
                <a:solidFill>
                  <a:schemeClr val="bg2"/>
                </a:solidFill>
                <a:latin typeface="Univers" pitchFamily="34" charset="0"/>
              </a:rPr>
              <a:t>sed</a:t>
            </a:r>
            <a:r>
              <a:rPr lang="en-US" altLang="en-US" sz="900" b="1">
                <a:solidFill>
                  <a:schemeClr val="bg2"/>
                </a:solidFill>
                <a:latin typeface="Univers" pitchFamily="34" charset="0"/>
              </a:rPr>
              <a:t> utility is a stream editor that reads  one  or  more  text  files as a stream,  makes editing changes according to a script of  editing commands, and </a:t>
            </a:r>
            <a:r>
              <a:rPr lang="en-US" altLang="en-US" sz="900">
                <a:solidFill>
                  <a:schemeClr val="bg2"/>
                </a:solidFill>
                <a:latin typeface="Univers" pitchFamily="34" charset="0"/>
              </a:rPr>
              <a:t>writes the results to standard output. The original file is not altered.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900" b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This is not the same as the vi editor.  The vi editor edits text in a file. The sed utility edits text in a stream.</a:t>
            </a:r>
            <a:endParaRPr lang="en-US" altLang="en-US" sz="900" b="1">
              <a:solidFill>
                <a:schemeClr val="bg2"/>
              </a:solidFill>
              <a:latin typeface="Univers" pitchFamily="34" charset="0"/>
              <a:cs typeface="Courier New" panose="02070309020205020404" pitchFamily="49" charset="0"/>
            </a:endParaRPr>
          </a:p>
          <a:p>
            <a:pPr marL="457200" lvl="1" indent="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1000" b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First, the line to edit must be identified (regular expressions) and second, how to edit the line.</a:t>
            </a:r>
            <a:r>
              <a:rPr lang="en-US" altLang="en-US" sz="1000" b="1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09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fld id="{A352A477-D98C-4CDE-94D9-9FB756139D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D3886-4EB9-49D5-8F6B-52080F73F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304800"/>
            <a:ext cx="2071688" cy="5837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67425" cy="5837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69A2C-94A7-43B4-B57E-3E4A3951AC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1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666DA-0858-45B0-8DF3-BC60B287E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157-0C86-4C2E-8F55-B79A1028F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9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68763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752600"/>
            <a:ext cx="4070350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F38A1-6EE6-458F-9B57-B0FDA2327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051DA-DD82-4435-B570-521808059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B7EA1-3BFC-42A5-9B71-57AAD08BA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CF5A8-C129-457B-BF27-930DBA592B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9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91B71-04E8-4FC6-ACAF-BCADD0B08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2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B94-DAD1-42DE-B3CF-B3CE43E8F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r>
              <a:rPr lang="en-US"/>
              <a:t>Sonata Software Ltd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/>
            </a:lvl1pPr>
          </a:lstStyle>
          <a:p>
            <a:pPr>
              <a:defRPr/>
            </a:pPr>
            <a:fld id="{DE72BE69-EE08-4900-9830-4C4F89B4C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1447800"/>
            <a:ext cx="9144000" cy="76200"/>
          </a:xfrm>
          <a:prstGeom prst="rect">
            <a:avLst/>
          </a:prstGeom>
          <a:gradFill rotWithShape="0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1524000"/>
            <a:ext cx="9144000" cy="5330825"/>
          </a:xfrm>
          <a:prstGeom prst="rect">
            <a:avLst/>
          </a:prstGeom>
          <a:gradFill rotWithShape="0">
            <a:gsLst>
              <a:gs pos="0">
                <a:srgbClr val="C3C3C3"/>
              </a:gs>
              <a:gs pos="50000">
                <a:srgbClr val="FFFFFF"/>
              </a:gs>
              <a:gs pos="100000">
                <a:srgbClr val="C3C3C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Rectangle 8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7200" y="1752600"/>
            <a:ext cx="8291513" cy="438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77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Char char="•"/>
        <a:defRPr sz="2800" kern="1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Char char="-"/>
        <a:defRPr sz="2600" kern="12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Char char="•"/>
        <a:defRPr sz="2400" kern="12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Char char="‡"/>
        <a:defRPr sz="2200" kern="12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Char char="•"/>
        <a:defRPr sz="2000" kern="12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CCECFF"/>
                </a:solidFill>
              </a:rPr>
              <a:t>Date :</a:t>
            </a: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CCECFF"/>
                </a:solidFill>
              </a:rPr>
              <a:t>Sonata Software Ltd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133600"/>
            <a:ext cx="6172200" cy="2743200"/>
          </a:xfrm>
        </p:spPr>
        <p:txBody>
          <a:bodyPr/>
          <a:lstStyle/>
          <a:p>
            <a:pPr algn="l"/>
            <a:endParaRPr lang="en-US" altLang="en-US" sz="2000">
              <a:solidFill>
                <a:schemeClr val="bg2"/>
              </a:solidFill>
            </a:endParaRPr>
          </a:p>
          <a:p>
            <a:pPr algn="l"/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Subject 		: Unix Operating System</a:t>
            </a:r>
          </a:p>
          <a:p>
            <a:pPr algn="l"/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Slide Version 		: 2.1</a:t>
            </a:r>
          </a:p>
          <a:p>
            <a:pPr algn="l"/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Author     		: Roja P.</a:t>
            </a:r>
          </a:p>
          <a:p>
            <a:pPr algn="l"/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Release Date        	: Oct 01</a:t>
            </a:r>
          </a:p>
          <a:p>
            <a:pPr algn="l"/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Reviewed On		: May 04</a:t>
            </a:r>
          </a:p>
          <a:p>
            <a:pPr algn="l"/>
            <a:endParaRPr lang="en-US" altLang="en-US" sz="20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Unix Architecture - Kernel &amp; Shell</a:t>
            </a:r>
          </a:p>
        </p:txBody>
      </p:sp>
      <p:sp>
        <p:nvSpPr>
          <p:cNvPr id="1843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524000"/>
            <a:ext cx="8915400" cy="49577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Unix Architecture:</a:t>
            </a:r>
            <a:endParaRPr lang="en-US" altLang="en-US" sz="2400" b="1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Unix is a layered operating system.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innermost layer is the hardware that provides the services for the OS.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operating system (kernel), interacts directly with the hardware and provides the services to the user programs.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shell handles user interaction</a:t>
            </a:r>
          </a:p>
          <a:p>
            <a:pPr marL="0" indent="0"/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95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Login inside login</a:t>
            </a:r>
            <a:endParaRPr lang="en-US" sz="2400" b="0"/>
          </a:p>
        </p:txBody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su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login as another user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 :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su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[username]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login :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 : exec login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login  is invoked as a command, it will replace the  initial  command interpreter</a:t>
            </a:r>
          </a:p>
          <a:p>
            <a:endParaRPr lang="en-US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05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File System</a:t>
            </a:r>
            <a:r>
              <a:rPr lang="en-US" sz="2400" b="0"/>
              <a:t> </a:t>
            </a:r>
          </a:p>
        </p:txBody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648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File System Structure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: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allows to organize, manipulate and access files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File system is divided into blocks.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Block=512, 1024 or 2048 bytes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Boot block - contains bootstrap program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Super block - contains the following details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the size of the filesystem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no. of free blocks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list of free blocks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index of the next free block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size of the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inode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list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16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</a:t>
            </a:r>
          </a:p>
        </p:txBody>
      </p:sp>
      <p:sp>
        <p:nvSpPr>
          <p:cNvPr id="111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File System Structure: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	no. of free inodes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list of free inodes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next free inode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lock fields for free inode &amp; free block lists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Inode block - has the list of inodes. Each inode has the following info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file type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file owner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file group id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file access permissions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26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23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</a:t>
            </a:r>
          </a:p>
        </p:txBody>
      </p:sp>
      <p:sp>
        <p:nvSpPr>
          <p:cNvPr id="11264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038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 System Structure: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	file size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access time, modification time &amp; inode change time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13 address fields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Data Block - stores the information of the files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Block size &amp; inode size are implementaion dependent.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have to be specifed at file system creation time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36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7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</a:t>
            </a:r>
          </a:p>
        </p:txBody>
      </p:sp>
      <p:sp>
        <p:nvSpPr>
          <p:cNvPr id="11366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3733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 System Structure: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Addressing data blocks: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Direct addressing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Single indirect addressing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Double indirect addressing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Triple indirect addressing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469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/>
              <a:t>File System</a:t>
            </a:r>
            <a:endParaRPr lang="en-US" sz="2400" b="0"/>
          </a:p>
        </p:txBody>
      </p:sp>
      <p:sp>
        <p:nvSpPr>
          <p:cNvPr id="114693" name="Rectangle 3"/>
          <p:cNvSpPr>
            <a:spLocks noChangeArrowheads="1"/>
          </p:cNvSpPr>
          <p:nvPr/>
        </p:nvSpPr>
        <p:spPr bwMode="auto">
          <a:xfrm>
            <a:off x="0" y="1068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4694" name="Rectangle 4"/>
          <p:cNvSpPr>
            <a:spLocks noChangeArrowheads="1"/>
          </p:cNvSpPr>
          <p:nvPr/>
        </p:nvSpPr>
        <p:spPr bwMode="auto">
          <a:xfrm>
            <a:off x="1811338" y="1068388"/>
            <a:ext cx="5521325" cy="472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/>
              <a:t>  </a:t>
            </a:r>
            <a:r>
              <a:rPr lang="en-US" altLang="en-US" sz="21100"/>
              <a:t> </a:t>
            </a:r>
            <a:r>
              <a:rPr lang="en-US" altLang="en-US" sz="2400"/>
              <a:t>                                                                </a:t>
            </a:r>
          </a:p>
          <a:p>
            <a:r>
              <a:rPr lang="en-US" altLang="en-US" sz="2400" b="1"/>
              <a:t>Figure 4. Inode DataBlock representation</a:t>
            </a:r>
          </a:p>
          <a:p>
            <a:endParaRPr lang="en-US" altLang="en-US" sz="2400"/>
          </a:p>
        </p:txBody>
      </p:sp>
      <p:pic>
        <p:nvPicPr>
          <p:cNvPr id="114695" name="Picture 5" descr="E:\FromNet\Unix\UnixForAdvUsers\Unix Internals-FileSystem_files\inode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058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6" name="Text Box 7"/>
          <p:cNvSpPr txBox="1">
            <a:spLocks noChangeArrowheads="1"/>
          </p:cNvSpPr>
          <p:nvPr/>
        </p:nvSpPr>
        <p:spPr bwMode="auto">
          <a:xfrm>
            <a:off x="2971800" y="2667000"/>
            <a:ext cx="20574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</a:rPr>
              <a:t>Address Blocks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57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8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Tasks involved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Formatting Drive - format command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Creating a file system - mkfs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File mounting / unmounting - mount, umount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Disk usage information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du: outputs the consumption of a specific directory tree by a recursive examination 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du [dir]</a:t>
            </a:r>
          </a:p>
          <a:p>
            <a:pPr lvl="1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If dir is omitted current directory is assumed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67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0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</a:t>
            </a:r>
          </a:p>
        </p:txBody>
      </p:sp>
      <p:sp>
        <p:nvSpPr>
          <p:cNvPr id="1167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724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Disk usage information: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df - amount of free space available on the disk for each file system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df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Tape Archive: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Syntax: tar [-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cvx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] tarfile files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A tarfile is usually a magnetic tape, but it can be any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-c 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-x extract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-v verbose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-f name of the  tarfile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77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  <a:endParaRPr lang="en-US" sz="2400" b="0"/>
          </a:p>
        </p:txBody>
      </p:sp>
      <p:sp>
        <p:nvSpPr>
          <p:cNvPr id="11776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Process - a task that the system executes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Multi-user - more than one user working on the same system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Multitask - more than one process executed simultaneously.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Time Sharing - For each process a quantum of time is allocated for CPU usage. The kernal switches to another process once it is completed or its time has elapsed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87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077200" cy="487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Context of a process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: data in the process segments, the values of registers, the stage of process make up context of a process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Context Switching: 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switch to a new context after ensuring the context of earlier process is stored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States of a Process: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Running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Waiting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Sleeping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Zoombie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Stopped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Process Table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contains process id, state, memory area, the terminal name, owner of the process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Unix Architecture - Kernel &amp; Shell</a:t>
            </a:r>
          </a:p>
        </p:txBody>
      </p:sp>
      <p:sp>
        <p:nvSpPr>
          <p:cNvPr id="1946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5486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accent2"/>
              </a:buClr>
              <a:buSzPct val="60000"/>
              <a:buFont typeface="Monotype Sorts" pitchFamily="2" charset="2"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Unix Architecture: </a:t>
            </a:r>
            <a:endParaRPr lang="en-US" altLang="en-US" sz="2400" b="1" u="sng">
              <a:solidFill>
                <a:schemeClr val="bg2"/>
              </a:solidFill>
              <a:latin typeface="Univers" pitchFamily="34" charset="0"/>
            </a:endParaRPr>
          </a:p>
          <a:p>
            <a:endParaRPr lang="en-US" altLang="en-US" b="1">
              <a:solidFill>
                <a:schemeClr val="bg2"/>
              </a:solidFill>
            </a:endParaRPr>
          </a:p>
        </p:txBody>
      </p:sp>
      <p:grpSp>
        <p:nvGrpSpPr>
          <p:cNvPr id="19462" name="Group 29"/>
          <p:cNvGrpSpPr>
            <a:grpSpLocks/>
          </p:cNvGrpSpPr>
          <p:nvPr/>
        </p:nvGrpSpPr>
        <p:grpSpPr bwMode="auto">
          <a:xfrm>
            <a:off x="1752600" y="2514600"/>
            <a:ext cx="5257800" cy="4373563"/>
            <a:chOff x="1152" y="864"/>
            <a:chExt cx="3312" cy="2967"/>
          </a:xfrm>
        </p:grpSpPr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1488" y="1152"/>
              <a:ext cx="2544" cy="2400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1872" y="1536"/>
              <a:ext cx="1824" cy="1680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5" name="Oval 10"/>
            <p:cNvSpPr>
              <a:spLocks noChangeArrowheads="1"/>
            </p:cNvSpPr>
            <p:nvPr/>
          </p:nvSpPr>
          <p:spPr bwMode="auto">
            <a:xfrm>
              <a:off x="2208" y="1872"/>
              <a:ext cx="1152" cy="960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6" name="Rectangle 13"/>
            <p:cNvSpPr>
              <a:spLocks noChangeArrowheads="1"/>
            </p:cNvSpPr>
            <p:nvPr/>
          </p:nvSpPr>
          <p:spPr bwMode="auto">
            <a:xfrm>
              <a:off x="2400" y="3552"/>
              <a:ext cx="946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2"/>
                  </a:solidFill>
                  <a:latin typeface="Univers" pitchFamily="34" charset="0"/>
                </a:rPr>
                <a:t>Programs</a:t>
              </a:r>
            </a:p>
          </p:txBody>
        </p:sp>
        <p:sp>
          <p:nvSpPr>
            <p:cNvPr id="19467" name="Rectangle 19"/>
            <p:cNvSpPr>
              <a:spLocks noChangeArrowheads="1"/>
            </p:cNvSpPr>
            <p:nvPr/>
          </p:nvSpPr>
          <p:spPr bwMode="auto">
            <a:xfrm>
              <a:off x="2352" y="1584"/>
              <a:ext cx="92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>
                  <a:solidFill>
                    <a:schemeClr val="bg2"/>
                  </a:solidFill>
                  <a:latin typeface="Univers" pitchFamily="34" charset="0"/>
                </a:rPr>
                <a:t>Kernel</a:t>
              </a:r>
            </a:p>
          </p:txBody>
        </p:sp>
        <p:sp>
          <p:nvSpPr>
            <p:cNvPr id="19468" name="Rectangle 25"/>
            <p:cNvSpPr>
              <a:spLocks noChangeArrowheads="1"/>
            </p:cNvSpPr>
            <p:nvPr/>
          </p:nvSpPr>
          <p:spPr bwMode="auto">
            <a:xfrm>
              <a:off x="2304" y="2208"/>
              <a:ext cx="100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400" b="1">
                  <a:solidFill>
                    <a:schemeClr val="bg2"/>
                  </a:solidFill>
                  <a:latin typeface="Univers" pitchFamily="34" charset="0"/>
                </a:rPr>
                <a:t>Hardware</a:t>
              </a:r>
            </a:p>
          </p:txBody>
        </p:sp>
        <p:sp>
          <p:nvSpPr>
            <p:cNvPr id="19469" name="Oval 26"/>
            <p:cNvSpPr>
              <a:spLocks noChangeArrowheads="1"/>
            </p:cNvSpPr>
            <p:nvPr/>
          </p:nvSpPr>
          <p:spPr bwMode="auto">
            <a:xfrm>
              <a:off x="1152" y="864"/>
              <a:ext cx="3312" cy="292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70" name="Text Box 27"/>
            <p:cNvSpPr txBox="1">
              <a:spLocks noChangeArrowheads="1"/>
            </p:cNvSpPr>
            <p:nvPr/>
          </p:nvSpPr>
          <p:spPr bwMode="auto">
            <a:xfrm>
              <a:off x="2448" y="864"/>
              <a:ext cx="86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2"/>
                  </a:solidFill>
                  <a:latin typeface="Univers" pitchFamily="34" charset="0"/>
                </a:rPr>
                <a:t>user</a:t>
              </a:r>
            </a:p>
          </p:txBody>
        </p:sp>
        <p:sp>
          <p:nvSpPr>
            <p:cNvPr id="19471" name="Text Box 28"/>
            <p:cNvSpPr txBox="1">
              <a:spLocks noChangeArrowheads="1"/>
            </p:cNvSpPr>
            <p:nvPr/>
          </p:nvSpPr>
          <p:spPr bwMode="auto">
            <a:xfrm>
              <a:off x="2352" y="1249"/>
              <a:ext cx="864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2"/>
                  </a:solidFill>
                  <a:latin typeface="Univers" pitchFamily="34" charset="0"/>
                </a:rPr>
                <a:t>Shell</a:t>
              </a:r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98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5257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u="sng" dirty="0">
                <a:solidFill>
                  <a:schemeClr val="bg2"/>
                </a:solidFill>
                <a:latin typeface="Univers" pitchFamily="34" charset="0"/>
              </a:rPr>
              <a:t>Unix Process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: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Foreground Process :A process running in foreground interacts with the user in front of the terminal (makes I/O), 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0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Backgroud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 Process : a process runs in the </a:t>
            </a:r>
            <a:r>
              <a:rPr lang="en-US" altLang="en-US" sz="2000" dirty="0">
                <a:solidFill>
                  <a:srgbClr val="000000"/>
                </a:solidFill>
                <a:latin typeface="Univers" pitchFamily="34" charset="0"/>
              </a:rPr>
              <a:t>background.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	Using &amp; at the end of the command executes it in the background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0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: 	sort file &gt; </a:t>
            </a:r>
            <a:r>
              <a:rPr lang="en-US" altLang="en-US" sz="2000" dirty="0" err="1">
                <a:solidFill>
                  <a:schemeClr val="bg2"/>
                </a:solidFill>
                <a:latin typeface="Arial" panose="020B0604020202020204" pitchFamily="34" charset="0"/>
              </a:rPr>
              <a:t>outfile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&amp;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0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Daemon Process : a background process runs by itself, independent of user and terminal.(parent process is always 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init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)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Eg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: 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initd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, 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crond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etc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…	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Some Commands to manipulate processes:</a:t>
            </a: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: reports process status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[-ae] [-u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username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[-t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terminalname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-a all process of other users also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-e info about all the processes that are active in the system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-u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username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all the processes run by the given user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-t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terminalname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all the processes run at the given terminal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-l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18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Some Commands to manipulate processes: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nice   - sets the priority for a process (ordinary user can only reduce priority of a process)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nice [-number] command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Eg: nice -10 vi first file </a:t>
            </a:r>
          </a:p>
          <a:p>
            <a:pPr lvl="2"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  vi will run with increased priority number of 10 units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Note1: Processes having a low priority number will be scheduled earlier than the ones having a higher priority.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Note2: Super user can increase the priority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9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28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191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Some Commands to manipulate processes: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sleep   - to suspend execution of any process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 : sleep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seconds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Ex: sleep 20 </a:t>
            </a:r>
          </a:p>
          <a:p>
            <a:pPr>
              <a:buFontTx/>
              <a:buNone/>
            </a:pP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nohup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 continue execution even after logout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nohup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commnad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nohup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sort +0 -1 -o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outfilename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&lt; filename  &amp;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39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41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Memory Management: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Main categories in which RAM is divided for each process are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Data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Text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Stack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Shared memory</a:t>
            </a:r>
          </a:p>
          <a:p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49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80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Memory Management: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Swap Area :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which have been designated for use by the kernel in case the physical memory is insufficient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Swapping :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Process of writing sleeping processes to swap area, thus making room for executing processes.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Demand Paging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: kernel loads into RAM only a few pages at a time from swap area. When CPU requests the next pages are loaded.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Buffer Cache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: All reads and writes to the filesystem are cached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259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419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Run a sort command of a large file at the background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Run a sort command of a large file at the background using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nohup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Check what happens when you log off for the above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Write a command that sleeps for 5 seconds and then prints hello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Find the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pid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of the vi process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Run a shell command from vi and observe the parent id for that command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Explain what is virtual memory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Explain what is caching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69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80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at - to schedule one or more processes to be executed at a specified date and time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at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        List of commands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        ^d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	at 0915am Mar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9:15 am Mar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now + 1 minute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now + 1 day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7pm Thursday next week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-l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at -r  job-id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80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a command which will print banner saying hello into a file about 3 minutes from now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the command to write the processes that will be running after 10 days into a file ‘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processfile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’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the command to send birthday wishes to your friend, whose birthday is tomorrow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290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800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crontab : scheduling  processes to be executed on specified days and time. Processes scheduled by at and crontab are executed by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cron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daemon process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 : crontab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   f1 f2 f3 f4 f5 f6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   …..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   ^d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f1 - minutes (0-59)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f2 - hours (0-23)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f3 - day of the month (1-31)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f4 - month of the year (1-12)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f5 - day of the week (0-6 ; 0 - Sunday)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f6 - command to be executed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Related Files:  /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etc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/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cron.d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/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cron.deny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&amp; /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etc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/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cron.d</a:t>
            </a:r>
            <a:r>
              <a:rPr lang="en-US" altLang="en-US" sz="2000" dirty="0">
                <a:solidFill>
                  <a:schemeClr val="bg2"/>
                </a:solidFill>
                <a:latin typeface="Univers" pitchFamily="34" charset="0"/>
              </a:rPr>
              <a:t>/ </a:t>
            </a:r>
            <a:r>
              <a:rPr lang="en-US" altLang="en-US" sz="2000" dirty="0" err="1">
                <a:solidFill>
                  <a:schemeClr val="bg2"/>
                </a:solidFill>
                <a:latin typeface="Univers" pitchFamily="34" charset="0"/>
              </a:rPr>
              <a:t>cron.allow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Unix Architecture - Kernel &amp; Shell</a:t>
            </a:r>
          </a:p>
        </p:txBody>
      </p:sp>
      <p:sp>
        <p:nvSpPr>
          <p:cNvPr id="2048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676400"/>
            <a:ext cx="8153400" cy="4876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Kernel</a:t>
            </a: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 marL="457200" lvl="1" indent="0">
              <a:lnSpc>
                <a:spcPct val="90000"/>
              </a:lnSpc>
              <a:buClr>
                <a:srgbClr val="003300"/>
              </a:buClr>
              <a:buFont typeface="Monotype Sorts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Core of Unix System. </a:t>
            </a:r>
          </a:p>
          <a:p>
            <a:pPr marL="457200" lvl="1" indent="0">
              <a:lnSpc>
                <a:spcPct val="90000"/>
              </a:lnSpc>
              <a:buClr>
                <a:srgbClr val="003300"/>
              </a:buClr>
              <a:buFont typeface="Monotype Sorts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Interacts directly with hardware.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 (Uses a set of standard system calls)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	    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(to request services from Kernel)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* Services would include accessing a file: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		open, close, read, write, link or execute a file	           changing ownership of a file or directory 		changing to a new directory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creating, suspending, or killing a process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enabling access to hardware devices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     </a:t>
            </a:r>
          </a:p>
        </p:txBody>
      </p:sp>
      <p:grpSp>
        <p:nvGrpSpPr>
          <p:cNvPr id="20486" name="Group 9"/>
          <p:cNvGrpSpPr>
            <a:grpSpLocks/>
          </p:cNvGrpSpPr>
          <p:nvPr/>
        </p:nvGrpSpPr>
        <p:grpSpPr bwMode="auto">
          <a:xfrm>
            <a:off x="609600" y="3200400"/>
            <a:ext cx="7772400" cy="609600"/>
            <a:chOff x="192" y="1440"/>
            <a:chExt cx="4896" cy="384"/>
          </a:xfrm>
        </p:grpSpPr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1440" y="1680"/>
              <a:ext cx="2736" cy="0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192" y="1440"/>
              <a:ext cx="1152" cy="384"/>
            </a:xfrm>
            <a:prstGeom prst="rect">
              <a:avLst/>
            </a:prstGeom>
            <a:noFill/>
            <a:ln w="127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2"/>
                  </a:solidFill>
                  <a:latin typeface="Arial" panose="020B0604020202020204" pitchFamily="34" charset="0"/>
                </a:rPr>
                <a:t>User programs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4272" y="1488"/>
              <a:ext cx="816" cy="336"/>
            </a:xfrm>
            <a:prstGeom prst="rect">
              <a:avLst/>
            </a:prstGeom>
            <a:noFill/>
            <a:ln w="127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>
                  <a:solidFill>
                    <a:schemeClr val="bg2"/>
                  </a:solidFill>
                  <a:latin typeface="Arial" panose="020B0604020202020204" pitchFamily="34" charset="0"/>
                </a:rPr>
                <a:t>Kernel</a:t>
              </a:r>
              <a:endParaRPr lang="en-US" altLang="en-US" sz="1400" b="1">
                <a:solidFill>
                  <a:schemeClr val="bg2"/>
                </a:solidFill>
                <a:latin typeface="Univers" pitchFamily="34" charset="0"/>
              </a:endParaRPr>
            </a:p>
          </p:txBody>
        </p:sp>
      </p:grp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0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2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300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Try the commands done with at using crontab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Processes</a:t>
            </a:r>
            <a:endParaRPr lang="en-US" sz="2400" b="0"/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05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batch: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- executes the command at later stage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	batch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command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^d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2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Processes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81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 the  batch command for the same things tried with at and crontab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3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  <a:endParaRPr lang="en-US" sz="2400" b="0"/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Shell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interpreter (includes features like pipes, filters, meta-characters, io-redirection, background processing etc.)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Programming language (includes features like variable manipulations, decision making, error handling etc.)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Main features of shell programming: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Variables - has user-defined and pre-defined variables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I/O Interaction - read values from user &amp; print output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Arguments - accepts command line arguments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Structured language construct- decision making &amp; looping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Subroutines – modularity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Interrupt handling - carry out alternate course of action in case of interruption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5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517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2000" y="1676400"/>
            <a:ext cx="7772400" cy="4495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More on the Unix Shell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Shell is a C program which: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Prompts the user for a command line.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Reads a command line from a file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(/dev/tty or Unix system file).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Performs command - interpretation of the line.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Sends processed command line to the Unix operating system for execution.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Char char="•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resulting line is executed using system primitives.</a:t>
            </a:r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6197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00200"/>
            <a:ext cx="8458200" cy="4495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Why Shell programming?</a:t>
            </a: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Shell scripting hearkens back to the classical UNIX philosophy of breaking complex projects into simpler subtasks, of chaining together components and utilities.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Automating repetitive tasks : Shell programming is a speedy and convenient tool to execute a batch of complex or repetitive tasks on a regular basis.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 important system procedures. Shell programming is used extensively by Unix system itself to carry out crucial system tasks. Like procedure for system shutdown.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for prototyping complex procedures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7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7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722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1676400"/>
            <a:ext cx="79248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A Simple Shell Script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Create :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vi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myshscript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#First script follows 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  echo “welcome to shell scripting ”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  echo “I wrote my 1st script on “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  date  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  echo “Exit from script”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8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97763" cy="7620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824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09600" y="1905000"/>
            <a:ext cx="78486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Executing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…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1.    Using shell to execute script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       $sh script1  - will execute script1 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2.     Set execute permission for script1.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	$script1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9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66025" cy="8382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3926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4582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Tracing Mechanisms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For debugging purposes tracing can be enabled using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sh [-xv] [args]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Using this tracing option allows one to see the execution of each command in the script and see the results of that execution.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Unix Architecture - Kernel &amp; Shell</a:t>
            </a:r>
          </a:p>
        </p:txBody>
      </p:sp>
      <p:sp>
        <p:nvSpPr>
          <p:cNvPr id="2150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762000"/>
            <a:ext cx="86868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800" u="sng">
                <a:solidFill>
                  <a:schemeClr val="bg2"/>
                </a:solidFill>
                <a:latin typeface="Arial" panose="020B0604020202020204" pitchFamily="34" charset="0"/>
              </a:rPr>
              <a:t>Responsibilities of Kernel:</a:t>
            </a:r>
            <a:endParaRPr lang="en-US" altLang="en-US" sz="2000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000" b="1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000" b="1">
                <a:solidFill>
                  <a:schemeClr val="bg2"/>
                </a:solidFill>
                <a:latin typeface="Univers" pitchFamily="34" charset="0"/>
              </a:rPr>
              <a:t>  </a:t>
            </a:r>
          </a:p>
        </p:txBody>
      </p:sp>
      <p:grpSp>
        <p:nvGrpSpPr>
          <p:cNvPr id="21510" name="Group 26"/>
          <p:cNvGrpSpPr>
            <a:grpSpLocks/>
          </p:cNvGrpSpPr>
          <p:nvPr/>
        </p:nvGrpSpPr>
        <p:grpSpPr bwMode="auto">
          <a:xfrm>
            <a:off x="457200" y="1828800"/>
            <a:ext cx="4876800" cy="4419600"/>
            <a:chOff x="288" y="864"/>
            <a:chExt cx="3072" cy="2784"/>
          </a:xfrm>
        </p:grpSpPr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1056" y="1584"/>
              <a:ext cx="1488" cy="1488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1200" y="2064"/>
              <a:ext cx="1440" cy="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UNIX SYSTEM 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      KERNEL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488" y="1056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448" y="1152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2880" y="2064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2160" y="3024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912" y="3120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384" y="2208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816" y="1440"/>
              <a:ext cx="480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>
              <a:off x="1968" y="912"/>
              <a:ext cx="288" cy="62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2496" y="1536"/>
              <a:ext cx="720" cy="4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496" y="2544"/>
              <a:ext cx="672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rot="19778936" flipV="1">
              <a:off x="1632" y="3120"/>
              <a:ext cx="316" cy="51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 rot="19865074" flipV="1">
              <a:off x="453" y="2632"/>
              <a:ext cx="72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1152" y="1008"/>
              <a:ext cx="384" cy="62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88" y="864"/>
              <a:ext cx="3072" cy="2784"/>
            </a:xfrm>
            <a:prstGeom prst="ellips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rot="-1734926">
              <a:off x="665" y="1441"/>
              <a:ext cx="245" cy="73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1511" name="Text Box 25"/>
          <p:cNvSpPr txBox="1">
            <a:spLocks noChangeArrowheads="1"/>
          </p:cNvSpPr>
          <p:nvPr/>
        </p:nvSpPr>
        <p:spPr bwMode="auto">
          <a:xfrm>
            <a:off x="5562600" y="1676400"/>
            <a:ext cx="3048000" cy="492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File management&amp; Security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Input/Output Services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Process Scheduling and Management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Memory Management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System Accounting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Interrupt and Error Handling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Date and Time Services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0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4138" cy="7620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4029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2000" y="1981200"/>
            <a:ext cx="7772400" cy="3886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VARIABLES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Shell has no true numeric variables.  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It uses string variables to represent numbers, as well as text.  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There are three types of variables in the Shell.  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User variables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	 Shell variables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 Read-only Shell variables.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1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19810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4138" cy="6858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41317" name="Rectangle 3075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6106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User Variables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It is legal to assign any sequence of non-blank characters as the name of a variable.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person=Richard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The Shell will only do the substitution of the value of the variable when the name of the variable is preceded with a dollar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sign $.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: echo $person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2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85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4138" cy="6858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42341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00200"/>
            <a:ext cx="86106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User Variables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export : makes the variables (both user and environment) available to child processes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Syntax : export var1, var2, …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eg: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	person=Richard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	export person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3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2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97763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43365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686800" cy="4572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ea typeface="MS Mincho" panose="02020609040205080304" pitchFamily="49" charset="-128"/>
              </a:rPr>
              <a:t>Shell Variables (Environmental Variables):</a:t>
            </a:r>
            <a:endParaRPr lang="en-US" altLang="en-US" sz="2400" u="sng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The shell declares and initializes a few variables that determine such things as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Courier New" panose="02070309020205020404" pitchFamily="49" charset="0"/>
              </a:rPr>
              <a:t> 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$HOME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home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directory 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$PATH directories the shell will look in for command interpretations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$PS1, $PS2 prompts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$SHELL   - Stores the name of the login shell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$LOGNAME - users login name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$CDPATH - path for cd command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Values of most of these variables are modifiable by the users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5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2800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45413" name="Rectangle 3075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5344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Read-Only Variables: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values for read-only variables CANNOT be reassigned.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		var=10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	readonly var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readonly command given without any arguments will display a list of all the readonly variables.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6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9538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46437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3810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.profile file is a good example for a shell script which is used by login process to set user environment.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.profile resides in the users home directory.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.profile file executes when the user logs in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All env settings are kept in this file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7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42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04138" cy="6858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4746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82000" cy="48847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Display Output: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echo - command  echoes back its arguments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Syntax : echo string   -  prints the string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   echo $variable  - prints the value of the variable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	echo variable - prints variable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Echo command Escape Characters :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\n 	 new line 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\r 	   	carriage return 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\t 	  	 tab character 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\\ 	   	backslash character 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\b 	 backspace 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\c 	 the line without a terminating new line</a:t>
            </a:r>
            <a:endParaRPr lang="en-US" altLang="en-US" sz="200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8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4848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2296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Reading Input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The shell script can read user input from standard input. 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The read command will read one line from standard input and assign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the line to one or more variables.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u="sng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9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464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49509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3820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 -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reads from standard input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Syntax : read var1 var2 var3 …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When the read command is executed, the shell reads a line from standard input and assigns the first word read to the first variable listed in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variable(s)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, the second word to the second variable listed in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variable(s)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, and so on…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if there are more words on the line than there are variables listed, then the excess words get assigned to the last variable.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0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21858" name="Rectangle 307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66025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0533" name="Rectangle 3075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524000"/>
            <a:ext cx="8382000" cy="526097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String quoting and interpolation</a:t>
            </a: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To have embedded spaces in a variable, it is necessary to quote the string.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: var=“sonata Software”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backslash has the effect of canceling the special meaning of the character following the backslash. 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: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echo “print a slash \\” - prints  print a slash \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single quote marks ' causes the characters between the marks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to be taken as literal.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No string substitution is attempted.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echo ‘$var’ - prints $var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 double quote marks “” do not prevent the shell from making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substitution and the value is shown.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: echo “$var” - prints the value of the variable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Unix Architecture - Kernel &amp; Shell</a:t>
            </a:r>
          </a:p>
        </p:txBody>
      </p:sp>
      <p:sp>
        <p:nvSpPr>
          <p:cNvPr id="2253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676400"/>
            <a:ext cx="8686800" cy="4800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Shell: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Interface between user &amp; Kernel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interpreter. Analogous to command.com in  DOS.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Provides programming capabilities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When a user logs in a copy of the shell program is started up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Types of shells :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Bourne Shell (default shell- sh) - Developed by S.Bourne  at AT&amp;T Bell Labs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 Shell (csh)- Developed Bill Joy at University of California at Berkeley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Korn Shell (ksh) - Developed by David Korn at AT&amp;T Bell Labs</a:t>
            </a: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1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66025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155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4582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Computation on variables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expr - arithmetic computation (both in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ksh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Syntax : expr operand1 op operand2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expr 10 + 5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Note: spaces before and after the operator are necessary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Date :</a:t>
            </a:r>
          </a:p>
        </p:txBody>
      </p:sp>
      <p:sp>
        <p:nvSpPr>
          <p:cNvPr id="152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123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2581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82000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Command Substitution -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Enclose the command with back quotes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Syntax : var1=`command`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The output of the command is assigned to var1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:	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vdate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=`date`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 me=`who am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i|cut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-d” “ -f1` 	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In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ksh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: var=$(command)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3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53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two numbers from the user do all arithmetic operations on them and write the output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two strings and display them as banner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a username and send him a message if the user has logged in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4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566025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462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4582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Variable substitution 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${var:-value}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- value of the variable if defined or ‘value’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${var:+str}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- value of the str if var is defined or nothing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${var=value}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- value of the variable if defined otherwise  ‘value’ is assigned to var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${var:?</a:t>
            </a:r>
            <a:r>
              <a:rPr lang="en-US" altLang="en-US" sz="2400" b="1" dirty="0" err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mesg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- value of the variable if defined otherwise prints message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EX: username1=${a:-pspain@nortelnetworks.com}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5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55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Command Line Arguments (</a:t>
            </a:r>
            <a:r>
              <a:rPr lang="en-US" altLang="en-US" sz="2400" u="sng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Readonly</a:t>
            </a: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Shell Variables)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Passed into $0, $1……….. $9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Name of the Calling Program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The shell will store the name of the command you used to call a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program in the variable named $0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Arguments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The Shell will store the first nine command line arguments in the variables named $1, $2, ..., $9.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They are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readonly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6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667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00200"/>
            <a:ext cx="8534400" cy="5029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Shift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: This command promotes each of the  command-line arguments. 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	shift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shifts the variables to the right. In one shift first variable is lost permanently. $2 becomes $1, $3 becomes $2  and so $10 becomes $9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shift n  is also possible – the commands are shifted by n positions to left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 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The shell will display an error message when the script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executes a shift command after it has run out of variables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7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770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4582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When the above script is executed using 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$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script1 10 20 30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Output: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script1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10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20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20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157702" name="Text Box 4"/>
          <p:cNvSpPr txBox="1">
            <a:spLocks noChangeArrowheads="1"/>
          </p:cNvSpPr>
          <p:nvPr/>
        </p:nvSpPr>
        <p:spPr bwMode="auto">
          <a:xfrm>
            <a:off x="914400" y="2133600"/>
            <a:ext cx="5181600" cy="1474788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echo $0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echo $1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echo $2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shift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echo $1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8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872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00200"/>
            <a:ext cx="86106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set - command can be used to set command line arguments inside a shell script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eg:</a:t>
            </a:r>
          </a:p>
          <a:p>
            <a:pPr>
              <a:buFontTx/>
              <a:buNone/>
            </a:pP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Will set 5 arguments - $1-$5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158726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5181600" cy="4064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set 1 2 3 4 5</a:t>
            </a:r>
            <a:endParaRPr lang="en-US" altLang="en-US" b="1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Date :</a:t>
            </a:r>
          </a:p>
        </p:txBody>
      </p:sp>
      <p:sp>
        <p:nvSpPr>
          <p:cNvPr id="159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5974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524000"/>
            <a:ext cx="82296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</a:rPr>
              <a:t>Other read-only shell variables :</a:t>
            </a:r>
            <a:endParaRPr lang="en-US" altLang="en-US" sz="2400" u="sng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$* All the command-line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arguments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.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$# Number of arguments on the command line. (This is a string variable that represents a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number.)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$?  Value returned by the last executed command.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$$ - Process number of the current shell.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$! -  Process number of last background process shell  invoked.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Date :</a:t>
            </a:r>
          </a:p>
        </p:txBody>
      </p:sp>
      <p:sp>
        <p:nvSpPr>
          <p:cNvPr id="160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077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Comments in Shell scripts: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Comments can be inserted into the Shell script by beginning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each comment line with the pound symbol #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All characters after the comment character will be ignored by the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shell. 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# in 1st line 1st character followed by ‘!’ tells which shell to use to execute the script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: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60774" name="Text Box 4"/>
          <p:cNvSpPr txBox="1">
            <a:spLocks noChangeArrowheads="1"/>
          </p:cNvSpPr>
          <p:nvPr/>
        </p:nvSpPr>
        <p:spPr bwMode="auto">
          <a:xfrm>
            <a:off x="762000" y="5257800"/>
            <a:ext cx="6400800" cy="925513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#!/bin/</a:t>
            </a:r>
            <a:r>
              <a:rPr lang="en-US" altLang="en-US" dirty="0" err="1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ksh</a:t>
            </a:r>
            <a:endParaRPr lang="en-US" altLang="en-US" dirty="0">
              <a:solidFill>
                <a:srgbClr val="FFFFFF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alias </a:t>
            </a:r>
            <a:r>
              <a:rPr lang="en-US" altLang="en-US" dirty="0" err="1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ll</a:t>
            </a: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=‘ls -l’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ll</a:t>
            </a:r>
            <a:endParaRPr lang="en-US" altLang="en-US" dirty="0">
              <a:solidFill>
                <a:srgbClr val="FFFFFF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355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828800"/>
            <a:ext cx="8534400" cy="4267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File System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Unix file system is like a tree branching out from the root. (inverted tree/hierarchical structure)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1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1.	Accept a 12 arguments form the user and display the program name, the 2,4,6,8,10 and 12</a:t>
            </a:r>
            <a:r>
              <a:rPr lang="en-US" altLang="en-US" sz="2400" baseline="30000" dirty="0">
                <a:solidFill>
                  <a:schemeClr val="bg2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argument values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2.	Accept as many arguments as the user wants and display them all in capitals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3. Write a script which sets some default values to two command line arguments if they are not given by the user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2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282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5344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Conditional Execution: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If a command executes successfully, it return status code 0 otherwise it returns nonzero value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&amp;&amp; : executes the command only when the preceding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commnad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was successfully completed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|| : executes the command only when the preceding command fails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Ex: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2822" name="Text Box 4"/>
          <p:cNvSpPr txBox="1">
            <a:spLocks noChangeArrowheads="1"/>
          </p:cNvSpPr>
          <p:nvPr/>
        </p:nvSpPr>
        <p:spPr bwMode="auto">
          <a:xfrm>
            <a:off x="609600" y="5029200"/>
            <a:ext cx="6400800" cy="10160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ls aaa &amp;&amp; rm aaa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FFFFFF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Who|grep “student”  || echo “User not logged in”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3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384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5344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Conditional Execution: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If …then …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elif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…else …fi construct: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Checking Exit Status of a command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4632325" y="50593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3847" name="Text Box 5"/>
          <p:cNvSpPr txBox="1">
            <a:spLocks noChangeArrowheads="1"/>
          </p:cNvSpPr>
          <p:nvPr/>
        </p:nvSpPr>
        <p:spPr bwMode="auto">
          <a:xfrm>
            <a:off x="990600" y="4114800"/>
            <a:ext cx="6400800" cy="2111375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if (ls </a:t>
            </a:r>
            <a:r>
              <a:rPr lang="en-US" altLang="en-US" sz="2200" dirty="0" err="1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aaa</a:t>
            </a: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echo file exists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echo file not existing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fi</a:t>
            </a:r>
            <a:endParaRPr lang="en-US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4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486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4582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Conditional Execution: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Comparing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Variables: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The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test utility evaluates expressions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and returns a condition indicating whether or not the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expression is true (= 0) or false (not equal to zero).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Syntax : test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var1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var2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var1 &amp; var2 are  variables to be compared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“op” depends on type of the variables</a:t>
            </a:r>
          </a:p>
          <a:p>
            <a:pPr marL="2209800" lvl="4" indent="-381000"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5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65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5105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Operators on Numeric values: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-eq      equal        		-ne       not equal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gt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   greater than		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ge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   greater than or equal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lt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     less than 		-le        less than or equal</a:t>
            </a: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5894" name="Text Box 5"/>
          <p:cNvSpPr txBox="1">
            <a:spLocks noChangeArrowheads="1"/>
          </p:cNvSpPr>
          <p:nvPr/>
        </p:nvSpPr>
        <p:spPr bwMode="auto">
          <a:xfrm>
            <a:off x="4937125" y="47545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9900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/>
          </a:p>
        </p:txBody>
      </p:sp>
      <p:sp>
        <p:nvSpPr>
          <p:cNvPr id="165895" name="Text Box 6"/>
          <p:cNvSpPr txBox="1">
            <a:spLocks noChangeArrowheads="1"/>
          </p:cNvSpPr>
          <p:nvPr/>
        </p:nvSpPr>
        <p:spPr bwMode="auto">
          <a:xfrm>
            <a:off x="762000" y="4114800"/>
            <a:ext cx="6400800" cy="25400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read var1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if test $var1 -eq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  echo $var1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   echo $var is not equal to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</a:rPr>
              <a:t>fi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6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691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2296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</a:rPr>
              <a:t>Conditional Execution:</a:t>
            </a:r>
            <a:r>
              <a:rPr lang="en-US" altLang="en-US" sz="2400" dirty="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Operators on Strings: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test $str1 op $str2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=   tests whether str1 is equal to str2 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!=   tests whether str1 is not equal to str2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-z   tests for zero length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-n   tests for non zero length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7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794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2296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Conditional Execution: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Ex2:</a:t>
            </a:r>
          </a:p>
        </p:txBody>
      </p:sp>
      <p:sp>
        <p:nvSpPr>
          <p:cNvPr id="167942" name="Text Box 4"/>
          <p:cNvSpPr txBox="1">
            <a:spLocks noChangeArrowheads="1"/>
          </p:cNvSpPr>
          <p:nvPr/>
        </p:nvSpPr>
        <p:spPr bwMode="auto">
          <a:xfrm>
            <a:off x="1143000" y="3048000"/>
            <a:ext cx="6400800" cy="22352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if  test -n “$str1”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     echo $str1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     echo “string is empty”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fi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8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896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229600" cy="4572000"/>
          </a:xfrm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Conditional Execution: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Operators on Files:  test op filename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-r file  	 true if file exists and is readable.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-w file 	 true if file exists and is writable.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-x file 	  true if file exists and is executable.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-f file 	  true if file exists and is a regular file.</a:t>
            </a:r>
            <a:endParaRPr lang="en-US" altLang="en-US" sz="2200">
              <a:solidFill>
                <a:schemeClr val="bg2"/>
              </a:solidFill>
              <a:latin typeface="Univers" pitchFamily="34" charset="0"/>
              <a:cs typeface="Courier New" panose="02070309020205020404" pitchFamily="49" charset="0"/>
            </a:endParaRP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-d file 	  true if file exists and is a directory.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-s file 	  true if file exists and is not empty</a:t>
            </a:r>
            <a:endParaRPr lang="en-US" altLang="en-US" sz="2200">
              <a:solidFill>
                <a:schemeClr val="bg2"/>
              </a:solidFill>
              <a:latin typeface="Univers" pitchFamily="34" charset="0"/>
              <a:cs typeface="Courier New" panose="02070309020205020404" pitchFamily="49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Eg: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68966" name="Rectangle 5"/>
          <p:cNvSpPr>
            <a:spLocks noChangeArrowheads="1"/>
          </p:cNvSpPr>
          <p:nvPr/>
        </p:nvSpPr>
        <p:spPr bwMode="auto">
          <a:xfrm>
            <a:off x="990600" y="5486400"/>
            <a:ext cx="3124200" cy="406400"/>
          </a:xfrm>
          <a:prstGeom prst="rect">
            <a:avLst/>
          </a:prstGeom>
          <a:solidFill>
            <a:srgbClr val="777777">
              <a:alpha val="50195"/>
            </a:srgbClr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test -d dir1</a:t>
            </a:r>
            <a:endParaRPr lang="en-US" altLang="en-US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9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6998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2296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Conditional Execution: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Eg:</a:t>
            </a:r>
          </a:p>
          <a:p>
            <a:pPr marL="990600" lvl="1" indent="-5334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</p:txBody>
      </p:sp>
      <p:sp>
        <p:nvSpPr>
          <p:cNvPr id="169990" name="Text Box 4"/>
          <p:cNvSpPr txBox="1">
            <a:spLocks noChangeArrowheads="1"/>
          </p:cNvSpPr>
          <p:nvPr/>
        </p:nvSpPr>
        <p:spPr bwMode="auto">
          <a:xfrm>
            <a:off x="1295400" y="2895600"/>
            <a:ext cx="6400800" cy="2111375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if test -f “myfile.txt”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    echo File exists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    echo file non existent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>
                <a:solidFill>
                  <a:srgbClr val="FFFFFF"/>
                </a:solidFill>
                <a:latin typeface="Univers" pitchFamily="34" charset="0"/>
              </a:rPr>
              <a:t>fi</a:t>
            </a:r>
            <a:endParaRPr lang="en-US" altLang="en-US">
              <a:solidFill>
                <a:srgbClr val="010000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1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6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101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2296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Conditional Execution: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Logical Operators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-a    Logical AND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-o    Logical OR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!      Logical NOT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</a:rPr>
              <a:t>Eg:</a:t>
            </a:r>
          </a:p>
        </p:txBody>
      </p:sp>
      <p:sp>
        <p:nvSpPr>
          <p:cNvPr id="171014" name="Text Box 1028"/>
          <p:cNvSpPr txBox="1">
            <a:spLocks noChangeArrowheads="1"/>
          </p:cNvSpPr>
          <p:nvPr/>
        </p:nvSpPr>
        <p:spPr bwMode="auto">
          <a:xfrm>
            <a:off x="1066800" y="4437063"/>
            <a:ext cx="6553200" cy="1411287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Univers" pitchFamily="34" charset="0"/>
              </a:rPr>
              <a:t>if test -f “mydoc.txt” -a -w “mydoc.txt”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Univers" pitchFamily="34" charset="0"/>
              </a:rPr>
              <a:t>    cat &gt;&gt; mydoc.txt &lt;mydoc2.txt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FFFFFF"/>
                </a:solidFill>
                <a:latin typeface="Univers" pitchFamily="34" charset="0"/>
              </a:rPr>
              <a:t>fi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CCECFF"/>
                </a:solidFill>
              </a:rPr>
              <a:t>Date :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CCECFF"/>
                </a:solidFill>
              </a:rPr>
              <a:t>Sonata Software Ltd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 sz="3200"/>
              <a:t>A Sample UNIX file system structure</a:t>
            </a:r>
            <a:endParaRPr lang="en-US"/>
          </a:p>
        </p:txBody>
      </p:sp>
      <p:grpSp>
        <p:nvGrpSpPr>
          <p:cNvPr id="24581" name="Group 35"/>
          <p:cNvGrpSpPr>
            <a:grpSpLocks/>
          </p:cNvGrpSpPr>
          <p:nvPr/>
        </p:nvGrpSpPr>
        <p:grpSpPr bwMode="auto">
          <a:xfrm>
            <a:off x="609600" y="1676400"/>
            <a:ext cx="8077200" cy="4857750"/>
            <a:chOff x="144" y="480"/>
            <a:chExt cx="5088" cy="3060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2304" y="480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/(root)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2304" y="1008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Department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384" y="1632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HR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4080" y="1632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Accounts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2304" y="1632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Marketing</a:t>
              </a:r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4128" y="2256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Salary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44" y="2112"/>
              <a:ext cx="96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Employee</a:t>
              </a:r>
            </a:p>
          </p:txBody>
        </p:sp>
        <p:sp>
          <p:nvSpPr>
            <p:cNvPr id="24589" name="Text Box 12"/>
            <p:cNvSpPr txBox="1">
              <a:spLocks noChangeArrowheads="1"/>
            </p:cNvSpPr>
            <p:nvPr/>
          </p:nvSpPr>
          <p:spPr bwMode="auto">
            <a:xfrm>
              <a:off x="144" y="2832"/>
              <a:ext cx="1008" cy="61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EMP.DAT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EMP.OUT</a:t>
              </a:r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4128" y="2928"/>
              <a:ext cx="1104" cy="61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SALREP1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SALREP2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2592" y="2160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Follow-up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1296" y="2208"/>
              <a:ext cx="1104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Sales</a:t>
              </a:r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1200" y="2880"/>
              <a:ext cx="96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Forecast</a:t>
              </a:r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2256" y="2880"/>
              <a:ext cx="72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</a:rPr>
                <a:t>Orders</a:t>
              </a:r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>
              <a:off x="2832" y="7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>
              <a:off x="2880" y="768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2832" y="1296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H="1">
              <a:off x="1488" y="1296"/>
              <a:ext cx="816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3408" y="1296"/>
              <a:ext cx="672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 flipH="1">
              <a:off x="672" y="1920"/>
              <a:ext cx="192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>
              <a:off x="528" y="240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2" name="Line 27"/>
            <p:cNvSpPr>
              <a:spLocks noChangeShapeType="1"/>
            </p:cNvSpPr>
            <p:nvPr/>
          </p:nvSpPr>
          <p:spPr bwMode="auto">
            <a:xfrm>
              <a:off x="432" y="2352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3" name="Line 28"/>
            <p:cNvSpPr>
              <a:spLocks noChangeShapeType="1"/>
            </p:cNvSpPr>
            <p:nvPr/>
          </p:nvSpPr>
          <p:spPr bwMode="auto">
            <a:xfrm>
              <a:off x="4560" y="2544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2976" y="1920"/>
              <a:ext cx="0" cy="2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5" name="Line 30"/>
            <p:cNvSpPr>
              <a:spLocks noChangeShapeType="1"/>
            </p:cNvSpPr>
            <p:nvPr/>
          </p:nvSpPr>
          <p:spPr bwMode="auto">
            <a:xfrm flipV="1">
              <a:off x="1824" y="1920"/>
              <a:ext cx="816" cy="2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 flipH="1">
              <a:off x="1824" y="2496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7" name="Line 33"/>
            <p:cNvSpPr>
              <a:spLocks noChangeShapeType="1"/>
            </p:cNvSpPr>
            <p:nvPr/>
          </p:nvSpPr>
          <p:spPr bwMode="auto">
            <a:xfrm>
              <a:off x="1920" y="2496"/>
              <a:ext cx="768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4608" name="Line 34"/>
            <p:cNvSpPr>
              <a:spLocks noChangeShapeType="1"/>
            </p:cNvSpPr>
            <p:nvPr/>
          </p:nvSpPr>
          <p:spPr bwMode="auto">
            <a:xfrm>
              <a:off x="4560" y="1920"/>
              <a:ext cx="0" cy="3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2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203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2296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Conditional Execution: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test command alias  - [ ]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Eg: Note: There should be at least one space after the opening bracket and before closing bracket</a:t>
            </a:r>
          </a:p>
        </p:txBody>
      </p:sp>
      <p:sp>
        <p:nvSpPr>
          <p:cNvPr id="172038" name="Text Box 4"/>
          <p:cNvSpPr txBox="1">
            <a:spLocks noChangeArrowheads="1"/>
          </p:cNvSpPr>
          <p:nvPr/>
        </p:nvSpPr>
        <p:spPr bwMode="auto">
          <a:xfrm>
            <a:off x="1066800" y="3857625"/>
            <a:ext cx="6553200" cy="2225675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if [ $var1 -gt $var2 ]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     echo $var1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     echo $var2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fi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3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73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1.	Accept 3 numbers and display them in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asc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order (Use command line arguments)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a filename with path and check if the file exists , whether it is empty and permissions assigned. Make sure the filename given is not empty.</a:t>
            </a:r>
          </a:p>
          <a:p>
            <a:pPr marL="457200" indent="-457200">
              <a:buFontTx/>
              <a:buAutoNum type="arabicPeriod" startAt="2"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457200" indent="-457200">
              <a:buFontTx/>
              <a:buAutoNum type="arabicPeriod" startAt="2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Create a simple quiz with 3 quiz questions</a:t>
            </a:r>
          </a:p>
          <a:p>
            <a:pPr marL="857250" lvl="1" indent="-457200">
              <a:buFontTx/>
              <a:buAutoNum type="arabicPeriod" startAt="2"/>
            </a:pPr>
            <a:r>
              <a:rPr lang="en-US" altLang="en-US" sz="2200" dirty="0">
                <a:solidFill>
                  <a:schemeClr val="bg2"/>
                </a:solidFill>
                <a:latin typeface="Arial" panose="020B0604020202020204" pitchFamily="34" charset="0"/>
              </a:rPr>
              <a:t>Write a shell script that asks the above questions to the user and prints the score at the end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4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408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828800"/>
            <a:ext cx="82296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Shell provides various mechanisms to control the flow of a program.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Iteration Construct: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for loop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while loop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until loop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Choose from a list of alternative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case construct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5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510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05800" cy="4953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</a:rPr>
              <a:t>Iteration Construct:</a:t>
            </a:r>
            <a:r>
              <a:rPr lang="en-US" altLang="en-US" sz="2400" dirty="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for LOOP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</a:t>
            </a:r>
            <a:r>
              <a:rPr lang="en-US" altLang="en-US" sz="2400" dirty="0">
                <a:solidFill>
                  <a:schemeClr val="bg2"/>
                </a:solidFill>
              </a:rPr>
              <a:t>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for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loop-index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in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argument-list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do                         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		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commands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             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done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This structure will assign the value of the first item in the argument list to the loop-index and executes the commands between the do and done statements.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6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613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305800" cy="4800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for LOOP 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Will output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2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2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3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4</a:t>
            </a:r>
            <a:endParaRPr lang="en-US" altLang="en-US" sz="2400">
              <a:solidFill>
                <a:schemeClr val="folHlink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76134" name="Text Box 4"/>
          <p:cNvSpPr txBox="1">
            <a:spLocks noChangeArrowheads="1"/>
          </p:cNvSpPr>
          <p:nvPr/>
        </p:nvSpPr>
        <p:spPr bwMode="auto">
          <a:xfrm>
            <a:off x="1143000" y="2667000"/>
            <a:ext cx="6400800" cy="150495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for I in 1 2 2 3 4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echo $I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7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715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752600"/>
            <a:ext cx="8382000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</a:rPr>
              <a:t>Iteration Construct:</a:t>
            </a:r>
            <a:r>
              <a:rPr lang="en-US" altLang="en-US" sz="2400" dirty="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while LOOP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Syntax</a:t>
            </a:r>
            <a:r>
              <a:rPr lang="en-US" altLang="en-US" sz="2400" dirty="0">
                <a:solidFill>
                  <a:schemeClr val="bg2"/>
                </a:solidFill>
              </a:rPr>
              <a:t>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while [ expression ]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do                         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		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commands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  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done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As long as the expression returns a true exit status, the structure continues to execute the commands between the do and the done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statements.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	   When the exit status is false control goes to immediate next statement after done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8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818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3058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while LOOP 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Will output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2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3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4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5</a:t>
            </a:r>
            <a:endParaRPr lang="en-US" altLang="en-US" sz="2000">
              <a:solidFill>
                <a:schemeClr val="folHlink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78182" name="Text Box 4"/>
          <p:cNvSpPr txBox="1">
            <a:spLocks noChangeArrowheads="1"/>
          </p:cNvSpPr>
          <p:nvPr/>
        </p:nvSpPr>
        <p:spPr bwMode="auto">
          <a:xfrm>
            <a:off x="1524000" y="2514600"/>
            <a:ext cx="6400800" cy="2054225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while [ $I -le 5 ]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echo $I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I=`expr $I + 1`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done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9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7920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828800"/>
            <a:ext cx="8305800" cy="4724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until LOOP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</a:t>
            </a:r>
            <a:r>
              <a:rPr lang="en-US" altLang="en-US" sz="2400">
                <a:solidFill>
                  <a:schemeClr val="bg2"/>
                </a:solidFill>
              </a:rPr>
              <a:t>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until [ expression ]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do                         </a:t>
            </a: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		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commands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             </a:t>
            </a: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done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As long as the expression returns a false exit status, the structure continues to execute th commands between the do and the done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statements.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      When the exit status is true control goes to immediate next statement after done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0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022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305800" cy="525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until LOOP 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</a:t>
            </a:r>
            <a:endParaRPr lang="en-US" altLang="en-US" sz="2400" i="1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folHlink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Will output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2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3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4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chemeClr val="folHlink"/>
                </a:solidFill>
                <a:latin typeface="Univers" pitchFamily="34" charset="0"/>
                <a:cs typeface="Times New Roman" panose="02020603050405020304" pitchFamily="18" charset="0"/>
              </a:rPr>
              <a:t>5</a:t>
            </a: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80230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400800" cy="1749425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until  [ $I -gt 5 ]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echo $I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I=`expr $I + 1`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done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1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81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a set of arguments from the user and find the largest of them.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numbers from the user till 0 is passed and add them.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a filename from the user and for every word in the file display the word and the no of characters in it.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858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560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0" y="4419600"/>
            <a:ext cx="8686800" cy="24384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000" u="sng">
                <a:solidFill>
                  <a:schemeClr val="bg2"/>
                </a:solidFill>
                <a:latin typeface="Univers" pitchFamily="34" charset="0"/>
              </a:rPr>
              <a:t>Standard Directories of a UNIX system</a:t>
            </a:r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 :</a:t>
            </a:r>
            <a:endParaRPr lang="en-US" altLang="en-US" sz="2000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 etc - System administration utilities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bin - UNIX commands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 usr - user home directories and some UNIX commands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 lib  - C library files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 tmp - temporary storage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000">
                <a:solidFill>
                  <a:schemeClr val="bg2"/>
                </a:solidFill>
                <a:latin typeface="Arial" panose="020B0604020202020204" pitchFamily="34" charset="0"/>
              </a:rPr>
              <a:t> dev - all device files</a:t>
            </a: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5606" name="Group 22"/>
          <p:cNvGrpSpPr>
            <a:grpSpLocks/>
          </p:cNvGrpSpPr>
          <p:nvPr/>
        </p:nvGrpSpPr>
        <p:grpSpPr bwMode="auto">
          <a:xfrm>
            <a:off x="0" y="2362200"/>
            <a:ext cx="8610600" cy="1871663"/>
            <a:chOff x="144" y="720"/>
            <a:chExt cx="5424" cy="1179"/>
          </a:xfrm>
        </p:grpSpPr>
        <p:sp>
          <p:nvSpPr>
            <p:cNvPr id="25608" name="Text Box 6"/>
            <p:cNvSpPr txBox="1">
              <a:spLocks noChangeArrowheads="1"/>
            </p:cNvSpPr>
            <p:nvPr/>
          </p:nvSpPr>
          <p:spPr bwMode="auto">
            <a:xfrm>
              <a:off x="2256" y="720"/>
              <a:ext cx="1008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/(root)</a:t>
              </a:r>
            </a:p>
          </p:txBody>
        </p:sp>
        <p:sp>
          <p:nvSpPr>
            <p:cNvPr id="25609" name="Text Box 7"/>
            <p:cNvSpPr txBox="1">
              <a:spLocks noChangeArrowheads="1"/>
            </p:cNvSpPr>
            <p:nvPr/>
          </p:nvSpPr>
          <p:spPr bwMode="auto">
            <a:xfrm>
              <a:off x="144" y="1632"/>
              <a:ext cx="576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/etc</a:t>
              </a:r>
            </a:p>
          </p:txBody>
        </p:sp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960" y="1632"/>
              <a:ext cx="72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/bin</a:t>
              </a:r>
            </a:p>
          </p:txBody>
        </p:sp>
        <p:sp>
          <p:nvSpPr>
            <p:cNvPr id="25611" name="Text Box 9"/>
            <p:cNvSpPr txBox="1">
              <a:spLocks noChangeArrowheads="1"/>
            </p:cNvSpPr>
            <p:nvPr/>
          </p:nvSpPr>
          <p:spPr bwMode="auto">
            <a:xfrm>
              <a:off x="1872" y="1632"/>
              <a:ext cx="72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/usr</a:t>
              </a:r>
            </a:p>
          </p:txBody>
        </p:sp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3168" y="1632"/>
              <a:ext cx="72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/dev</a:t>
              </a:r>
            </a:p>
          </p:txBody>
        </p:sp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4080" y="1632"/>
              <a:ext cx="720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/lib</a:t>
              </a:r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992" y="1632"/>
              <a:ext cx="576" cy="267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>
                  <a:solidFill>
                    <a:schemeClr val="bg2"/>
                  </a:solidFill>
                  <a:latin typeface="Univers" pitchFamily="34" charset="0"/>
                </a:rPr>
                <a:t>/tmp</a:t>
              </a:r>
            </a:p>
          </p:txBody>
        </p:sp>
        <p:sp>
          <p:nvSpPr>
            <p:cNvPr id="25615" name="Line 13"/>
            <p:cNvSpPr>
              <a:spLocks noChangeShapeType="1"/>
            </p:cNvSpPr>
            <p:nvPr/>
          </p:nvSpPr>
          <p:spPr bwMode="auto">
            <a:xfrm>
              <a:off x="288" y="1152"/>
              <a:ext cx="4944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16" name="Line 14"/>
            <p:cNvSpPr>
              <a:spLocks noChangeShapeType="1"/>
            </p:cNvSpPr>
            <p:nvPr/>
          </p:nvSpPr>
          <p:spPr bwMode="auto">
            <a:xfrm>
              <a:off x="2736" y="960"/>
              <a:ext cx="0" cy="19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17" name="Line 15"/>
            <p:cNvSpPr>
              <a:spLocks noChangeShapeType="1"/>
            </p:cNvSpPr>
            <p:nvPr/>
          </p:nvSpPr>
          <p:spPr bwMode="auto">
            <a:xfrm flipH="1">
              <a:off x="288" y="1152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18" name="Line 16"/>
            <p:cNvSpPr>
              <a:spLocks noChangeShapeType="1"/>
            </p:cNvSpPr>
            <p:nvPr/>
          </p:nvSpPr>
          <p:spPr bwMode="auto">
            <a:xfrm>
              <a:off x="1344" y="1152"/>
              <a:ext cx="0" cy="4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19" name="Line 17"/>
            <p:cNvSpPr>
              <a:spLocks noChangeShapeType="1"/>
            </p:cNvSpPr>
            <p:nvPr/>
          </p:nvSpPr>
          <p:spPr bwMode="auto">
            <a:xfrm>
              <a:off x="2256" y="1152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20" name="Line 18"/>
            <p:cNvSpPr>
              <a:spLocks noChangeShapeType="1"/>
            </p:cNvSpPr>
            <p:nvPr/>
          </p:nvSpPr>
          <p:spPr bwMode="auto">
            <a:xfrm>
              <a:off x="3504" y="1152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21" name="Line 19"/>
            <p:cNvSpPr>
              <a:spLocks noChangeShapeType="1"/>
            </p:cNvSpPr>
            <p:nvPr/>
          </p:nvSpPr>
          <p:spPr bwMode="auto">
            <a:xfrm>
              <a:off x="4368" y="1152"/>
              <a:ext cx="0" cy="4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5622" name="Line 20"/>
            <p:cNvSpPr>
              <a:spLocks noChangeShapeType="1"/>
            </p:cNvSpPr>
            <p:nvPr/>
          </p:nvSpPr>
          <p:spPr bwMode="auto">
            <a:xfrm>
              <a:off x="5232" y="1152"/>
              <a:ext cx="0" cy="4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5607" name="Text Box 21"/>
          <p:cNvSpPr txBox="1">
            <a:spLocks noChangeArrowheads="1"/>
          </p:cNvSpPr>
          <p:nvPr/>
        </p:nvSpPr>
        <p:spPr bwMode="auto">
          <a:xfrm>
            <a:off x="304800" y="1676400"/>
            <a:ext cx="85344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Typical Unix directory structure</a:t>
            </a:r>
            <a:endParaRPr lang="en-US" altLang="en-US" sz="2800" u="sng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2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227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058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  <a:r>
              <a:rPr lang="en-US" altLang="en-US" sz="2400" u="sng">
                <a:solidFill>
                  <a:schemeClr val="bg2"/>
                </a:solidFill>
              </a:rPr>
              <a:t>Breaking out of loop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  To make an immediate exit from a loop, use the break command. 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If the break command is used in the form 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break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then the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innermost loops are skipped.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3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Sonata Software Ltd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330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058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break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 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Will output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1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2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83302" name="Text Box 4"/>
          <p:cNvSpPr txBox="1">
            <a:spLocks noChangeArrowheads="1"/>
          </p:cNvSpPr>
          <p:nvPr/>
        </p:nvSpPr>
        <p:spPr bwMode="auto">
          <a:xfrm>
            <a:off x="1219200" y="2590800"/>
            <a:ext cx="6400800" cy="2573338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</a:rPr>
              <a:t>I=1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until  [ $I -</a:t>
            </a:r>
            <a:r>
              <a:rPr lang="en-US" altLang="en-US" dirty="0" err="1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gt</a:t>
            </a: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5 ]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echo $I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i=`expr $I + 1`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if [ $I -eq 3 ] ;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  break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fi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done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4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432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305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  <a:r>
              <a:rPr lang="en-US" altLang="en-US" sz="2400" u="sng">
                <a:solidFill>
                  <a:schemeClr val="bg2"/>
                </a:solidFill>
              </a:rPr>
              <a:t>Skip  loop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Skipping the remaining commands in a loop</a:t>
            </a:r>
          </a:p>
          <a:p>
            <a:pPr marL="990600" lvl="1" indent="-5334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continue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command causes the remaining</a:t>
            </a:r>
          </a:p>
          <a:p>
            <a:pPr marL="990600" lvl="1" indent="-5334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commands in a loop to be skipped.</a:t>
            </a:r>
          </a:p>
          <a:p>
            <a:pPr marL="990600" lvl="1" indent="-5334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continue n</a:t>
            </a:r>
          </a:p>
          <a:p>
            <a:pPr marL="990600" lvl="1" indent="-5334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where ‘n’ is  no of inner loops</a:t>
            </a:r>
          </a:p>
          <a:p>
            <a:pPr marL="990600" lvl="1" indent="-533400"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990600" lvl="1" indent="-5334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 </a:t>
            </a:r>
            <a:endParaRPr lang="en-US" altLang="en-US" sz="22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84326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6400800" cy="10160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An entire loop can be sent to the background for execution by placing an ampersand &amp; after the done.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5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534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305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Iteration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continue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</a:t>
            </a: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85350" name="Text Box 6"/>
          <p:cNvSpPr txBox="1">
            <a:spLocks noChangeArrowheads="1"/>
          </p:cNvSpPr>
          <p:nvPr/>
        </p:nvSpPr>
        <p:spPr bwMode="auto">
          <a:xfrm>
            <a:off x="457200" y="3352800"/>
            <a:ext cx="6629400" cy="2540000"/>
          </a:xfrm>
          <a:prstGeom prst="rect">
            <a:avLst/>
          </a:prstGeom>
          <a:solidFill>
            <a:srgbClr val="777777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while  [ $nm != “*”  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do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echo “Enter your friend’s name”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read nm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if [ -z $nm ] ;  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  continue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     fi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FFFFF"/>
                </a:solidFill>
                <a:latin typeface="Univers" pitchFamily="34" charset="0"/>
                <a:cs typeface="Times New Roman" panose="02020603050405020304" pitchFamily="18" charset="0"/>
              </a:rPr>
              <a:t>done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6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637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00200"/>
            <a:ext cx="8382000" cy="5029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</a:rPr>
              <a:t>Case Construct:</a:t>
            </a:r>
            <a:r>
              <a:rPr lang="en-US" altLang="en-US" sz="2400" dirty="0">
                <a:solidFill>
                  <a:schemeClr val="bg2"/>
                </a:solidFill>
              </a:rPr>
              <a:t> 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	allows a multiple-branch decision mechanism</a:t>
            </a:r>
            <a:endParaRPr lang="en-US" altLang="en-US" sz="2400" dirty="0">
              <a:solidFill>
                <a:schemeClr val="bg2"/>
              </a:solidFill>
            </a:endParaRP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Syntax :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case test-string in           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pattern-1 ) commands-1 ;;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pattern-2 ) commands-2 ;;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pattern-3 ) commands-3 ;;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.                        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.                        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	*)          commands   ;;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i="1" dirty="0" err="1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esac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The path that is taken depends on a match between the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test-string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and one of the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patterns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7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739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058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</a:rPr>
              <a:t>Case Construct: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 :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</a:endParaRP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If input is 4 then output :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b="1" i="1">
                <a:solidFill>
                  <a:schemeClr val="bg2"/>
                </a:solidFill>
                <a:latin typeface="Univers" pitchFamily="34" charset="0"/>
              </a:rPr>
              <a:t>Thursday</a:t>
            </a:r>
            <a:endParaRPr lang="en-US" altLang="en-US" sz="2400" i="1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  <p:sp>
        <p:nvSpPr>
          <p:cNvPr id="187398" name="Text Box 5"/>
          <p:cNvSpPr txBox="1">
            <a:spLocks noChangeArrowheads="1"/>
          </p:cNvSpPr>
          <p:nvPr/>
        </p:nvSpPr>
        <p:spPr bwMode="auto">
          <a:xfrm>
            <a:off x="1295400" y="2133600"/>
            <a:ext cx="6629400" cy="3106738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echo enter your choice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read 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case $ch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1)  echo “Monday”;;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2) echo “Tuesday”;;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3) echo “Wednesday”;;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….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    *) echo “Wrong choice”;;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  <a:latin typeface="Univers" pitchFamily="34" charset="0"/>
                <a:ea typeface="MS Mincho" panose="02020609040205080304" pitchFamily="49" charset="-128"/>
              </a:rPr>
              <a:t> esac </a:t>
            </a:r>
            <a:endParaRPr lang="en-US" altLang="en-US" sz="2400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8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88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49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5800" indent="-685800"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Accept a character from the user and display if it is a number or alphabet and others in case of any other character. Do this till the user enters empty value</a:t>
            </a:r>
          </a:p>
          <a:p>
            <a:pPr marL="685800" indent="-685800"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a script that asks for the capital of India and repeats the question until the users enters correct.</a:t>
            </a:r>
          </a:p>
          <a:p>
            <a:pPr marL="685800" indent="-685800"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a script to make spelling changes in a file interactively</a:t>
            </a:r>
          </a:p>
          <a:p>
            <a:pPr marL="685800" indent="-685800"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a script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delete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that will store the file somewhere before deleting. </a:t>
            </a:r>
          </a:p>
          <a:p>
            <a:pPr marL="685800" indent="-685800"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Write another script to undelete(restore) a file</a:t>
            </a:r>
          </a:p>
          <a:p>
            <a:pPr marL="685800" indent="-685800"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89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27913" cy="6858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Shell Programming</a:t>
            </a:r>
          </a:p>
        </p:txBody>
      </p:sp>
      <p:sp>
        <p:nvSpPr>
          <p:cNvPr id="18944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3058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Exit from shell program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: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exit   - This Command enables one to immediately terminate execution of the shell program 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	exit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where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is the exit status that you want to return. if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is not specified, then the exit status used is that of the last command executed before the exit </a:t>
            </a:r>
          </a:p>
          <a:p>
            <a:pPr marL="609600" indent="-609600"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i="1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0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304800"/>
            <a:ext cx="7016750" cy="5334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046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Exit Status: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$? reads the exit status of the last command executed. After a function returns, $? gives the exit status of the last command executed in the function. 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1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149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82000" cy="4191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Functions: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A function is a subroutine, a code block that implements a set of operations defining a task to avoid repetition.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function_name</a:t>
            </a: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 () { </a:t>
            </a:r>
            <a:b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</a:br>
            <a:r>
              <a:rPr lang="en-US" altLang="en-US" i="1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command</a:t>
            </a: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... </a:t>
            </a:r>
            <a:b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</a:b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}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function_name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 # Functions are called, t</a:t>
            </a:r>
            <a:r>
              <a:rPr lang="en-US" altLang="en-US" i="1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riggered</a:t>
            </a:r>
            <a:r>
              <a:rPr lang="en-US" altLang="en-US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, simply by invoking their names.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The function definition must precede the first call to it.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It is even possible to nest a function within another function.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662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524000"/>
            <a:ext cx="8458200" cy="49530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Command for file/directory listing :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ls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alRi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[names]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-a  lists all files including filenames starting with “.”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-l  long listing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-t  sort based on time stamp (latest first)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-r  reverse order of sort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-R  recursive listing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-i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inode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listing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names can be any file/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dir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name &amp; can contain wild cards like *,?,[]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Ex1: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a*.txt     	Ex2: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a???   	Ex3: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ls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a[1-3].txt     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2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8550" y="304800"/>
            <a:ext cx="7015163" cy="5334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251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752600"/>
            <a:ext cx="85344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Passing parameters to functions</a:t>
            </a:r>
            <a:endParaRPr lang="en-US" altLang="en-US" sz="2400" u="sng" dirty="0">
              <a:solidFill>
                <a:schemeClr val="bg2"/>
              </a:solidFill>
              <a:latin typeface="Univers" pitchFamily="34" charset="0"/>
              <a:cs typeface="Arial" panose="020B0604020202020204" pitchFamily="34" charset="0"/>
            </a:endParaRPr>
          </a:p>
          <a:p>
            <a:pPr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Functions may process arguments passed to them and return an exit status to the script for further processing.</a:t>
            </a:r>
          </a:p>
          <a:p>
            <a:pPr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The function refers to the passed arguments by position (as if they were positional parameters), that is, $1, $2, and so forth.</a:t>
            </a:r>
          </a:p>
          <a:p>
            <a:pPr>
              <a:buClr>
                <a:schemeClr val="bg2"/>
              </a:buClr>
            </a:pP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return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 terminates a function. A return command optionally takes an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integer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 argument, which is returned to the calling script as the "exit status" of the function. </a:t>
            </a:r>
          </a:p>
          <a:p>
            <a:pPr>
              <a:buClr>
                <a:schemeClr val="bg2"/>
              </a:buClr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Exit status of the last command in the function (0 if successful, and a non-zero error code if not). This exit status may be used in the script by referencing it as $?. 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3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354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820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Errors: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 treatment of errors detected by the shell depends on the type of error and on whether the shell is being used interactively.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An interactive shell is one whose input and output are connected to a terminal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Execution of a command may fail for any of the following reasons. 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The command itself does not exist or cannot be executed. 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The command terminates abnormally.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The command terminates normally but returns a non-zero exit status.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4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894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4565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828800"/>
            <a:ext cx="8229600" cy="3886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Fault handling 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UNIX signals can be handled in one of three ways. 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They can be ignored, in which case the signal is never sent to the process. 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They can be caught, in which case the process must decide what action to take when the signal is received. 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They can be left to cause termination of the process without it having to take any further action.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5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558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828800"/>
            <a:ext cx="8686800" cy="4038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Fault handling: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Shell procedures normally terminate when an interrupt is received from the terminal. 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 trap command is used if some cleaning up is required, such as removing temporary files. 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trap 'rm /tmp/ps$$; exit' 2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sets a trap for signal 2 (terminal interrupt), and if this signal is received will execute the commands 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rm /tmp/ps$$; </a:t>
            </a:r>
          </a:p>
          <a:p>
            <a:pPr lvl="2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exit;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 exit is required; otherwise, after the trap has been taken, the shell will resume executing the procedure at the place where it was interrupted. 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6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96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429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1.	Write a function which will accept a filename and finds the number of line having at least one vowel in the file. If none of lines contains vowel, it exits with error.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Filename is passed as argument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2.	Write a function to clean up all the files in a given directory, which is passed to the function as an argument.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3.write a function to install a program 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7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b="0"/>
              <a:t> </a:t>
            </a:r>
            <a:r>
              <a:rPr lang="en-US"/>
              <a:t>Shell Programming</a:t>
            </a:r>
          </a:p>
        </p:txBody>
      </p:sp>
      <p:sp>
        <p:nvSpPr>
          <p:cNvPr id="197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.profile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file executes when the user login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All env settings are kept in this file in the home directory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8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Shell Programming</a:t>
            </a:r>
          </a:p>
        </p:txBody>
      </p:sp>
      <p:sp>
        <p:nvSpPr>
          <p:cNvPr id="198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trap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: to  read and  execute a command when the shell receives a signal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trap command signal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Signals: 15 terminate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     2 interrupt DEL key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     9 kill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     3 quit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    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99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99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Trap the ^C signal and execute ls when it happens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Trap the quit signal and display “Process terminated” when it happens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83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Properly documented shell script</a:t>
            </a:r>
            <a:endParaRPr lang="en-US" sz="2400" dirty="0"/>
          </a:p>
        </p:txBody>
      </p:sp>
      <p:sp>
        <p:nvSpPr>
          <p:cNvPr id="22835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5344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  <p:sp>
        <p:nvSpPr>
          <p:cNvPr id="228358" name="Text Box 5"/>
          <p:cNvSpPr txBox="1">
            <a:spLocks noChangeArrowheads="1"/>
          </p:cNvSpPr>
          <p:nvPr/>
        </p:nvSpPr>
        <p:spPr bwMode="auto">
          <a:xfrm>
            <a:off x="0" y="971037"/>
            <a:ext cx="9144000" cy="5595378"/>
          </a:xfrm>
          <a:prstGeom prst="rect">
            <a:avLst/>
          </a:prstGeom>
          <a:solidFill>
            <a:srgbClr val="777777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#!/bin/bash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#************************************************#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                  xyz.sh 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          written by xyz          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               July 05, 2001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          Clean up project files.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#************************************************#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BADDIR=65                       # No such directory.</a:t>
            </a:r>
          </a:p>
          <a:p>
            <a:pPr>
              <a:lnSpc>
                <a:spcPct val="90000"/>
              </a:lnSpc>
            </a:pP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projectdir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=/home/bozo/projects  # Directory to clean up.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#-------------------------------------------------------#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cleanup_pfiles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()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Removes all files in designated directory.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Parameter: $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target_directory</a:t>
            </a:r>
            <a:endParaRPr lang="en-US" altLang="en-US" sz="1200" dirty="0">
              <a:solidFill>
                <a:srgbClr val="003300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 Returns: 0 on success, $BADDIR if something went wrong.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#-------------------------------------------------------#</a:t>
            </a:r>
          </a:p>
          <a:p>
            <a:pPr>
              <a:lnSpc>
                <a:spcPct val="90000"/>
              </a:lnSpc>
            </a:pP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cleanup_pfiles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()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if [ ! -d "$1" ]  # Test if target directory exists.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then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  echo "$1 is not a directory."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  return $BADDIR    #error 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occured</a:t>
            </a:r>
            <a:endParaRPr lang="en-US" altLang="en-US" sz="1200" dirty="0">
              <a:solidFill>
                <a:srgbClr val="003300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fi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rm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-f "$1"/*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return 0   # Success.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}  </a:t>
            </a:r>
          </a:p>
          <a:p>
            <a:pPr>
              <a:lnSpc>
                <a:spcPct val="90000"/>
              </a:lnSpc>
            </a:pP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cleanup_pfiles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$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projectdir</a:t>
            </a:r>
            <a:endParaRPr lang="en-US" altLang="en-US" sz="1200" dirty="0">
              <a:solidFill>
                <a:srgbClr val="003300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if [ $? –</a:t>
            </a:r>
            <a:r>
              <a:rPr lang="en-US" altLang="en-US" sz="1200" dirty="0" err="1">
                <a:solidFill>
                  <a:srgbClr val="003300"/>
                </a:solidFill>
                <a:latin typeface="Univers" pitchFamily="34" charset="0"/>
              </a:rPr>
              <a:t>eq</a:t>
            </a: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$BADDIR  ]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then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   exit $BADDIR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else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     exit 0</a:t>
            </a:r>
          </a:p>
          <a:p>
            <a:pPr>
              <a:lnSpc>
                <a:spcPct val="90000"/>
              </a:lnSpc>
            </a:pPr>
            <a:r>
              <a:rPr lang="en-US" altLang="en-US" sz="1200" dirty="0">
                <a:solidFill>
                  <a:srgbClr val="003300"/>
                </a:solidFill>
                <a:latin typeface="Univers" pitchFamily="34" charset="0"/>
              </a:rPr>
              <a:t>fi</a:t>
            </a:r>
          </a:p>
          <a:p>
            <a:endParaRPr lang="en-US" altLang="en-US" sz="12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3078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0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THE awk UTILITY</a:t>
            </a:r>
            <a:endParaRPr lang="en-US" sz="2400" b="0"/>
          </a:p>
        </p:txBody>
      </p:sp>
      <p:sp>
        <p:nvSpPr>
          <p:cNvPr id="20070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3581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Tools for pattern matching: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grep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sed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awk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867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Example Output from   </a:t>
            </a:r>
            <a:r>
              <a:rPr lang="en-US" altLang="en-US" sz="2000" i="1">
                <a:solidFill>
                  <a:schemeClr val="bg2"/>
                </a:solidFill>
              </a:rPr>
              <a:t>ls -l</a:t>
            </a:r>
            <a:r>
              <a:rPr lang="en-US" altLang="en-US" sz="2000">
                <a:solidFill>
                  <a:schemeClr val="bg2"/>
                </a:solidFill>
              </a:rPr>
              <a:t>  command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Total 391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    -rwxr-xr--  3  ajay  user  2080   Oct 10 09:34  doc1.doc</a:t>
            </a:r>
          </a:p>
          <a:p>
            <a:pPr>
              <a:buFontTx/>
              <a:buNone/>
            </a:pPr>
            <a:r>
              <a:rPr lang="en-US" altLang="en-US" sz="2000">
                <a:solidFill>
                  <a:schemeClr val="bg2"/>
                </a:solidFill>
              </a:rPr>
              <a:t>    -rw-rw-rw  1  ajay  user  3578   Oct 9 11:55   doc2.dat</a:t>
            </a:r>
          </a:p>
        </p:txBody>
      </p:sp>
      <p:grpSp>
        <p:nvGrpSpPr>
          <p:cNvPr id="27654" name="Group 18"/>
          <p:cNvGrpSpPr>
            <a:grpSpLocks/>
          </p:cNvGrpSpPr>
          <p:nvPr/>
        </p:nvGrpSpPr>
        <p:grpSpPr bwMode="auto">
          <a:xfrm>
            <a:off x="457200" y="2286000"/>
            <a:ext cx="5715000" cy="1447800"/>
            <a:chOff x="96" y="816"/>
            <a:chExt cx="3600" cy="768"/>
          </a:xfrm>
        </p:grpSpPr>
        <p:sp>
          <p:nvSpPr>
            <p:cNvPr id="27656" name="Line 4"/>
            <p:cNvSpPr>
              <a:spLocks noChangeShapeType="1"/>
            </p:cNvSpPr>
            <p:nvPr/>
          </p:nvSpPr>
          <p:spPr bwMode="auto">
            <a:xfrm>
              <a:off x="96" y="816"/>
              <a:ext cx="0" cy="62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57" name="Line 5"/>
            <p:cNvSpPr>
              <a:spLocks noChangeShapeType="1"/>
            </p:cNvSpPr>
            <p:nvPr/>
          </p:nvSpPr>
          <p:spPr bwMode="auto">
            <a:xfrm flipH="1" flipV="1">
              <a:off x="240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 flipH="1" flipV="1">
              <a:off x="624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59" name="Line 7"/>
            <p:cNvSpPr>
              <a:spLocks noChangeShapeType="1"/>
            </p:cNvSpPr>
            <p:nvPr/>
          </p:nvSpPr>
          <p:spPr bwMode="auto">
            <a:xfrm flipV="1">
              <a:off x="1056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 flipH="1" flipV="1">
              <a:off x="1344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 flipV="1">
              <a:off x="1680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2" name="Line 10"/>
            <p:cNvSpPr>
              <a:spLocks noChangeShapeType="1"/>
            </p:cNvSpPr>
            <p:nvPr/>
          </p:nvSpPr>
          <p:spPr bwMode="auto">
            <a:xfrm flipV="1">
              <a:off x="2064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>
              <a:off x="2400" y="1584"/>
              <a:ext cx="76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 flipV="1">
              <a:off x="2400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5" name="Line 13"/>
            <p:cNvSpPr>
              <a:spLocks noChangeShapeType="1"/>
            </p:cNvSpPr>
            <p:nvPr/>
          </p:nvSpPr>
          <p:spPr bwMode="auto">
            <a:xfrm flipH="1" flipV="1">
              <a:off x="3120" y="1152"/>
              <a:ext cx="0" cy="4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  <p:sp>
          <p:nvSpPr>
            <p:cNvPr id="27666" name="Line 14"/>
            <p:cNvSpPr>
              <a:spLocks noChangeShapeType="1"/>
            </p:cNvSpPr>
            <p:nvPr/>
          </p:nvSpPr>
          <p:spPr bwMode="auto">
            <a:xfrm flipV="1">
              <a:off x="3696" y="1200"/>
              <a:ext cx="0" cy="38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/>
            </a:p>
          </p:txBody>
        </p:sp>
      </p:grpSp>
      <p:sp>
        <p:nvSpPr>
          <p:cNvPr id="27655" name="Text Box 15"/>
          <p:cNvSpPr txBox="1">
            <a:spLocks noChangeArrowheads="1"/>
          </p:cNvSpPr>
          <p:nvPr/>
        </p:nvSpPr>
        <p:spPr bwMode="auto">
          <a:xfrm>
            <a:off x="0" y="2438400"/>
            <a:ext cx="8686800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1600" b="1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1600" b="1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 sz="1600" b="1">
              <a:solidFill>
                <a:schemeClr val="bg2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1600" b="1">
                <a:solidFill>
                  <a:schemeClr val="bg2"/>
                </a:solidFill>
              </a:rPr>
              <a:t>    A   B        C            D     E         F        G                       H                       I</a:t>
            </a:r>
            <a:endParaRPr lang="en-US" altLang="en-US">
              <a:solidFill>
                <a:schemeClr val="bg2"/>
              </a:solidFill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b="1">
                <a:solidFill>
                  <a:schemeClr val="bg2"/>
                </a:solidFill>
              </a:rPr>
              <a:t>	</a:t>
            </a: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A-total no.of disc blocks occupied by the files listed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B- the type of file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C-its access permissions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D-number of links to the files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E- the owner of file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F -the group, to that the owner belongs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G - the size of the file in bytes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H-the date and time of the last modification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	I -the file name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1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THE awk UTILITY</a:t>
            </a:r>
          </a:p>
        </p:txBody>
      </p:sp>
      <p:sp>
        <p:nvSpPr>
          <p:cNvPr id="20173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752600"/>
            <a:ext cx="84582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awk: A Pattern Matching &amp; Programming Language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 breaks each line of input passed to it into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By default, a field is a string of consecutive characters separated by the FS as defined in the shell environment.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 parses and operates on each separate field.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Powerful in generating reports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has all features of a programming language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2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77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THE awk UTILITY</a:t>
            </a:r>
          </a:p>
        </p:txBody>
      </p:sp>
      <p:sp>
        <p:nvSpPr>
          <p:cNvPr id="202757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458200" cy="4495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awk Syntax: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awk ‘pattern {action}’ inputfile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awk ‘/regular expression/ {action}’ inputfile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awk –f awkscript inputfile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Strong quoting (single quotes) and curly brackets ‘{ }’ enclose segments of awk code within a shell script.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awk ‘/ABC/ {print}’ file1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awk '{print $1 $5 $6}'  file1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3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881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457200"/>
          </a:xfrm>
        </p:spPr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378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 of awk can be classified into two categories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As a Pattern recognition and report generation language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As a translator,which translates a given input into  a form that can be used further by another program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Differs from the grep utility by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providing numeric capabilities, 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operation on variables and 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logical comparison.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lvl="1">
              <a:buClr>
                <a:schemeClr val="bg2"/>
              </a:buClr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4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Processing Records: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Variables in awk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Field variables		: $1,$2,……$n,$0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built-in variables	: NF,NR,FS,RS,FILENAME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User defined variables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Operations on variables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Arithmetic operators : +,-,*,/,++,--,%,=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Relational operators  : ==,!=,&gt;,&lt;,&gt;=,&lt;=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Logical operators	 : &amp;&amp;, ||, !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Conditional retrieval of records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Eg:</a:t>
            </a:r>
          </a:p>
        </p:txBody>
      </p:sp>
      <p:sp>
        <p:nvSpPr>
          <p:cNvPr id="204806" name="Text Box 4"/>
          <p:cNvSpPr txBox="1">
            <a:spLocks noChangeArrowheads="1"/>
          </p:cNvSpPr>
          <p:nvPr/>
        </p:nvSpPr>
        <p:spPr bwMode="auto">
          <a:xfrm>
            <a:off x="2133600" y="6172200"/>
            <a:ext cx="3427413" cy="396875"/>
          </a:xfrm>
          <a:prstGeom prst="rect">
            <a:avLst/>
          </a:prstGeom>
          <a:solidFill>
            <a:srgbClr val="777777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awk ‘$2==“rahul” {print}’ emp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5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05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Operators to compare variable with Regular expressions :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~,   !~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eg: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Special Patterns: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BEGIN: Processes before the first record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END   : Processes after the last record	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eg: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5830" name="Text Box 4"/>
          <p:cNvSpPr txBox="1">
            <a:spLocks noChangeArrowheads="1"/>
          </p:cNvSpPr>
          <p:nvPr/>
        </p:nvSpPr>
        <p:spPr bwMode="auto">
          <a:xfrm>
            <a:off x="6248400" y="2743200"/>
            <a:ext cx="182880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2400"/>
          </a:p>
        </p:txBody>
      </p:sp>
      <p:sp>
        <p:nvSpPr>
          <p:cNvPr id="205831" name="Text Box 5"/>
          <p:cNvSpPr txBox="1">
            <a:spLocks noChangeArrowheads="1"/>
          </p:cNvSpPr>
          <p:nvPr/>
        </p:nvSpPr>
        <p:spPr bwMode="auto">
          <a:xfrm>
            <a:off x="1295400" y="2590800"/>
            <a:ext cx="4648200" cy="668338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awk ‘$1~ /s[amr]./’ file</a:t>
            </a:r>
          </a:p>
          <a:p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awk ‘$1 !~ /s[amr]./’ file</a:t>
            </a:r>
          </a:p>
        </p:txBody>
      </p:sp>
      <p:sp>
        <p:nvSpPr>
          <p:cNvPr id="205832" name="Text Box 6"/>
          <p:cNvSpPr txBox="1">
            <a:spLocks noChangeArrowheads="1"/>
          </p:cNvSpPr>
          <p:nvPr/>
        </p:nvSpPr>
        <p:spPr bwMode="auto">
          <a:xfrm>
            <a:off x="990600" y="4876800"/>
            <a:ext cx="7467600" cy="1582738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$awk ‘BEGIN {print “Students Report”;avg=0}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 {avg=avg+$3+$4+$5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    print $2, $3+$4+$5}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END { print “Average marks of the class is”,avg/NR}’student</a:t>
            </a:r>
            <a:r>
              <a:rPr lang="en-US" altLang="en-US">
                <a:solidFill>
                  <a:srgbClr val="FFFFFF"/>
                </a:solidFill>
                <a:latin typeface="Univers" pitchFamily="34" charset="0"/>
              </a:rPr>
              <a:t> </a:t>
            </a:r>
          </a:p>
          <a:p>
            <a:endParaRPr lang="en-US" altLang="en-US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6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6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19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Action Statements: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Printing			:  print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print [expression-list]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	printf format [,expression-list]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Eg: 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							</a:t>
            </a:r>
          </a:p>
        </p:txBody>
      </p:sp>
      <p:sp>
        <p:nvSpPr>
          <p:cNvPr id="206854" name="Text Box 4"/>
          <p:cNvSpPr txBox="1">
            <a:spLocks noChangeArrowheads="1"/>
          </p:cNvSpPr>
          <p:nvPr/>
        </p:nvSpPr>
        <p:spPr bwMode="auto">
          <a:xfrm>
            <a:off x="457200" y="4206875"/>
            <a:ext cx="7467600" cy="1431925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print $1  - prints first field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print “sonata” - prints the string ‘sonata’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print “add=“,3+4+4 - prints the result of the expression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printf “%d”,$3 prints the field in integer format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Printf “x=%d”,x</a:t>
            </a:r>
            <a:endParaRPr lang="en-US" altLang="en-US">
              <a:solidFill>
                <a:srgbClr val="FFFFFF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7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Action Statements: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Control flow statements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if (&lt;condition&gt;) {  &lt;Block of statements&gt;}</a:t>
            </a:r>
          </a:p>
          <a:p>
            <a:pPr lvl="2">
              <a:buClr>
                <a:schemeClr val="bg2"/>
              </a:buClr>
              <a:buFontTx/>
              <a:buNone/>
            </a:pPr>
            <a:r>
              <a:rPr lang="en-US" altLang="en-US">
                <a:solidFill>
                  <a:schemeClr val="bg2"/>
                </a:solidFill>
                <a:latin typeface="Arial" panose="020B0604020202020204" pitchFamily="34" charset="0"/>
              </a:rPr>
              <a:t>else {  &lt;Block of statements&gt;}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while (condition) { &lt;statement&gt; }</a:t>
            </a:r>
          </a:p>
          <a:p>
            <a:pPr lvl="1"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for (&lt;expr1&gt;;&lt;cond1&gt;;&lt;expr2&gt;){</a:t>
            </a:r>
          </a:p>
          <a:p>
            <a:pPr lvl="1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&lt;statement&gt;}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break  - break the loop and exit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continue - skip the remaining statements in the loop and continue with next iteration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				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88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8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4582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Arrays in awk: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Single dimensional arrays 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Associative arrays 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hlinkClick r:id="rId2" action="ppaction://hlinksldjump"/>
            </a:endParaRPr>
          </a:p>
          <a:p>
            <a:pPr lvl="1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Subscripts are of string type</a:t>
            </a:r>
          </a:p>
          <a:p>
            <a:pPr lvl="1"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For reading arrays  :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for index in arrayname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- index  takes subscript values of array 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1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099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 - single dimensional array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To store the records of each students in an array and print the array  in reverse order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</a:pPr>
            <a:endParaRPr lang="en-US" altLang="en-US" sz="2400"/>
          </a:p>
        </p:txBody>
      </p:sp>
      <p:sp>
        <p:nvSpPr>
          <p:cNvPr id="209926" name="Text Box 4"/>
          <p:cNvSpPr txBox="1">
            <a:spLocks noChangeArrowheads="1"/>
          </p:cNvSpPr>
          <p:nvPr/>
        </p:nvSpPr>
        <p:spPr bwMode="auto">
          <a:xfrm>
            <a:off x="457200" y="4191000"/>
            <a:ext cx="7467600" cy="1582738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awk ‘{stud [NR] =$0}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END {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	for (I=NR ;I&gt;0;I--)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    print stud[I]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}’ student</a:t>
            </a:r>
          </a:p>
        </p:txBody>
      </p:sp>
    </p:spTree>
  </p:cSld>
  <p:clrMapOvr>
    <a:masterClrMapping/>
  </p:clrMapOvr>
  <p:transition/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0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awk UTILITY</a:t>
            </a:r>
          </a:p>
        </p:txBody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72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awk &amp; shell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awk can not accept input from user.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awk can be used inside a shell script and input from user can be read into a variable and that variable can be used in awk.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Eg: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</a:pPr>
            <a:endParaRPr lang="en-US" altLang="en-US" sz="2400"/>
          </a:p>
        </p:txBody>
      </p:sp>
      <p:sp>
        <p:nvSpPr>
          <p:cNvPr id="210950" name="Text Box 4"/>
          <p:cNvSpPr txBox="1">
            <a:spLocks noChangeArrowheads="1"/>
          </p:cNvSpPr>
          <p:nvPr/>
        </p:nvSpPr>
        <p:spPr bwMode="auto">
          <a:xfrm>
            <a:off x="685800" y="5105400"/>
            <a:ext cx="7467600" cy="1277938"/>
          </a:xfrm>
          <a:prstGeom prst="rect">
            <a:avLst/>
          </a:prstGeom>
          <a:solidFill>
            <a:srgbClr val="777777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echo “Enter salary ”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read sal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awk ‘{if $4==‘$sal’</a:t>
            </a:r>
          </a:p>
          <a:p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</a:rPr>
              <a:t>	print $0}’ emp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Contents</a:t>
            </a:r>
          </a:p>
        </p:txBody>
      </p:sp>
      <p:sp>
        <p:nvSpPr>
          <p:cNvPr id="717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524000"/>
            <a:ext cx="8229600" cy="4937125"/>
          </a:xfrm>
        </p:spPr>
        <p:txBody>
          <a:bodyPr/>
          <a:lstStyle/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Introduction to Unix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Unix Architecture - Kernel &amp; Shell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system Architecture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IO Redirection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Pipes &amp; Filters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Editors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System &amp; Unix Processes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Shell Programming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awk UTILITY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Advanced Features of Korn Shell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Unix Communication/Network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867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981200"/>
            <a:ext cx="8458200" cy="42672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File Type Bit Interpretation (-l option)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first character indicates the type: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b    Block special file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c    Character special file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d    Directory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l     Symbolic link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n    Network special file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p    FIFO (also called a "named pipe") special file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s    Socket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   -    Ordinary file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  <a:latin typeface="Arial" panose="020B0604020202020204" pitchFamily="34" charset="0"/>
              </a:rPr>
              <a:t>           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1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211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1. Find the frequency of individual words in an input file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2. Create an input file empdata with fields - empname, desg, deptID, salary.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a.write an awk script to display the average salary of each department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b. Accept dept ID  from the user and display total salary of that dept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c. display total no of employees in each department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3. Find the largest word in the input file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4. Create a report which includes file names &amp; sizes in the current directory and report should also display total memory in bytes occupied by the files in the directory</a:t>
            </a:r>
          </a:p>
        </p:txBody>
      </p:sp>
    </p:spTree>
  </p:cSld>
  <p:clrMapOvr>
    <a:masterClrMapping/>
  </p:clrMapOvr>
  <p:transition/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2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  <a:endParaRPr lang="en-US" sz="2400" b="0"/>
          </a:p>
        </p:txBody>
      </p:sp>
      <p:sp>
        <p:nvSpPr>
          <p:cNvPr id="212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history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line editing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aliasing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Job control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40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4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962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Command history  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History of command executed is maintained</a:t>
            </a: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HISTSIZE  is the environment variable that controls the size of the history -Default is 128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.sh_history file stores the commands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A number is allocated to each command it stores</a:t>
            </a:r>
          </a:p>
          <a:p>
            <a:pPr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fc is used to access the history list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50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5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34400" cy="4800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fc :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Syntax1: 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fc [-e </a:t>
            </a:r>
            <a:r>
              <a:rPr lang="en-US" altLang="en-US" sz="2400" b="1" i="1">
                <a:solidFill>
                  <a:schemeClr val="bg2"/>
                </a:solidFill>
                <a:latin typeface="Arial" panose="020B0604020202020204" pitchFamily="34" charset="0"/>
              </a:rPr>
              <a:t>editor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] [-lnr] [-s new=old] [</a:t>
            </a:r>
            <a:r>
              <a:rPr lang="en-US" altLang="en-US" sz="2400" b="1" i="1">
                <a:solidFill>
                  <a:schemeClr val="bg2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 [</a:t>
            </a:r>
            <a:r>
              <a:rPr lang="en-US" altLang="en-US" sz="2400" b="1" i="1">
                <a:solidFill>
                  <a:schemeClr val="bg2"/>
                </a:solidFill>
                <a:latin typeface="Arial" panose="020B0604020202020204" pitchFamily="34" charset="0"/>
              </a:rPr>
              <a:t>last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]]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-l  will list commands numbered from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last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if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last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is omitted then only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command will be listed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If both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first &amp;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last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are omitted then it will list last 16 recently executed commands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first &amp; last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can be strings also. In that case command beginning with that string is listed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-e editor    Will open the commands numbered from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first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last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in editor.After editing is over the commands are executed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-n -suppress the command numbers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-r -display the list in reverse order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60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6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49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fc :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2: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fc -e - [old=new] [</a:t>
            </a:r>
            <a:r>
              <a:rPr lang="en-US" altLang="en-US" sz="2400" b="1" i="1">
                <a:solidFill>
                  <a:schemeClr val="bg2"/>
                </a:solidFill>
                <a:latin typeface="Univers" pitchFamily="34" charset="0"/>
              </a:rPr>
              <a:t>first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]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Will re-execute the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first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command after replacing old with new, without invoking the editor. If 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first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is string then will re-execute the most recent command starting with the string after replacing old with new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if [old=new] is omitted then simply re-executes the command</a:t>
            </a:r>
          </a:p>
          <a:p>
            <a:pPr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3: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fc -s [old=new] [</a:t>
            </a:r>
            <a:r>
              <a:rPr lang="en-US" altLang="en-US" sz="2400" b="1" i="1">
                <a:solidFill>
                  <a:schemeClr val="bg2"/>
                </a:solidFill>
                <a:latin typeface="Univers" pitchFamily="34" charset="0"/>
              </a:rPr>
              <a:t>first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]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Same as above without editor</a:t>
            </a:r>
          </a:p>
          <a:p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7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7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Command line editing: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For command line editing to be enabled the environment variable EDITOR to be set.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eg 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EDITOR=vi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use vi commands to edit the command line  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8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8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Command Aliasing: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alias : command to set alias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alias [-xt] [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name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=[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</a:rPr>
              <a:t>value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]]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-x   export the name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-t   will include the path also in the alias list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alias Without arguments will list all the aliases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Ex: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will create an alias history for the command fc -l and exports it.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</p:txBody>
      </p:sp>
      <p:sp>
        <p:nvSpPr>
          <p:cNvPr id="218118" name="Text Box 8"/>
          <p:cNvSpPr txBox="1">
            <a:spLocks noChangeArrowheads="1"/>
          </p:cNvSpPr>
          <p:nvPr/>
        </p:nvSpPr>
        <p:spPr bwMode="auto">
          <a:xfrm>
            <a:off x="1447800" y="4160838"/>
            <a:ext cx="4648200" cy="466725"/>
          </a:xfrm>
          <a:prstGeom prst="rect">
            <a:avLst/>
          </a:prstGeom>
          <a:solidFill>
            <a:srgbClr val="777777">
              <a:alpha val="50195"/>
            </a:srgbClr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FFFF"/>
                </a:solidFill>
                <a:latin typeface="Arial" panose="020B0604020202020204" pitchFamily="34" charset="0"/>
              </a:rPr>
              <a:t>Alias -x history=‘fc -l’</a:t>
            </a:r>
            <a:endParaRPr lang="en-US" altLang="en-US"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19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19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5105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Job Control: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Korn shell allows to suspend a foreground job for sometime and to resume the job when required. The user can choose to activate the suspended job in the background or foreground.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Shell associates a number(job_id) to each job.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Ctrl - Z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:  command to suspend a process which is running in the foreground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jobs - displays the status of all jobs that are started in the current shell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jobs [-lnp]  %job_id 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11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sz="2800"/>
              <a:t>ADVANCED FEATURES OF KORN SHELL</a:t>
            </a:r>
          </a:p>
        </p:txBody>
      </p:sp>
      <p:sp>
        <p:nvSpPr>
          <p:cNvPr id="2211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5181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Job Control 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bg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- sends a process to background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bg [%jobID]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 if the job ID is not given then recently suspended job will sent to background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fg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- brings a process to foreground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Syntax: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fg [%jobID]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if the job ID is not given then recently suspended job or running in the background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stop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- stops a background job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</a:t>
            </a:r>
            <a:r>
              <a:rPr lang="en-US" altLang="en-US" sz="2400" b="1">
                <a:solidFill>
                  <a:schemeClr val="bg2"/>
                </a:solidFill>
                <a:latin typeface="Univers" pitchFamily="34" charset="0"/>
              </a:rPr>
              <a:t>stop processid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22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  <a:endParaRPr lang="en-US" sz="2400" b="0"/>
          </a:p>
        </p:txBody>
      </p:sp>
      <p:sp>
        <p:nvSpPr>
          <p:cNvPr id="222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Unix provides various tools for communication between user-to-user,  terminal to terminal &amp; system-system.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Utilities like 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write  (terminal to terminal)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mail    (user to user)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ftp, rlogin, rsh     (one unix system to another)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wall (normally from superuser (root) to all users)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2970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981200"/>
            <a:ext cx="8382000" cy="37338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Mode Bits Interpretation (-l option) 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next 9 characters are interpreted as three sets of three characters each which identify access and execution permissions for the owner, group, and others categories.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‘-’ indicates the permission is not granted.The various permissions can be put together in any combination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000" b="1">
                <a:solidFill>
                  <a:schemeClr val="bg2"/>
                </a:solidFill>
                <a:latin typeface="Univers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32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</a:p>
        </p:txBody>
      </p:sp>
      <p:sp>
        <p:nvSpPr>
          <p:cNvPr id="22323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3058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Sending &amp; Receiving Mails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mail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mail loginname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1. mail student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message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&lt;ctrl-d&gt;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2. mail - will display the mail available in the mail box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42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</a:p>
        </p:txBody>
      </p:sp>
      <p:sp>
        <p:nvSpPr>
          <p:cNvPr id="224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ftp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: - Transfers files between a local and a remote host. Interface to ftp server. ftp runs on client system.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This command provides subcommands for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listing remote directories,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changing current local and remote directory,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transferring multiple files,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creating and removing directories on a remote system etc.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52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</a:p>
        </p:txBody>
      </p:sp>
      <p:sp>
        <p:nvSpPr>
          <p:cNvPr id="225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87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ftp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: -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ftp [-v] [-i] [-n] [</a:t>
            </a:r>
            <a:r>
              <a:rPr lang="en-US" altLang="en-US" sz="2400" i="1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host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]</a:t>
            </a: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-v 	 verbose on, forces ftp to show all responses from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    the remote server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-i 	 	 turn off interactive prompting during multiple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          transfers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-n 	 disables the "auto-login" feature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host 	 IP address of the remote computer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63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</a:p>
        </p:txBody>
      </p:sp>
      <p:sp>
        <p:nvSpPr>
          <p:cNvPr id="226309" name="Text Box 6"/>
          <p:cNvSpPr txBox="1">
            <a:spLocks noChangeArrowheads="1"/>
          </p:cNvSpPr>
          <p:nvPr/>
        </p:nvSpPr>
        <p:spPr bwMode="auto">
          <a:xfrm>
            <a:off x="898525" y="1281113"/>
            <a:ext cx="1841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6310" name="Text Box 7"/>
          <p:cNvSpPr txBox="1">
            <a:spLocks noChangeArrowheads="1"/>
          </p:cNvSpPr>
          <p:nvPr/>
        </p:nvSpPr>
        <p:spPr bwMode="auto">
          <a:xfrm>
            <a:off x="381000" y="1600200"/>
            <a:ext cx="8382000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Most commonly used ftp commands: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open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hostname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close		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user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username passwd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					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ls				 	pwd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cd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dirname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	mkdir	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dirname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lcd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dirname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	rmdir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dirname</a:t>
            </a: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put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				mput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get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		mget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delete	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	mdelete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help [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command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]			? 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quit					bye 		</a:t>
            </a:r>
          </a:p>
          <a:p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To execute a shell command : </a:t>
            </a:r>
          </a:p>
          <a:p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!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</a:t>
            </a:r>
          </a:p>
          <a:p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73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Unix Communication/Network</a:t>
            </a:r>
          </a:p>
        </p:txBody>
      </p:sp>
      <p:sp>
        <p:nvSpPr>
          <p:cNvPr id="2273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rlogin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 rlogin  establishes a remote login session from your terminal to the remote machine named hostname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rlogin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[ -l username]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hostname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-l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username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Specify a different username for the remote login.  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hostname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The remote machine on which rlogin establishes the remote login session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29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13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References</a:t>
            </a:r>
            <a:endParaRPr lang="en-US" sz="2400" b="0"/>
          </a:p>
        </p:txBody>
      </p:sp>
      <p:sp>
        <p:nvSpPr>
          <p:cNvPr id="2293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886200"/>
          </a:xfrm>
          <a:noFill/>
        </p:spPr>
        <p:txBody>
          <a:bodyPr/>
          <a:lstStyle/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</a:rPr>
              <a:t>Working with UNIX  - Vijay Mukhi</a:t>
            </a:r>
          </a:p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</a:rPr>
              <a:t>Advanced Unix - A Programmers Guide -  Stephen Prata</a:t>
            </a:r>
          </a:p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The Unix System Guidebook - Peter P.Silverster</a:t>
            </a:r>
          </a:p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http://www.bolthole.com/</a:t>
            </a:r>
          </a:p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http://www.injunea.demon.co.uk/index.htm</a:t>
            </a:r>
          </a:p>
          <a:p>
            <a:pPr marL="685800" indent="-6858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Getting Started with Unix.pdf</a:t>
            </a:r>
            <a:endParaRPr lang="en-US" altLang="en-US" sz="2400">
              <a:solidFill>
                <a:schemeClr val="bg2"/>
              </a:solidFill>
            </a:endParaRPr>
          </a:p>
          <a:p>
            <a:pPr marL="685800" indent="-685800"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2304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34288" cy="5334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endParaRPr lang="en-US" sz="2400" b="0"/>
          </a:p>
        </p:txBody>
      </p:sp>
      <p:sp>
        <p:nvSpPr>
          <p:cNvPr id="23040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990600"/>
            <a:ext cx="84582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  <a:cs typeface="Arial" panose="020B0604020202020204" pitchFamily="34" charset="0"/>
            </a:endParaRPr>
          </a:p>
          <a:p>
            <a:pPr algn="ctr"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911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30725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458200" cy="42672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Directories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: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contains list of files &amp; sub directories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Path :  Location of a file/directory in tree structure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Absolute Path: refer from root dir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Relative Path : refer from current dir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.   Current directory    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..  Parent directory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952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31749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458200" cy="48006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Directories</a:t>
            </a: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Creation    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: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mkdir :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to create a directory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mkdir dirname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dirname - directory to be created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Navigation 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: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cd -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to navigate between directories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cd dir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makes the dir current directory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cd - without parameters, changes to users home directory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cd / - makes root directory as current working directory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931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Architecture</a:t>
            </a:r>
          </a:p>
        </p:txBody>
      </p:sp>
      <p:sp>
        <p:nvSpPr>
          <p:cNvPr id="3277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41148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Univers" pitchFamily="34" charset="0"/>
              </a:rPr>
              <a:t>Directories</a:t>
            </a: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 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Deletion    :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rmdir  -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deletes only if dir is empty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rmdir dirname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dirname - directory to be deleted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Working Directory :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pwd -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Prints current working directory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pwd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239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379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686800" cy="4495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Security:</a:t>
            </a:r>
            <a:endParaRPr lang="en-US" altLang="en-US" sz="2400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Physical Security -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Server is kept away from users.   User access the system through remote terminals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Password Protection :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All users have to authenticate to the system using login id &amp; password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File level security :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Owner of the file decides the file access permissions for other users</a:t>
            </a: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482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600200"/>
            <a:ext cx="8382000" cy="46482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Types of users 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-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User (owner)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Group (Users of the Group to which the owner belongs)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Others (All other users)</a:t>
            </a:r>
          </a:p>
          <a:p>
            <a:pPr marL="0" indent="0">
              <a:buFontTx/>
              <a:buNone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File permissions: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Read permission (4)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Write Permission (2)</a:t>
            </a: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 Execute Permission (1)</a:t>
            </a: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584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686800" cy="4419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Unix commands to set permission:</a:t>
            </a:r>
            <a:endParaRPr lang="en-US" altLang="en-US" sz="2400" u="sng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chmod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Syntax 1(Symbolic Mode):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chmod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user +/-/= permissions filename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user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can be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u,g,o,a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u -user or owner  g- group members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o - others     a - all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+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Grant permission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-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revoke permission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= set permissions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permissions can be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r,w,x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r - read      w - write      x - execute     </a:t>
            </a:r>
            <a:endParaRPr lang="en-US" altLang="en-US" sz="2400" i="1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686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458200" cy="497205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</a:rPr>
              <a:t>Unix commands to set permission: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chmod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Syntax 2 (Absolute Mode):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chmod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</a:t>
            </a:r>
            <a:r>
              <a:rPr lang="en-US" altLang="en-US" sz="2400" i="1" dirty="0" err="1">
                <a:solidFill>
                  <a:schemeClr val="bg2"/>
                </a:solidFill>
                <a:latin typeface="Univers" pitchFamily="34" charset="0"/>
              </a:rPr>
              <a:t>nnn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filename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</a:t>
            </a:r>
            <a:r>
              <a:rPr lang="en-US" altLang="en-US" sz="2400" i="1" dirty="0" err="1">
                <a:solidFill>
                  <a:schemeClr val="bg2"/>
                </a:solidFill>
                <a:latin typeface="Univers" pitchFamily="34" charset="0"/>
              </a:rPr>
              <a:t>nnn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three digit number (octal)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1st digit - permissions set for the owner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2nd digit - permissions set for the group members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3rd digit - permissions set for the others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4 - read      2 - write      1 - execute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Ex: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chmod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753 file1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for owner all permissions  , for group read and execute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for others write and execute permissions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789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828800"/>
            <a:ext cx="8534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Unix commands to set permission: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</a:t>
            </a:r>
            <a:r>
              <a:rPr lang="en-US" altLang="en-US" sz="2400" b="1" dirty="0" err="1">
                <a:solidFill>
                  <a:schemeClr val="bg2"/>
                </a:solidFill>
                <a:latin typeface="Arial" panose="020B0604020202020204" pitchFamily="34" charset="0"/>
              </a:rPr>
              <a:t>chgrp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chgrp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groupname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filename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groupname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can be any valid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groupname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belonging to that system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chgrp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other file1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922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38200" y="1752600"/>
            <a:ext cx="7924800" cy="449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Unix History</a:t>
            </a: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  Multics- Multi user, multi process OS-1965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AT&amp;T walks out of project - 1969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Ken Thompson, Ritchie continue to work and implement first version of Unix on PDP-7, then V2 in PDP-11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Rewritten in B and then to C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Unix was licensed to Universities for educational purpose - 1974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1st commercial version was released in1981</a:t>
            </a: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SCO, HP-UX, DEC, BSD, IBM, SUN - Unix Flavors </a:t>
            </a:r>
          </a:p>
          <a:p>
            <a:pPr>
              <a:buClr>
                <a:schemeClr val="bg2"/>
              </a:buClr>
              <a:buFontTx/>
              <a:buChar char="*"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891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Unix commands to set permission: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</a:t>
            </a:r>
            <a:r>
              <a:rPr lang="en-US" altLang="en-US" sz="2400" b="1" dirty="0" err="1">
                <a:solidFill>
                  <a:schemeClr val="bg2"/>
                </a:solidFill>
                <a:latin typeface="Arial" panose="020B0604020202020204" pitchFamily="34" charset="0"/>
              </a:rPr>
              <a:t>chown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chown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username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username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can be any valid username existing in the system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chown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oradev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file1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 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Sonata Software Ltd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system Security</a:t>
            </a:r>
          </a:p>
        </p:txBody>
      </p:sp>
      <p:sp>
        <p:nvSpPr>
          <p:cNvPr id="39941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Univers" pitchFamily="34" charset="0"/>
              </a:rPr>
              <a:t>Unix commands to set permission: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umask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: get or set the file mode creation mask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synatx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: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umask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[mask]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This mask affects the initial value of the  file permission bits of subsequently created files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Directory files normally created with mode 777 other files created with mode 666.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 :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umask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022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If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umask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is set to the above value then directories are created with 755 (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ie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777 - 022)   files are created with mode 644 (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ie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666- 022)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0965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Files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  cat -  create, concatenate and display files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  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&gt; file1       	-accepts the file text till ^D  is 				  pressed in new line and creates a 			  file called file1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&gt;&gt; file1     	-same as above but appends to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file1	  	-displays the content of the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&lt; file1       	-same as above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file1 file2 &gt; file3  -concatenates file1 and file2 into file3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Options:-n	prints line numbers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  -b	prints line numbers but not for blank lines 	  -s	silent about non-existent files	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sz="2400" b="0"/>
              <a:t>File Manipulation</a:t>
            </a:r>
          </a:p>
        </p:txBody>
      </p:sp>
      <p:sp>
        <p:nvSpPr>
          <p:cNvPr id="4198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4582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File Copy    :</a:t>
            </a: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cp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cp [-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sourcefile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target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Sourcefile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(s) : file to be copied (use wild cards to select more than one file) 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Target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: can be directory or new filename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If two or more files are copied, the target must be a directory.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When copying a single file to another file, if target file exists, its contents are destroyed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option :To copy one or more directory subtrees to another directory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301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47244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File Rename    :</a:t>
            </a: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mv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mv 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sourcefile(s) newname</a:t>
            </a:r>
          </a:p>
          <a:p>
            <a:pPr marL="457200" lvl="1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Sourcefile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(s) : file to be moved (use wild cards to select more than one file or filenames separated by white spaces ) </a:t>
            </a:r>
          </a:p>
          <a:p>
            <a:pPr marL="457200" lvl="1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Newname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can be directory or new filename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Note:</a:t>
            </a:r>
          </a:p>
          <a:p>
            <a:pPr marL="457200" lvl="1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If two or more files are moved, the destination must be a directory. </a:t>
            </a:r>
          </a:p>
          <a:p>
            <a:pPr marL="457200" lvl="1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When moving a single file to another file, if destination file exists, its contents are destroyed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403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44958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File Links    :</a:t>
            </a: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ln - make hard or symbolic links to files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	ln [-s]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sourcefile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destination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Sourcefile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(s) : file for which link is created Destination : can be directory or new link 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Options: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-s  :To create symbolic links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-n  : Does not overwrite the existing file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-f   : Overwrite the existing file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506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828800"/>
            <a:ext cx="8458200" cy="4267200"/>
          </a:xfrm>
        </p:spPr>
        <p:txBody>
          <a:bodyPr/>
          <a:lstStyle/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File deletion    :</a:t>
            </a: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rm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rm [-irf] filename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Filename - file to be deleted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-i option : Prompts before deleting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-r option : to recursively remove directories and 		       subdirectories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-f option : forcefully remove the file </a:t>
            </a:r>
          </a:p>
          <a:p>
            <a:pPr marL="0" indent="0"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The removal depends on the permissions of the directory and the file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7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60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64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Word Count: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counts number of words, characters and lines present in a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cwl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filename[s]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-c  only no of bytes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-w only no of 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-l   only count lines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-m, -C only no of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charecters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employee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95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710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696200" cy="464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Octal Dump: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od - octal dump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od file	prints a visible representation of all bytes of a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Options: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-d 	in decimals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-o		in octal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-x        in hexadecimal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-c 		in characters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-b 	in bytes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826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813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File Comparison 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diff - display line-by-line  differences  between  pairs  of text files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		diff file1 file2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Options:	-b 		ignores trailing spaces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	-i		ignores case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	-r		recursive diff for common directories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126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38200" y="1752600"/>
            <a:ext cx="75438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Features of Unix:</a:t>
            </a:r>
            <a:endParaRPr lang="en-US" altLang="en-US" sz="24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Some of the main features are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Multi-user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Multi-tasking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Portability  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Modular Design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Hierarchical File Structure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IO Redirection &amp; Pipes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Security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Communication/Networking</a:t>
            </a: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Sonata Software Ltd</a:t>
            </a: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File Manipulation</a:t>
            </a:r>
            <a:endParaRPr lang="en-US" sz="2400" b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72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File Comparison :</a:t>
            </a: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cmp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 differences  between  pairs  of text files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	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cmp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file1 file2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comm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select or reject lines common to two files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	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comm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file1 file2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Options: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-1        Suppress the output  column  of  lines  unique  to file1.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-2        Suppress the output  column  of  lines  unique  to file2.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-3        Suppress the output column of lines duplicated  in file1 and  file2.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D08-9F26-446E-B5CE-06BFF1F2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4230C-72F3-425D-BC38-9B42E0823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91513" cy="46942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 Create folder 'Test' in your home directory</a:t>
            </a:r>
          </a:p>
          <a:p>
            <a:pPr marL="0" indent="0">
              <a:buNone/>
            </a:pPr>
            <a:r>
              <a:rPr lang="en-US" sz="1400" dirty="0"/>
              <a:t>2. Create below files</a:t>
            </a:r>
          </a:p>
          <a:p>
            <a:pPr marL="0" indent="0">
              <a:buNone/>
            </a:pPr>
            <a:r>
              <a:rPr lang="en-US" sz="1400" dirty="0"/>
              <a:t>  - </a:t>
            </a:r>
            <a:r>
              <a:rPr lang="en-US" sz="1400" dirty="0" err="1"/>
              <a:t>employeelist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- skillset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3. Create folder Test2 in home directory</a:t>
            </a:r>
          </a:p>
          <a:p>
            <a:pPr marL="0" indent="0">
              <a:buNone/>
            </a:pPr>
            <a:r>
              <a:rPr lang="en-US" sz="1400" dirty="0"/>
              <a:t>  - create </a:t>
            </a:r>
            <a:r>
              <a:rPr lang="en-US" sz="1400" dirty="0" err="1"/>
              <a:t>symbolink</a:t>
            </a:r>
            <a:r>
              <a:rPr lang="en-US" sz="1400" dirty="0"/>
              <a:t> and hard link for skillset file </a:t>
            </a:r>
          </a:p>
          <a:p>
            <a:pPr marL="0" indent="0">
              <a:buNone/>
            </a:pPr>
            <a:r>
              <a:rPr lang="en-US" sz="1400" dirty="0"/>
              <a:t>  - delete skillset file and check if </a:t>
            </a:r>
            <a:r>
              <a:rPr lang="en-US" sz="1400" dirty="0" err="1"/>
              <a:t>hardlink</a:t>
            </a:r>
            <a:r>
              <a:rPr lang="en-US" sz="1400" dirty="0"/>
              <a:t> and symbolic link file exists</a:t>
            </a:r>
          </a:p>
          <a:p>
            <a:pPr marL="0" indent="0">
              <a:buNone/>
            </a:pPr>
            <a:r>
              <a:rPr lang="en-US" sz="1400" dirty="0"/>
              <a:t>  - explain the difference b/n symbolic and hard links</a:t>
            </a:r>
          </a:p>
          <a:p>
            <a:pPr marL="0" indent="0">
              <a:buNone/>
            </a:pPr>
            <a:r>
              <a:rPr lang="en-US" sz="1400" dirty="0"/>
              <a:t>4. Provide read and write permission to 'user2' group</a:t>
            </a:r>
          </a:p>
          <a:p>
            <a:pPr marL="0" indent="0">
              <a:buNone/>
            </a:pPr>
            <a:r>
              <a:rPr lang="en-US" sz="1400" dirty="0"/>
              <a:t>   test if user2 group users can access the file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5. Revoke write permission from user2 group and test the access again</a:t>
            </a:r>
          </a:p>
          <a:p>
            <a:pPr marL="0" indent="0">
              <a:buNone/>
            </a:pPr>
            <a:r>
              <a:rPr lang="en-US" sz="1400" dirty="0"/>
              <a:t>6. Grant write permission for others and test it </a:t>
            </a:r>
          </a:p>
          <a:p>
            <a:pPr marL="0" indent="0">
              <a:buNone/>
            </a:pPr>
            <a:r>
              <a:rPr lang="en-US" sz="1400" dirty="0"/>
              <a:t>7. Revoke write permission for others and test again</a:t>
            </a:r>
          </a:p>
          <a:p>
            <a:pPr marL="0" indent="0">
              <a:buNone/>
            </a:pPr>
            <a:r>
              <a:rPr lang="en-US" sz="1400" dirty="0"/>
              <a:t>8. Change the group of </a:t>
            </a:r>
            <a:r>
              <a:rPr lang="en-US" sz="1400" dirty="0" err="1"/>
              <a:t>employeelist</a:t>
            </a:r>
            <a:r>
              <a:rPr lang="en-US" sz="1400" dirty="0"/>
              <a:t> file to 'user3'</a:t>
            </a:r>
          </a:p>
          <a:p>
            <a:pPr marL="0" indent="0">
              <a:buNone/>
            </a:pPr>
            <a:r>
              <a:rPr lang="en-US" sz="1400" dirty="0"/>
              <a:t>   test if user3 group have access</a:t>
            </a:r>
          </a:p>
          <a:p>
            <a:pPr marL="0" indent="0">
              <a:buNone/>
            </a:pPr>
            <a:r>
              <a:rPr lang="en-US" sz="1400" dirty="0"/>
              <a:t>9. Change ownership of the file to user5 and test</a:t>
            </a:r>
          </a:p>
          <a:p>
            <a:pPr marL="0" indent="0">
              <a:buNone/>
            </a:pPr>
            <a:r>
              <a:rPr lang="en-US" sz="1400" dirty="0"/>
              <a:t>10. check how many employees are there  (hint: use </a:t>
            </a:r>
            <a:r>
              <a:rPr lang="en-US" sz="1400" dirty="0" err="1"/>
              <a:t>wc</a:t>
            </a:r>
            <a:r>
              <a:rPr lang="en-US" sz="1400" dirty="0"/>
              <a:t> command)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6A08-6253-48B0-9514-9C3E0B7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Date 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7C61B-424D-495B-861C-85BC7957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Sonata Software Ltd</a:t>
            </a:r>
          </a:p>
        </p:txBody>
      </p:sp>
    </p:spTree>
    <p:extLst>
      <p:ext uri="{BB962C8B-B14F-4D97-AF65-F5344CB8AC3E}">
        <p14:creationId xmlns:p14="http://schemas.microsoft.com/office/powerpoint/2010/main" val="4187370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72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en-US"/>
              <a:t>IO REDIRECTION</a:t>
            </a:r>
            <a:endParaRPr lang="en-US" sz="2400" b="0"/>
          </a:p>
        </p:txBody>
      </p:sp>
      <p:sp>
        <p:nvSpPr>
          <p:cNvPr id="5018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8458200" cy="47244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Three default files opened when a program starts execution (e.g. at login). </a:t>
            </a:r>
          </a:p>
          <a:p>
            <a:pPr marL="0" indent="0">
              <a:buClr>
                <a:srgbClr val="003300"/>
              </a:buClr>
              <a:buSzPct val="60000"/>
              <a:buFont typeface="Monotype Sorts" pitchFamily="2" charset="2"/>
              <a:buChar char="l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First:	standard input (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stdin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buClr>
                <a:srgbClr val="003300"/>
              </a:buClr>
              <a:buSzPct val="60000"/>
              <a:buFont typeface="Monotype Sorts" pitchFamily="2" charset="2"/>
              <a:buChar char="l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Second: 	standard output (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stdout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buClr>
                <a:srgbClr val="003300"/>
              </a:buClr>
              <a:buSzPct val="60000"/>
              <a:buFont typeface="Monotype Sorts" pitchFamily="2" charset="2"/>
              <a:buChar char="l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Third:	standard error (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stderr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Each file is numbered by small integers called 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Descriptors.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descriptors are generally integers between 0 and 19 (the limit is system dependent) which may be used to reference files that have been opened for input and/or output.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/>
              <a:t>IO REDIRECTION</a:t>
            </a:r>
            <a:endParaRPr lang="en-US" sz="2400" b="0"/>
          </a:p>
        </p:txBody>
      </p:sp>
      <p:sp>
        <p:nvSpPr>
          <p:cNvPr id="51205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458200" cy="4191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descriptors are offsets into the Unix System Process File Descriptor Table. </a:t>
            </a:r>
          </a:p>
          <a:p>
            <a:pPr marL="914400" lvl="2" indent="0"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*standard input (stdin) has file descriptor 0 </a:t>
            </a:r>
          </a:p>
          <a:p>
            <a:pPr marL="914400" lvl="2" indent="0"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*standard output (</a:t>
            </a:r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</a:rPr>
              <a:t>stdout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) has file descriptor 1 </a:t>
            </a:r>
          </a:p>
          <a:p>
            <a:pPr marL="914400" lvl="2" indent="0">
              <a:buClr>
                <a:schemeClr val="bg2"/>
              </a:buClr>
              <a:buFont typeface="Monotype Sorts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*standard error (stderr) has file descriptor 2 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File Descriptor Table</a:t>
            </a:r>
          </a:p>
          <a:p>
            <a:pPr marL="914400" lvl="2" indent="0">
              <a:buClr>
                <a:srgbClr val="003300"/>
              </a:buClr>
              <a:buFont typeface="Monotype Sorts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*One for each individual Unix process</a:t>
            </a:r>
          </a:p>
          <a:p>
            <a:pPr marL="914400" lvl="2" indent="0">
              <a:buClr>
                <a:srgbClr val="003300"/>
              </a:buClr>
              <a:buFont typeface="Monotype Sorts" pitchFamily="2" charset="2"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*Contains pointers to information about each open file. 	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334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IO REDIRECTION</a:t>
            </a:r>
            <a:endParaRPr lang="en-US" sz="2400" b="0"/>
          </a:p>
        </p:txBody>
      </p:sp>
      <p:sp>
        <p:nvSpPr>
          <p:cNvPr id="52229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524000"/>
            <a:ext cx="8458200" cy="5189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I/O redirection is accomplished as follows: </a:t>
            </a:r>
          </a:p>
          <a:p>
            <a:pPr lvl="2">
              <a:buFontTx/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 A standard file (</a:t>
            </a:r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</a:rPr>
              <a:t>input,output,err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) is closed. The file named for redirection is opened. A new file pointer replaces the closed File Descriptor Table entry.</a:t>
            </a:r>
          </a:p>
          <a:p>
            <a:pPr lvl="2">
              <a:buFontTx/>
              <a:buNone/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Input Redirection 	 	  &lt;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Output Redirection		  &gt;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Error Redirection     		2&gt;</a:t>
            </a: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cat &lt; file1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ls &gt;file2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cp f1 f2  2&gt;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errfile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2230" name="Line 1030"/>
          <p:cNvSpPr>
            <a:spLocks noChangeShapeType="1"/>
          </p:cNvSpPr>
          <p:nvPr/>
        </p:nvSpPr>
        <p:spPr bwMode="auto">
          <a:xfrm>
            <a:off x="5257800" y="1447800"/>
            <a:ext cx="1219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78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 REDIRECTION</a:t>
            </a:r>
            <a:endParaRPr lang="en-US" sz="2400" b="0"/>
          </a:p>
        </p:txBody>
      </p:sp>
      <p:sp>
        <p:nvSpPr>
          <p:cNvPr id="532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0772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Options</a:t>
            </a:r>
            <a:r>
              <a:rPr lang="en-US" altLang="en-US" sz="2400" b="1" dirty="0">
                <a:solidFill>
                  <a:schemeClr val="bg2"/>
                </a:solidFill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&gt;file	direct standard output to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&gt;&gt;file 	append standard output to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&lt;file	take standard input from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n&gt;file	direct output from file descriptor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to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n&gt;&gt;file append output from file descriptor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to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n&gt;&amp;m   merge output from file descriptor n with file descriptor 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&lt;&lt;s      take std input until next s at beginning of a line</a:t>
            </a:r>
            <a:r>
              <a:rPr lang="en-US" altLang="en-US" sz="2400" dirty="0">
                <a:solidFill>
                  <a:schemeClr val="bg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IO REDIRECTION</a:t>
            </a:r>
            <a:endParaRPr lang="en-US" sz="2400" b="0"/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/dev/null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Redirecting to /dev/null is to throw away regular output so the diagnostics message are visible.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Redirecting from /dev/null will get end-of-file immediately, since it always return zero bytes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/dev/tty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Redirecting to /dev/tty is to display output at the current terminal.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F40-5CA3-4C1A-8670-B88E7ED5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09313-303C-45F1-853D-ABAC4088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Create file “File1”</a:t>
            </a:r>
          </a:p>
          <a:p>
            <a:r>
              <a:rPr lang="en-US" sz="2400" dirty="0"/>
              <a:t>Append 2 more lines to the same file</a:t>
            </a:r>
          </a:p>
          <a:p>
            <a:r>
              <a:rPr lang="en-US" sz="2400" dirty="0"/>
              <a:t>Create File2 with few lines</a:t>
            </a:r>
          </a:p>
          <a:p>
            <a:r>
              <a:rPr lang="en-US" sz="2400" dirty="0"/>
              <a:t>Display the contents of both File1 and File2</a:t>
            </a:r>
          </a:p>
          <a:p>
            <a:r>
              <a:rPr lang="en-US" sz="2400" dirty="0"/>
              <a:t>Concatenate both File1 &amp; 2</a:t>
            </a:r>
          </a:p>
          <a:p>
            <a:r>
              <a:rPr lang="en-US" sz="2400" dirty="0"/>
              <a:t>Send the above output to File3</a:t>
            </a:r>
          </a:p>
          <a:p>
            <a:r>
              <a:rPr lang="en-US" sz="2400" dirty="0"/>
              <a:t>Read File1,File2,File3… File5 . Observe the output</a:t>
            </a:r>
          </a:p>
          <a:p>
            <a:r>
              <a:rPr lang="en-US" sz="2400" dirty="0"/>
              <a:t>Redirect the errors of the above command to “</a:t>
            </a:r>
            <a:r>
              <a:rPr lang="en-US" sz="2400" dirty="0" err="1"/>
              <a:t>errorlog</a:t>
            </a:r>
            <a:r>
              <a:rPr lang="en-US" sz="2400" dirty="0"/>
              <a:t>”</a:t>
            </a:r>
          </a:p>
          <a:p>
            <a:r>
              <a:rPr lang="en-US" sz="2400" dirty="0"/>
              <a:t>Concatenate name File1 to 5 and store it in File 10. if any errors, log them in the same file </a:t>
            </a:r>
          </a:p>
          <a:p>
            <a:r>
              <a:rPr lang="en-US" sz="2400" dirty="0"/>
              <a:t>Copy File1 to File6. Add the errors to “</a:t>
            </a:r>
            <a:r>
              <a:rPr lang="en-US" sz="2400" dirty="0" err="1"/>
              <a:t>errorlog</a:t>
            </a:r>
            <a:r>
              <a:rPr lang="en-US" sz="2400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133C-1F6C-4411-B174-56E9383AD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Date :</a:t>
            </a:r>
          </a:p>
        </p:txBody>
      </p:sp>
    </p:spTree>
    <p:extLst>
      <p:ext uri="{BB962C8B-B14F-4D97-AF65-F5344CB8AC3E}">
        <p14:creationId xmlns:p14="http://schemas.microsoft.com/office/powerpoint/2010/main" val="1721985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34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Pipes</a:t>
            </a:r>
            <a:endParaRPr lang="en-US" sz="2400" b="0"/>
          </a:p>
        </p:txBody>
      </p:sp>
      <p:sp>
        <p:nvSpPr>
          <p:cNvPr id="55301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Pipes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: Pipes are used to send o/p of one process as input to another process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  The symbol used as pipe -   |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p1| p2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connect standard output of process p1 to input of p2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Examples: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ls |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-l     gives the count of the files in the folder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banner Sonata |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wc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0105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Debugging Pipes</a:t>
            </a:r>
            <a:endParaRPr lang="en-US" sz="2400" b="0"/>
          </a:p>
        </p:txBody>
      </p:sp>
      <p:sp>
        <p:nvSpPr>
          <p:cNvPr id="56325" name="Rectangle 205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752600"/>
            <a:ext cx="7772400" cy="4648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tee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used to send output to more than one destination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tee 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 : ls | tee employee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Will send the output to standard output as well as to a file called employee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331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534400" cy="3733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Login &amp; Logout:</a:t>
            </a:r>
            <a:endParaRPr lang="en-US" altLang="en-US" sz="2400" b="1" u="sng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FontTx/>
              <a:buNone/>
            </a:pPr>
            <a:endParaRPr lang="en-US" altLang="en-US" sz="1800" b="1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 Use telnet or other terminals and connect to the server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Login prompt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Password protection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“^d” or “exit”  to logout</a:t>
            </a:r>
          </a:p>
          <a:p>
            <a:pPr marL="0" indent="0">
              <a:buClr>
                <a:schemeClr val="bg2"/>
              </a:buClr>
              <a:buFontTx/>
              <a:buChar char="*"/>
            </a:pPr>
            <a:endParaRPr lang="en-US" altLang="en-US" sz="200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buClr>
                <a:schemeClr val="bg2"/>
              </a:buClr>
              <a:buFontTx/>
              <a:buChar char="*"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 marL="0" indent="0"/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938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Filters</a:t>
            </a:r>
            <a:endParaRPr lang="en-US" sz="2400" b="0" dirty="0"/>
          </a:p>
        </p:txBody>
      </p:sp>
      <p:sp>
        <p:nvSpPr>
          <p:cNvPr id="5734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5029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pg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pause between pages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syntax : pg [-ep] file1 file2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-e  not to pause at the end of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-p to set prompt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Ex: who|pg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pg- commands :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Enter- next page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l - next line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!command - executes the commnad 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h - help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-n - skip n screens backwards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n - skip n screens forward</a:t>
            </a:r>
          </a:p>
          <a:p>
            <a:pPr lvl="1">
              <a:lnSpc>
                <a:spcPct val="90000"/>
              </a:lnSpc>
              <a:buClr>
                <a:schemeClr val="bg2"/>
              </a:buClr>
            </a:pPr>
            <a:r>
              <a:rPr lang="en-US" altLang="en-US" sz="2200">
                <a:solidFill>
                  <a:schemeClr val="bg2"/>
                </a:solidFill>
                <a:latin typeface="Arial" panose="020B0604020202020204" pitchFamily="34" charset="0"/>
              </a:rPr>
              <a:t>etc.,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94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58373" name="Rectangle 1029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76400"/>
            <a:ext cx="8458200" cy="47625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more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:Controls display of a file in the screen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more [+n][+pattern] [-c]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+n starts the display at the nth line number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+/pattern - starts display at the pattern screen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-c clears the screen before display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 ls|more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More commands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nSpace - show next screen 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nEnter - show next n lines [default is 1 line]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!shellcommand - to execute a shell command in a subshell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nf-skip n screens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h- help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q- quit</a:t>
            </a:r>
          </a:p>
          <a:p>
            <a:pPr>
              <a:lnSpc>
                <a:spcPct val="90000"/>
              </a:lnSpc>
              <a:buClr>
                <a:schemeClr val="bg2"/>
              </a:buClr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etc.,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</a:p>
        </p:txBody>
      </p:sp>
      <p:sp>
        <p:nvSpPr>
          <p:cNvPr id="593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657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Filters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a program that takes input, process it and sends its output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Ex: grep, sort, cut, head etc.</a:t>
            </a:r>
          </a:p>
          <a:p>
            <a:pPr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90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60421" name="Rectangle 1028"/>
          <p:cNvSpPr>
            <a:spLocks noChangeArrowheads="1"/>
          </p:cNvSpPr>
          <p:nvPr/>
        </p:nvSpPr>
        <p:spPr bwMode="auto">
          <a:xfrm>
            <a:off x="304800" y="1752600"/>
            <a:ext cx="8534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head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</a:t>
            </a:r>
            <a:r>
              <a:rPr lang="en-US" altLang="en-US" sz="280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display first n lines of a file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head [-n]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-n  number of lines to display (default is 10)</a:t>
            </a:r>
          </a:p>
          <a:p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 head -8 employee</a:t>
            </a:r>
          </a:p>
          <a:p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tail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display last n lines of a file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tail [-n]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-n  number of lines to display from end(default is 10)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 tail -8 employee</a:t>
            </a:r>
          </a:p>
          <a:p>
            <a:pPr>
              <a:lnSpc>
                <a:spcPct val="90000"/>
              </a:lnSpc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tail [+n] filename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Displays from the nth line to the end of file</a:t>
            </a:r>
          </a:p>
          <a:p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61445" name="Rectangle 1029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905000"/>
            <a:ext cx="8153400" cy="3581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tail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display last n lines of a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tail [-n]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-n  number of lines to display from end(default is 10)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 tail -8 employee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tail [+n] filename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Displays from the nth line to the end of file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24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62468" name="Rectangle 2"/>
          <p:cNvSpPr>
            <a:spLocks noChangeArrowheads="1"/>
          </p:cNvSpPr>
          <p:nvPr/>
        </p:nvSpPr>
        <p:spPr bwMode="auto">
          <a:xfrm>
            <a:off x="228600" y="0"/>
            <a:ext cx="8610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FF3300"/>
                </a:solidFill>
              </a:rPr>
              <a:t>Try</a:t>
            </a:r>
            <a:endParaRPr lang="en-US" altLang="en-US" sz="2400"/>
          </a:p>
        </p:txBody>
      </p:sp>
      <p:sp>
        <p:nvSpPr>
          <p:cNvPr id="62469" name="Rectangle 3"/>
          <p:cNvSpPr>
            <a:spLocks noChangeArrowheads="1"/>
          </p:cNvSpPr>
          <p:nvPr/>
        </p:nvSpPr>
        <p:spPr bwMode="auto">
          <a:xfrm>
            <a:off x="609600" y="1676400"/>
            <a:ext cx="7848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The 10</a:t>
            </a:r>
            <a:r>
              <a:rPr lang="en-US" altLang="en-US" sz="2400" baseline="30000" dirty="0">
                <a:solidFill>
                  <a:schemeClr val="bg2"/>
                </a:solidFill>
                <a:latin typeface="Arial" panose="020B0604020202020204" pitchFamily="34" charset="0"/>
              </a:rPr>
              <a:t>th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to 25th  lines in a file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List only 10th line in a file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List only the recently modified file in the current directory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List only the smallest file in the current directory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  A data file is updated regularly, each day with 10 new records. New records are appended at the end. 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Write the command to print total number of records in the file.</a:t>
            </a:r>
          </a:p>
          <a:p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Write the command to list only the records entered 3 days before.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09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634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split: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- splits the original file into specified number of lines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split –n filename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Eg: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split –20 file1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Breaks file1 into files of 20 lines each. File name starts with xaa, xab, xac…………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0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6451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01000" cy="3962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csplit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Splits the file at a word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  csplit filename /word/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   	    csplit filename %word%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 the first syntax it splits the file at the occurrence of the word into different files starting with xx00…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 the second syntax it creates only one file which is the rest of the file form the pattern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464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6554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8001000" cy="3581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A data file is updated regularly, each day with 10 new records. New records are always appended at the end.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The data file now has to split into smaller files having records entered in one day. The file names should begin with dataxx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05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Pipes &amp; Filters</a:t>
            </a:r>
            <a:endParaRPr lang="en-US" sz="2400" b="0"/>
          </a:p>
        </p:txBody>
      </p:sp>
      <p:sp>
        <p:nvSpPr>
          <p:cNvPr id="66565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457200" y="1828800"/>
            <a:ext cx="7772400" cy="4343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 err="1">
                <a:solidFill>
                  <a:schemeClr val="bg2"/>
                </a:solidFill>
                <a:latin typeface="Arial" panose="020B0604020202020204" pitchFamily="34" charset="0"/>
              </a:rPr>
              <a:t>grep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(Global Search for Regular Expression): Standard file searching and selection utility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grep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[-options] “expression”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outputs the line when expression is found in the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-n  prints line numbers also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-v  prints the lines not containing the expression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-c   gives only the count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-l   gives only the filename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ignores case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4341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828800"/>
            <a:ext cx="8153400" cy="46482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Basic Unix Commands: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date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display date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Syntax:    date [+format]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format can be - %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D,%a,%d,%h,%m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, %Y, %y, %T, %H, %M, %S, %n, %t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cal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display calendar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Syntax: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cal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[[mm][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yyyy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mm - month from 1 to 12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yyyy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 year from 1 to 9999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75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153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6758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Patterns: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[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abc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  - any character in the list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[a-z]   - any character in the given range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[^a-z] - any character which is not in the given range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^       - search for the characters following ‘^’ only at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    the beginning in the 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$     - search for the character preceding ‘$’ only at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   the end in the 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*      -zero or multiple occurrences of the character preceding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.      - any character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86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2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Try</a:t>
            </a:r>
            <a:r>
              <a:rPr lang="en-US" sz="2400" b="0"/>
              <a:t>	</a:t>
            </a:r>
          </a:p>
        </p:txBody>
      </p:sp>
      <p:sp>
        <p:nvSpPr>
          <p:cNvPr id="6861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876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containing A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containing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The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at the beginning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 ending with  .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with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a,b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or c as the second letter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which contain def ,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deef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or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deeeef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*lines not having numbers at the beginning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*empty lines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*list the password file details of user1 - user10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*list only directories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*list out the C programs in the current directory which are using math library file (hint:  math library file -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math.h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696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35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/>
              <a:t>Pipes &amp; Filters</a:t>
            </a:r>
            <a:endParaRPr lang="en-US" sz="2400" b="0"/>
          </a:p>
        </p:txBody>
      </p:sp>
      <p:sp>
        <p:nvSpPr>
          <p:cNvPr id="69637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752600"/>
            <a:ext cx="86868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sort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used to sort the data in a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sort [-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dnruto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[+pos1] [-pos2] [-o </a:t>
            </a:r>
            <a:r>
              <a:rPr lang="en-US" altLang="en-US" sz="2400" i="1" dirty="0" err="1">
                <a:solidFill>
                  <a:schemeClr val="bg2"/>
                </a:solidFill>
                <a:latin typeface="Arial" panose="020B0604020202020204" pitchFamily="34" charset="0"/>
              </a:rPr>
              <a:t>outputfilename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 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-d  dictionary order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-n  sort on numeric field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-r   reverse order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-u  eliminate duplicate lines in sorted output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-t   specify field separator character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-o  stores output in a file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pos1 : No. of fields to skip    pos2: stop sorting at position pos2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ex: sort +2 -3 employee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97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  <a:endParaRPr lang="en-US" sz="2400" b="0"/>
          </a:p>
        </p:txBody>
      </p:sp>
      <p:sp>
        <p:nvSpPr>
          <p:cNvPr id="7066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7772400" cy="3962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*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Create a file which contains long listing of the files in root directory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*Sort the file based on the filename descending order (last field)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*Sort the file based only on the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inode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count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*Sort the file based on the user name and group name in reverse order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*Sort the file based on the file size and store the output in a file called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sortedfile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7772400" cy="4495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uniq: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    reports the repetitive lines in command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    uniq [-ucd] [-ignorecolumn] 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File must be sorted before use by uniq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-u exclude duplicate lines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-d only duplicate lines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-c all lines with duplicate lines repeated only once</a:t>
            </a:r>
          </a:p>
          <a:p>
            <a:pPr>
              <a:buFontTx/>
              <a:buNone/>
            </a:pPr>
            <a:endParaRPr lang="en-US" altLang="en-US" sz="2400" u="sng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All input to uniq has to be sorted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846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Translate</a:t>
            </a:r>
            <a:endParaRPr lang="en-US" sz="2400" b="0"/>
          </a:p>
        </p:txBody>
      </p:sp>
      <p:sp>
        <p:nvSpPr>
          <p:cNvPr id="7270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tr: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used to squeeze the repetitive characters from the input and translate the output to some other form and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1: tr  string1 string2 &lt; 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every occurrence of string1 will be replaced by string2 in the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Options:	-s suppresses multiple occurrences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-d deletes the given list of characters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-c other than in the pattern is replaced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9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  <a:endParaRPr lang="en-US" sz="2400" b="0"/>
          </a:p>
        </p:txBody>
      </p:sp>
      <p:sp>
        <p:nvSpPr>
          <p:cNvPr id="7373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*Convert all capital letters into small letters in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*Remove all occurrences of numbers in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*remove all occurrences of spaces in a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*suppress multiple occurrence of spaces in long listing of filenames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*count the number of alphabets in the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*count the occurrences of ovals in the given file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53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533400"/>
          </a:xfrm>
        </p:spPr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74757" name="Rectangle 2051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752600"/>
            <a:ext cx="8382000" cy="42672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cut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Retrieve selected fields from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	cut  [-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cfd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] </a:t>
            </a:r>
            <a:r>
              <a:rPr lang="en-US" altLang="en-US" sz="2400" i="1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-c  selects columns specified by list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-f  selects fields specified by list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-d  field delimiter (default is space/tab)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eg : cut -d “ “ -f2,4 employee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cut –c1-5 employee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6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FILTERS</a:t>
            </a:r>
            <a:endParaRPr lang="en-US" sz="2400" b="0"/>
          </a:p>
        </p:txBody>
      </p:sp>
      <p:sp>
        <p:nvSpPr>
          <p:cNvPr id="757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6962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paste: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merges contents of multiple files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	paste [-d delimiter] file1 file2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			Merges the contents of both the file with tab as delimiter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-d - to specify a delimiter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Ex:paste –d: file1 file2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is used as delimiter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If the input is not from file but from stdin then use ‘-’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  <a:endParaRPr lang="en-US" sz="2400" b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*The distinct group names of the users of the files in dev folder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*The file names and the user names only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*File names, User names and the number of lines in the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7413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228600" y="1600200"/>
            <a:ext cx="83820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Basic Unix Commands:</a:t>
            </a:r>
            <a:endParaRPr lang="en-US" altLang="en-US" sz="2400" b="1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who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display all logged in users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Syntax:    who [-T -H]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T - write permission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state,H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column headings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who am I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details of the user invoking the command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 :   who am  i       or      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    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whoami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passwd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to change password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Syntax:    passwd [username]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Getting Help :</a:t>
            </a:r>
            <a:endParaRPr lang="en-US" altLang="en-US" sz="2400" u="sng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man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manual  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    man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commandname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03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Compression</a:t>
            </a:r>
            <a:endParaRPr lang="en-US" sz="2400" b="0"/>
          </a:p>
        </p:txBody>
      </p:sp>
      <p:sp>
        <p:nvSpPr>
          <p:cNvPr id="7782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449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pack: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-packs up a file in compressed format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   pack filename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Pack fails if: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file appears to be already packed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file has links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file is empty 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no disk storage blocks will be saved by packing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file is a directory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file cannot be opened</a:t>
            </a:r>
          </a:p>
          <a:p>
            <a:pPr marL="609600" indent="-609600">
              <a:lnSpc>
                <a:spcPct val="90000"/>
              </a:lnSpc>
              <a:buClr>
                <a:schemeClr val="bg2"/>
              </a:buClr>
              <a:buFontTx/>
              <a:buAutoNum type="arabicPeriod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.z file already exists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Uncompressing</a:t>
            </a:r>
            <a:endParaRPr lang="en-US" sz="2400" b="0"/>
          </a:p>
        </p:txBody>
      </p:sp>
      <p:sp>
        <p:nvSpPr>
          <p:cNvPr id="7885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unpack: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  unpacks a packed file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  unpack packedfile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Returns the file to its original state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</a:rPr>
              <a:t>pcat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: Reads a packed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 : pcat packedfile</a:t>
            </a:r>
            <a:endParaRPr lang="en-US" altLang="en-US" sz="2400">
              <a:solidFill>
                <a:srgbClr val="003300"/>
              </a:solidFill>
              <a:latin typeface="Univers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rgbClr val="003300"/>
              </a:solidFill>
              <a:latin typeface="Univers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Compression</a:t>
            </a:r>
            <a:endParaRPr lang="en-US" sz="2400" b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3733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compress: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compresses a file - better algorithm and faster than pack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	compress filename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Creates a .Z file of the same name and delete the given file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Uncompressing</a:t>
            </a:r>
            <a:endParaRPr lang="en-US" sz="2400" b="0"/>
          </a:p>
        </p:txBody>
      </p:sp>
      <p:sp>
        <p:nvSpPr>
          <p:cNvPr id="8090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uncompress: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 uncompresses a compressed file -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	uncompress filename.Z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zcat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 : Reads compressed file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 : zcat compressedfile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  <a:endParaRPr lang="en-US" sz="2400" b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Create a file trial in your folder which contains listing all files in the system and the error messages got during the listing.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Note the size of the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Pack the file and note the size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Read the packed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unpack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compress the file and note the size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Read the compressed file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Compress more than one file and note the results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Compress packed file and note the results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29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Spell Check	</a:t>
            </a:r>
            <a:endParaRPr lang="en-US" sz="2400" b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spell </a:t>
            </a: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: Checks the spelling of the words in the file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Syntax: 	spell filename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07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Command Grouping</a:t>
            </a:r>
            <a:endParaRPr lang="en-US" sz="2400" b="0"/>
          </a:p>
        </p:txBody>
      </p:sp>
      <p:sp>
        <p:nvSpPr>
          <p:cNvPr id="8397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9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;  - Separates multiple commands at the command line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Format: 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	commad1;command2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   command1 is executed and then command2 - as good as executing two commands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Eg:      cal;date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	date; who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	(date ; who) | wc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17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Command Grouping</a:t>
            </a:r>
            <a:endParaRPr lang="en-US" sz="2400" b="0"/>
          </a:p>
        </p:txBody>
      </p:sp>
      <p:sp>
        <p:nvSpPr>
          <p:cNvPr id="8499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772400" cy="3810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&amp;&amp; - logical AND operation 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Synatx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:    command1 &amp;&amp; command2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command2 executes only if command1 completes successfully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Examples:	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		ls file1 &amp;&amp; cat file1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		ls file1 &amp;&amp; echo “file exists” &amp;&amp; cat file1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			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280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Command Grouping</a:t>
            </a:r>
            <a:endParaRPr lang="en-US" sz="2400" b="0"/>
          </a:p>
        </p:txBody>
      </p:sp>
      <p:sp>
        <p:nvSpPr>
          <p:cNvPr id="8602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|| - </a:t>
            </a: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logical OR operator between commands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Syntax:           command1 || command2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command2 is executed only if command1 errors out.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	Error message is also displayed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Eg:	ls file10 || echo ‘file is not available’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</a:rPr>
              <a:t>				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56706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Command Grouping</a:t>
            </a:r>
            <a:endParaRPr lang="en-US" sz="2400" b="0"/>
          </a:p>
        </p:txBody>
      </p:sp>
      <p:sp>
        <p:nvSpPr>
          <p:cNvPr id="87045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  <a:extLst>
            <a:ext uri="{909E8E84-426E-40DD-AFC4-6F175D3DCCD1}">
              <a14:hiddenFill xmlns:a14="http://schemas.microsoft.com/office/drawing/2010/main">
                <a:solidFill>
                  <a:srgbClr val="00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</a:rPr>
              <a:t>Precedence of operators 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; is      lower  than  that  of &amp;&amp; and ||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740525" cy="6858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5365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04800" y="1676400"/>
            <a:ext cx="83820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Basic Unix Commands :</a:t>
            </a:r>
            <a:endParaRPr lang="en-US" altLang="en-US" sz="2400" b="1" dirty="0">
              <a:solidFill>
                <a:schemeClr val="bg2"/>
              </a:solidFill>
              <a:latin typeface="Univers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 </a:t>
            </a:r>
            <a:r>
              <a:rPr lang="en-US" altLang="en-US" sz="2400" b="1" dirty="0" err="1">
                <a:solidFill>
                  <a:schemeClr val="bg2"/>
                </a:solidFill>
                <a:latin typeface="Univers" pitchFamily="34" charset="0"/>
              </a:rPr>
              <a:t>mesg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Syntax: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mesg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[y/n]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y- write enabled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n- write disabled</a:t>
            </a: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endParaRPr lang="en-US" altLang="en-US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write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to interact with other users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Syntax :    write &lt;login name&gt; 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		message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		^d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 dirty="0">
                <a:solidFill>
                  <a:schemeClr val="bg2"/>
                </a:solidFill>
                <a:latin typeface="Arial" panose="020B0604020202020204" pitchFamily="34" charset="0"/>
              </a:rPr>
              <a:t>Login 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: any valid login id </a:t>
            </a:r>
          </a:p>
          <a:p>
            <a:pPr marL="0" indent="0"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</a:pPr>
            <a:endParaRPr lang="en-US" altLang="en-US" sz="20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80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880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Command </a:t>
            </a:r>
            <a:endParaRPr lang="en-US" sz="2400" b="0"/>
          </a:p>
        </p:txBody>
      </p:sp>
      <p:sp>
        <p:nvSpPr>
          <p:cNvPr id="8806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find</a:t>
            </a: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– finds a file based on criteria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–name “[Aa]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bc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*” –print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/ -type d –name data  –print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/ -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inum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1234 –print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–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atime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+365 –exec rm –i {} \;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–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mtime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+7 –exec rm{} \;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–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mtime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–7 –exec rm{} \;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–user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uname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find . -perm u=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rwx,g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rx,o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rx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890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89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Unix Command</a:t>
            </a:r>
            <a:endParaRPr lang="en-US" sz="2400" b="0"/>
          </a:p>
        </p:txBody>
      </p:sp>
      <p:sp>
        <p:nvSpPr>
          <p:cNvPr id="890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which: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which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commandname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Gives from which command has been executed - it gives the absolute path of the command</a:t>
            </a:r>
          </a:p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touch: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touch filename</a:t>
            </a: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Changes file access and modification times</a:t>
            </a:r>
            <a:r>
              <a:rPr lang="en-US" altLang="en-US" sz="2400" dirty="0">
                <a:solidFill>
                  <a:schemeClr val="bg2"/>
                </a:solidFill>
              </a:rPr>
              <a:t> </a:t>
            </a: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time: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time command</a:t>
            </a:r>
            <a:endParaRPr lang="en-US" altLang="en-US" sz="2400" u="sng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Gives the time of execution of the program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realtime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	   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usertime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	 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systime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01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Editors</a:t>
            </a:r>
            <a:endParaRPr lang="en-US" sz="2400" b="0" dirty="0"/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vi Editor: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Invoking 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vi   [</a:t>
            </a: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2400" i="1" dirty="0">
                <a:solidFill>
                  <a:schemeClr val="bg2"/>
                </a:solidFill>
                <a:latin typeface="Arial" panose="020B0604020202020204" pitchFamily="34" charset="0"/>
              </a:rPr>
              <a:t>Filename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can be existing file or which is to be created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If omitted then an empty file is opened.</a:t>
            </a: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11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  <a:endParaRPr lang="en-US" sz="2400" b="0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u="sng">
                <a:solidFill>
                  <a:schemeClr val="bg2"/>
                </a:solidFill>
                <a:latin typeface="Arial" panose="020B0604020202020204" pitchFamily="34" charset="0"/>
              </a:rPr>
              <a:t>vi Editor: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Modes of editing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Input mode - inserting text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Command mode - delete text, navigate etc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Last line mode - save, exit etc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&lt;Esc&gt; key is used to move from any mode to command mode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‘:’ is used to invoke last line mode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‘a/i/o/’ is used to invoke edit mode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21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419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vi -Inserting text: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Append text - a,A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a- append characters right to the cursor position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A - append at the end of the current line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Insert text - i,I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 - insert at the cursor position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 - Insert at the beginning of the current line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Open a new line - o,O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o- Opens a new line below cursor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O - Opens a new line above the cursor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31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3142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318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vi -Cursor Movements: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Moving the cursor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around the screen -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h,j,k,l,nh,nl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within a text line - $, 0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over words - w, W, b, B,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e,E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42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5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42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5334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vi -Deleting text: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Deleting chars - x, nx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x- deletes the character under the cursor 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nx  - deletes n characters where n is no of chars to be deleted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Deleting words - dw, ndw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dw- deletes upto the beginning of  next word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ndw  - deletes n words to the right from the current word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Deleting Lines - dd, ndd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dd- deletes the current line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ndd  - deletes n number of lines including the current line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52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52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410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vi -Modifying text: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Replace Chars - r, R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r- replaces the character under the cursor 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nr  - replaces n characters where n is no of chars to be replaced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Change words - cw, ncw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cw- Changes upto the be ginning of  next word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ncw  - changes n words to the right from the current word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Change Lines - cc, ncc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cc- changes the current line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ncc  - changes n number of lines including the current line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62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6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7244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vi -Cutting &amp; Pasting: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Yanking - yy, nyy, yw, y$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yy- yanks the current line &amp; put it in the temp buffer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nyy  - yanks n lines 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yw - yanks a word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y$ yanks remainder of line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Pasting - p, P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p- places the contents of the temporary buffer after the cursor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P  - Places the contents before the cursor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(Yank &amp; paste - copy-paste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Delete &amp; paste - cut-paste )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72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en-US" sz="2400" u="sng">
                <a:solidFill>
                  <a:schemeClr val="bg2"/>
                </a:solidFill>
                <a:latin typeface="Arial" panose="020B0604020202020204" pitchFamily="34" charset="0"/>
              </a:rPr>
              <a:t>vi -Cutting &amp; Pasting: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Note : p/P should be pressed immediately after yank or delete command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Undo Changes :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u- undo last command that changed the buffer</a:t>
            </a:r>
          </a:p>
          <a:p>
            <a:pPr lvl="1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 undo all changes to current 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84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Introduction to Unix</a:t>
            </a:r>
          </a:p>
        </p:txBody>
      </p:sp>
      <p:sp>
        <p:nvSpPr>
          <p:cNvPr id="1638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876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b="1" u="sng" dirty="0">
                <a:solidFill>
                  <a:schemeClr val="bg2"/>
                </a:solidFill>
                <a:latin typeface="Arial" panose="020B0604020202020204" pitchFamily="34" charset="0"/>
              </a:rPr>
              <a:t>Basic Unix Commands: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Char char="*"/>
            </a:pP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finger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display details of logged in users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finger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Tx/>
              <a:buNone/>
            </a:pPr>
            <a:endParaRPr lang="en-US" altLang="en-US" sz="2400" dirty="0">
              <a:solidFill>
                <a:srgbClr val="003300"/>
              </a:solidFill>
            </a:endParaRP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*	</a:t>
            </a:r>
            <a:r>
              <a:rPr lang="en-US" altLang="en-US" sz="2400" b="1" dirty="0" err="1">
                <a:solidFill>
                  <a:schemeClr val="bg2"/>
                </a:solidFill>
                <a:latin typeface="Univers" pitchFamily="34" charset="0"/>
              </a:rPr>
              <a:t>bc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-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acts as a calculator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Syntax :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bc</a:t>
            </a: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>
              <a:buClr>
                <a:schemeClr val="bg2"/>
              </a:buClr>
              <a:buFontTx/>
              <a:buChar char="*"/>
            </a:pPr>
            <a:r>
              <a:rPr lang="en-US" altLang="en-US" sz="2400" b="1" dirty="0">
                <a:solidFill>
                  <a:schemeClr val="bg2"/>
                </a:solidFill>
                <a:latin typeface="Univers" pitchFamily="34" charset="0"/>
              </a:rPr>
              <a:t>banner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– 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prints a banner</a:t>
            </a:r>
          </a:p>
          <a:p>
            <a:pPr>
              <a:buClr>
                <a:schemeClr val="bg2"/>
              </a:buCl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Syntax:     banner [“]string[“]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830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4582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vi -Last Line mode: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Saving the Text : w, w file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w-  save the file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w file - saves the file with the given name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Qutting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vi -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wq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, q, q!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wq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- save &amp; quit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q - quit vi if the file is already saved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q! - quit without saving the changes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Executing command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sh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, !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To execute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unix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commands in the vi command mode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993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3040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99333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458200" cy="51816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Arial" panose="020B0604020202020204" pitchFamily="34" charset="0"/>
              </a:rPr>
              <a:t>vi -Last Line mode: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Pattern searching :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/pattern - will search forward or downward to find the next occurrence of the pattern specified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// will repeat the search in the forward direction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?pattern - will search backward in the file to find the pattern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?? Will repeat the search in the backward direction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 will repeat the last search command in the same direction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N will repeat the last search command in the opposite direction</a:t>
            </a:r>
          </a:p>
          <a:p>
            <a:pPr lvl="1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:1,$s/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patt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/text/g will globally replace first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patt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with text in each line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/>
              <a:t>Date :</a:t>
            </a:r>
          </a:p>
        </p:txBody>
      </p:sp>
      <p:sp>
        <p:nvSpPr>
          <p:cNvPr id="1003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372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Editors</a:t>
            </a:r>
          </a:p>
        </p:txBody>
      </p:sp>
      <p:sp>
        <p:nvSpPr>
          <p:cNvPr id="10035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3962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set all :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comand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lists commands used to set editing environment of vi ( set is a last line command)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set number  - gives line numbers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set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showmode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- prints the current editing mode in the 		         last line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etc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…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  When an editing session is initiated values set in $HOME/.</a:t>
            </a:r>
            <a:r>
              <a:rPr lang="en-US" altLang="en-US" sz="2400" dirty="0" err="1">
                <a:solidFill>
                  <a:schemeClr val="bg2"/>
                </a:solidFill>
                <a:latin typeface="Arial" panose="020B0604020202020204" pitchFamily="34" charset="0"/>
              </a:rPr>
              <a:t>exrc</a:t>
            </a: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are used  to set the editing environment defaults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13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48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Try</a:t>
            </a:r>
            <a:endParaRPr lang="en-US" sz="2400" b="0"/>
          </a:p>
        </p:txBody>
      </p:sp>
      <p:sp>
        <p:nvSpPr>
          <p:cNvPr id="10138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Create a file using vi editor with the following contents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		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The basic calculator,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bc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, can do calculations to any precision that you specify.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	Therefore, if you know how to calculate pi and want to know its value to 20, 50, or 200 places, for example, use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bc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	This tool can add, subtract, multiply, divide, and raise a number to a power. It can take square roots, compute sines and cosines of angles, calculate exponentials and logarithms, and handle arctangents and Bessel functions.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24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1. Insert an heading at the beginning of the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2 Remove the second line in the file and try undo     	    	command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3 Search for all occurrences of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bc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4 Remove the word number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5 Replace all occurrences of char c in line1 only with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	6 Replace all occurrences of space with \t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7. copy line 1 to 3 and paste at the end of the file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8. delete last 3 lines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9. undo last 2 changes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10. save your file as “bc_v2”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34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Editors</a:t>
            </a:r>
          </a:p>
        </p:txBody>
      </p:sp>
      <p:sp>
        <p:nvSpPr>
          <p:cNvPr id="103429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458200" cy="4572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sed (Stream Editor) :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provides a method of editing streams of data. 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Univers" pitchFamily="34" charset="0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</a:rPr>
              <a:t>is a stream editor that reads  one  or  more  text  files as a stream,  makes editing changes according to a script of  editing commands, and writes the results to standard output. The original file is not altered.</a:t>
            </a:r>
          </a:p>
          <a:p>
            <a:pPr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altLang="en-US" sz="2400">
              <a:solidFill>
                <a:schemeClr val="bg2"/>
              </a:solidFill>
              <a:latin typeface="Univers" pitchFamily="34" charset="0"/>
              <a:ea typeface="MS Mincho" panose="02020609040205080304" pitchFamily="49" charset="-128"/>
            </a:endParaRPr>
          </a:p>
          <a:p>
            <a:pPr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2"/>
                </a:solidFill>
                <a:latin typeface="Univers" pitchFamily="34" charset="0"/>
                <a:cs typeface="Courier New" panose="02070309020205020404" pitchFamily="49" charset="0"/>
              </a:rPr>
              <a:t>Usage :</a:t>
            </a:r>
          </a:p>
          <a:p>
            <a:pPr lvl="2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First, the line to edit must be identified (regular expressions) and second, how to edit the line.</a:t>
            </a:r>
            <a:r>
              <a:rPr lang="en-US" altLang="en-US">
                <a:solidFill>
                  <a:schemeClr val="bg2"/>
                </a:solidFill>
                <a:latin typeface="Univers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54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pPr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en-US"/>
              <a:t>Editors</a:t>
            </a:r>
          </a:p>
        </p:txBody>
      </p:sp>
      <p:sp>
        <p:nvSpPr>
          <p:cNvPr id="105477" name="Rectangl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81000" y="1600200"/>
            <a:ext cx="85344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u="sng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sed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Syntax : sed [-n] [-e script] [-f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sfile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cs typeface="Times New Roman" panose="02020603050405020304" pitchFamily="18" charset="0"/>
              </a:rPr>
              <a:t>] [files]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-e </a:t>
            </a:r>
            <a:r>
              <a:rPr lang="en-US" altLang="en-US" sz="2400" i="1" dirty="0">
                <a:solidFill>
                  <a:schemeClr val="bg2"/>
                </a:solidFill>
                <a:latin typeface="Univers" pitchFamily="34" charset="0"/>
              </a:rPr>
              <a:t>script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	  script is an edit command for sed.  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-f </a:t>
            </a:r>
            <a:r>
              <a:rPr lang="en-US" altLang="en-US" sz="2400" i="1" dirty="0" err="1">
                <a:solidFill>
                  <a:schemeClr val="bg2"/>
                </a:solidFill>
                <a:latin typeface="Univers" pitchFamily="34" charset="0"/>
              </a:rPr>
              <a:t>script_file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	  Take the script from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script_file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.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script_file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                   consists of editing commands, one per line.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-n 		  Suppress the default output.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General format of sed is:</a:t>
            </a:r>
          </a:p>
          <a:p>
            <a:pPr algn="ctr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$sed address/instruction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  <a:ea typeface="MS Mincho" panose="02020609040205080304" pitchFamily="49" charset="-128"/>
              </a:rPr>
              <a:t>sed edit commands - s (substitute), d(delete), q(quit), p(print), y(replace)</a:t>
            </a: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Ex1: sed ‘1,10/s/SSL/Sonata Software Limited/g’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myfile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  <a:p>
            <a:pPr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Ex2: sed -f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formatfile</a:t>
            </a:r>
            <a:r>
              <a:rPr lang="en-US" altLang="en-US" sz="2400" dirty="0">
                <a:solidFill>
                  <a:schemeClr val="bg2"/>
                </a:solidFill>
                <a:latin typeface="Univers" pitchFamily="34" charset="0"/>
              </a:rPr>
              <a:t> </a:t>
            </a:r>
            <a:r>
              <a:rPr lang="en-US" altLang="en-US" sz="2400" dirty="0" err="1">
                <a:solidFill>
                  <a:schemeClr val="bg2"/>
                </a:solidFill>
                <a:latin typeface="Univers" pitchFamily="34" charset="0"/>
              </a:rPr>
              <a:t>myfile</a:t>
            </a:r>
            <a:endParaRPr lang="en-US" altLang="en-US" sz="2400" dirty="0">
              <a:solidFill>
                <a:schemeClr val="bg2"/>
              </a:solidFill>
              <a:latin typeface="Univers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64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who | sed '1,3d’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ls -l / | sed 's/root/&amp;-hello/g' 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‘3s/a/g/’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‘3s/a/g/p’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‘/a/!d’ filename</a:t>
            </a:r>
            <a:r>
              <a:rPr lang="en-US" altLang="en-US" sz="2400">
                <a:solidFill>
                  <a:schemeClr val="bg2"/>
                </a:solidFill>
              </a:rPr>
              <a:t> 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‘/a/d’ filename</a:t>
            </a:r>
            <a:r>
              <a:rPr lang="en-US" altLang="en-US" sz="2400">
                <a:solidFill>
                  <a:schemeClr val="bg2"/>
                </a:solidFill>
              </a:rPr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'1,/patt/s/ab/AB/g’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‘4,$y/abc/ABC/’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US" altLang="en-US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75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886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‘s/a/ This is &amp; /g’ 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'y/ab/AB/’ filename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‘s/Unix/”Unix"/g'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‘4q’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‘4p’ filename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sed ‘/^$/d’ filename</a:t>
            </a:r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Date :</a:t>
            </a:r>
          </a:p>
        </p:txBody>
      </p:sp>
      <p:sp>
        <p:nvSpPr>
          <p:cNvPr id="1085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Sonata Software Ltd</a:t>
            </a: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Try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7772400" cy="3581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3300"/>
                </a:solidFill>
                <a:miter lim="800000"/>
                <a:headEnd/>
                <a:tailEnd/>
              </a14:hiddenLine>
            </a:ext>
          </a:extLst>
        </p:spPr>
        <p:txBody>
          <a:bodyPr bIns="0"/>
          <a:lstStyle/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Use the file which contains the long file listing of the root directory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Replace all the occurrences of root to SUPERUSER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Delete all files which are created this month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Display only the file with maximum size</a:t>
            </a:r>
          </a:p>
          <a:p>
            <a:pPr>
              <a:buFontTx/>
              <a:buNone/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Replace the word ‘sonata’ with “SONATA”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1.pot">
  <a:themeElements>
    <a:clrScheme name="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000066"/>
      </a:hlink>
      <a:folHlink>
        <a:srgbClr val="0066FF"/>
      </a:folHlink>
    </a:clrScheme>
    <a:fontScheme name="template1.pot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9900">
            <a:alpha val="50000"/>
          </a:srgbClr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9900">
            <a:alpha val="50000"/>
          </a:srgbClr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emplate1.pot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1.pot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1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D:\CourseReview\template1.pot</Template>
  <TotalTime>59501</TotalTime>
  <Words>15202</Words>
  <Application>Microsoft Office PowerPoint</Application>
  <PresentationFormat>On-screen Show (4:3)</PresentationFormat>
  <Paragraphs>2541</Paragraphs>
  <Slides>216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4" baseType="lpstr">
      <vt:lpstr>Arial</vt:lpstr>
      <vt:lpstr>Courier New</vt:lpstr>
      <vt:lpstr>Monotype Sorts</vt:lpstr>
      <vt:lpstr>Tahoma</vt:lpstr>
      <vt:lpstr>Times New Roman</vt:lpstr>
      <vt:lpstr>Univers</vt:lpstr>
      <vt:lpstr>Wingdings</vt:lpstr>
      <vt:lpstr>template1.pot</vt:lpstr>
      <vt:lpstr>PowerPoint Presentation</vt:lpstr>
      <vt:lpstr>Contents</vt:lpstr>
      <vt:lpstr>Introduction to Unix</vt:lpstr>
      <vt:lpstr>Introduction to Unix</vt:lpstr>
      <vt:lpstr>Introduction to Unix</vt:lpstr>
      <vt:lpstr>Introduction to Unix</vt:lpstr>
      <vt:lpstr>Introduction to Unix</vt:lpstr>
      <vt:lpstr>Introduction to Unix</vt:lpstr>
      <vt:lpstr>Introduction to Unix</vt:lpstr>
      <vt:lpstr>Unix Architecture - Kernel &amp; Shell</vt:lpstr>
      <vt:lpstr>Unix Architecture - Kernel &amp; Shell</vt:lpstr>
      <vt:lpstr>Unix Architecture - Kernel &amp; Shell</vt:lpstr>
      <vt:lpstr>Unix Architecture - Kernel &amp; Shell</vt:lpstr>
      <vt:lpstr>Unix Architecture - Kernel &amp; Shell</vt:lpstr>
      <vt:lpstr>File system Architecture</vt:lpstr>
      <vt:lpstr>A Sample UNIX file system structure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Architecture</vt:lpstr>
      <vt:lpstr>File system Security</vt:lpstr>
      <vt:lpstr>File system Security</vt:lpstr>
      <vt:lpstr>File system Security</vt:lpstr>
      <vt:lpstr>File system Security</vt:lpstr>
      <vt:lpstr>File system Security</vt:lpstr>
      <vt:lpstr>File system Security</vt:lpstr>
      <vt:lpstr>File system Security</vt:lpstr>
      <vt:lpstr>File Manipulation</vt:lpstr>
      <vt:lpstr>File Manipulation</vt:lpstr>
      <vt:lpstr>File Manipulation</vt:lpstr>
      <vt:lpstr>File Manipulation</vt:lpstr>
      <vt:lpstr>File Manipulation</vt:lpstr>
      <vt:lpstr>File Manipulation</vt:lpstr>
      <vt:lpstr>File Manipulation</vt:lpstr>
      <vt:lpstr>File Manipulation</vt:lpstr>
      <vt:lpstr>File Manipulation</vt:lpstr>
      <vt:lpstr>Try</vt:lpstr>
      <vt:lpstr>IO REDIRECTION</vt:lpstr>
      <vt:lpstr>IO REDIRECTION</vt:lpstr>
      <vt:lpstr>IO REDIRECTION</vt:lpstr>
      <vt:lpstr>IO REDIRECTION</vt:lpstr>
      <vt:lpstr>IO REDIRECTION</vt:lpstr>
      <vt:lpstr>Try</vt:lpstr>
      <vt:lpstr>Pipes</vt:lpstr>
      <vt:lpstr>Debugging Pipes</vt:lpstr>
      <vt:lpstr>Filters</vt:lpstr>
      <vt:lpstr>Filters</vt:lpstr>
      <vt:lpstr>Filters</vt:lpstr>
      <vt:lpstr>Filters</vt:lpstr>
      <vt:lpstr>Filters</vt:lpstr>
      <vt:lpstr>PowerPoint Presentation</vt:lpstr>
      <vt:lpstr>FILTERS</vt:lpstr>
      <vt:lpstr>FILTERS</vt:lpstr>
      <vt:lpstr>Try</vt:lpstr>
      <vt:lpstr>Pipes &amp; Filters</vt:lpstr>
      <vt:lpstr>Filters</vt:lpstr>
      <vt:lpstr>Try </vt:lpstr>
      <vt:lpstr>Pipes &amp; Filters</vt:lpstr>
      <vt:lpstr>Try</vt:lpstr>
      <vt:lpstr>Filters</vt:lpstr>
      <vt:lpstr>Translate</vt:lpstr>
      <vt:lpstr>Try</vt:lpstr>
      <vt:lpstr>FILTERS</vt:lpstr>
      <vt:lpstr>FILTERS</vt:lpstr>
      <vt:lpstr>Try</vt:lpstr>
      <vt:lpstr>Compression</vt:lpstr>
      <vt:lpstr>Uncompressing</vt:lpstr>
      <vt:lpstr>Compression</vt:lpstr>
      <vt:lpstr>Uncompressing</vt:lpstr>
      <vt:lpstr>Try</vt:lpstr>
      <vt:lpstr>Spell Check </vt:lpstr>
      <vt:lpstr>Command Grouping</vt:lpstr>
      <vt:lpstr>Command Grouping</vt:lpstr>
      <vt:lpstr>Command Grouping</vt:lpstr>
      <vt:lpstr>Command Grouping</vt:lpstr>
      <vt:lpstr>Unix Command </vt:lpstr>
      <vt:lpstr>Unix Command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  <vt:lpstr>Editors</vt:lpstr>
      <vt:lpstr>Try</vt:lpstr>
      <vt:lpstr>Try</vt:lpstr>
      <vt:lpstr>Editors</vt:lpstr>
      <vt:lpstr>Editors</vt:lpstr>
      <vt:lpstr>Try</vt:lpstr>
      <vt:lpstr>Try</vt:lpstr>
      <vt:lpstr>Try</vt:lpstr>
      <vt:lpstr>Login inside login</vt:lpstr>
      <vt:lpstr>File System </vt:lpstr>
      <vt:lpstr>File System</vt:lpstr>
      <vt:lpstr>File System</vt:lpstr>
      <vt:lpstr>File System</vt:lpstr>
      <vt:lpstr>File System</vt:lpstr>
      <vt:lpstr>File System</vt:lpstr>
      <vt:lpstr>File System</vt:lpstr>
      <vt:lpstr>Unix Processes</vt:lpstr>
      <vt:lpstr>Unix Processes</vt:lpstr>
      <vt:lpstr>Unix Processes</vt:lpstr>
      <vt:lpstr>Unix Processes</vt:lpstr>
      <vt:lpstr>Unix Processes</vt:lpstr>
      <vt:lpstr>Unix Processes</vt:lpstr>
      <vt:lpstr>Unix Processes</vt:lpstr>
      <vt:lpstr>Unix Processes</vt:lpstr>
      <vt:lpstr>Try</vt:lpstr>
      <vt:lpstr>Unix Processes</vt:lpstr>
      <vt:lpstr>Try</vt:lpstr>
      <vt:lpstr>Unix Processes</vt:lpstr>
      <vt:lpstr>Try</vt:lpstr>
      <vt:lpstr>Unix Processes</vt:lpstr>
      <vt:lpstr>Unix Processes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Shell Programming</vt:lpstr>
      <vt:lpstr>Try</vt:lpstr>
      <vt:lpstr> Shell Programming</vt:lpstr>
      <vt:lpstr>Shell Programming</vt:lpstr>
      <vt:lpstr>Try</vt:lpstr>
      <vt:lpstr>Properly documented shell script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THE awk UTILITY</vt:lpstr>
      <vt:lpstr>Try</vt:lpstr>
      <vt:lpstr>ADVANCED FEATURES OF KORN SHELL</vt:lpstr>
      <vt:lpstr>ADVANCED FEATURES OF KORN SHELL</vt:lpstr>
      <vt:lpstr>ADVANCED FEATURES OF KORN SHELL</vt:lpstr>
      <vt:lpstr>ADVANCED FEATURES OF KORN SHELL</vt:lpstr>
      <vt:lpstr>ADVANCED FEATURES OF KORN SHELL</vt:lpstr>
      <vt:lpstr>ADVANCED FEATURES OF KORN SHELL</vt:lpstr>
      <vt:lpstr>ADVANCED FEATURES OF KORN SHELL</vt:lpstr>
      <vt:lpstr>ADVANCED FEATURES OF KORN SHELL</vt:lpstr>
      <vt:lpstr>Unix Communication/Network</vt:lpstr>
      <vt:lpstr>Unix Communication/Network</vt:lpstr>
      <vt:lpstr>Unix Communication/Network</vt:lpstr>
      <vt:lpstr>Unix Communication/Network</vt:lpstr>
      <vt:lpstr>Unix Communication/Network</vt:lpstr>
      <vt:lpstr>Unix Communication/Network</vt:lpstr>
      <vt:lpstr>References</vt:lpstr>
      <vt:lpstr>PowerPoint Presentation</vt:lpstr>
    </vt:vector>
  </TitlesOfParts>
  <Company>ssl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Operations</dc:title>
  <dc:creator>son291</dc:creator>
  <cp:lastModifiedBy>Roja Panchangam</cp:lastModifiedBy>
  <cp:revision>1308</cp:revision>
  <cp:lastPrinted>1999-12-16T13:10:08Z</cp:lastPrinted>
  <dcterms:created xsi:type="dcterms:W3CDTF">1998-08-14T05:09:18Z</dcterms:created>
  <dcterms:modified xsi:type="dcterms:W3CDTF">2021-11-11T03:52:42Z</dcterms:modified>
</cp:coreProperties>
</file>