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9" r:id="rId4"/>
    <p:sldId id="301"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inimized" horzBarState="maximized">
    <p:restoredLeft sz="16774" autoAdjust="0"/>
    <p:restoredTop sz="94660"/>
  </p:normalViewPr>
  <p:slideViewPr>
    <p:cSldViewPr>
      <p:cViewPr varScale="1">
        <p:scale>
          <a:sx n="73" d="100"/>
          <a:sy n="73" d="100"/>
        </p:scale>
        <p:origin x="-174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BC1BCD7-0A2D-4ADB-B65D-D63FBCA53658}"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0AD782-6361-49C2-8CF0-2D72B3BFE85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BC1BCD7-0A2D-4ADB-B65D-D63FBCA53658}"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0AD782-6361-49C2-8CF0-2D72B3BFE85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BC1BCD7-0A2D-4ADB-B65D-D63FBCA53658}"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0AD782-6361-49C2-8CF0-2D72B3BFE85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BC1BCD7-0A2D-4ADB-B65D-D63FBCA53658}"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0AD782-6361-49C2-8CF0-2D72B3BFE85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BC1BCD7-0A2D-4ADB-B65D-D63FBCA53658}"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0AD782-6361-49C2-8CF0-2D72B3BFE85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9BC1BCD7-0A2D-4ADB-B65D-D63FBCA53658}"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0AD782-6361-49C2-8CF0-2D72B3BFE85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9BC1BCD7-0A2D-4ADB-B65D-D63FBCA53658}" type="datetimeFigureOut">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0AD782-6361-49C2-8CF0-2D72B3BFE85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BC1BCD7-0A2D-4ADB-B65D-D63FBCA53658}" type="datetimeFigureOut">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0AD782-6361-49C2-8CF0-2D72B3BFE85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1BCD7-0A2D-4ADB-B65D-D63FBCA53658}" type="datetimeFigureOut">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0AD782-6361-49C2-8CF0-2D72B3BFE85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BC1BCD7-0A2D-4ADB-B65D-D63FBCA53658}"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0AD782-6361-49C2-8CF0-2D72B3BFE85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BC1BCD7-0A2D-4ADB-B65D-D63FBCA53658}"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0AD782-6361-49C2-8CF0-2D72B3BFE85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1BCD7-0A2D-4ADB-B65D-D63FBCA53658}" type="datetimeFigureOut">
              <a:rPr lang="en-US"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AD782-6361-49C2-8CF0-2D72B3BFE85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41.xml.rels><?xml version="1.0" encoding="UTF-8" standalone="yes"?>
<Relationships xmlns="http://schemas.openxmlformats.org/package/2006/relationships"><Relationship Id="rId9" Type="http://schemas.openxmlformats.org/officeDocument/2006/relationships/hyperlink" Target="http://www.rbi.org.in/" TargetMode="External"/><Relationship Id="rId8" Type="http://schemas.openxmlformats.org/officeDocument/2006/relationships/hyperlink" Target="http://www.linkedln.com/" TargetMode="External"/><Relationship Id="rId7" Type="http://schemas.openxmlformats.org/officeDocument/2006/relationships/hyperlink" Target="http://www.sbi.co.in/" TargetMode="External"/><Relationship Id="rId6" Type="http://schemas.openxmlformats.org/officeDocument/2006/relationships/hyperlink" Target="http://www.sbionline.com/" TargetMode="External"/><Relationship Id="rId5" Type="http://schemas.openxmlformats.org/officeDocument/2006/relationships/hyperlink" Target="http://www.investopedia.com/" TargetMode="External"/><Relationship Id="rId4" Type="http://schemas.openxmlformats.org/officeDocument/2006/relationships/hyperlink" Target="http://www.researchgate.in/" TargetMode="External"/><Relationship Id="rId3" Type="http://schemas.openxmlformats.org/officeDocument/2006/relationships/hyperlink" Target="http://www.wikipedia.in/" TargetMode="External"/><Relationship Id="rId2" Type="http://schemas.openxmlformats.org/officeDocument/2006/relationships/hyperlink" Target="http://www.google.com/" TargetMode="External"/><Relationship Id="rId13" Type="http://schemas.openxmlformats.org/officeDocument/2006/relationships/slideLayout" Target="../slideLayouts/slideLayout7.xml"/><Relationship Id="rId12" Type="http://schemas.openxmlformats.org/officeDocument/2006/relationships/image" Target="../media/image25.jpeg"/><Relationship Id="rId11" Type="http://schemas.openxmlformats.org/officeDocument/2006/relationships/hyperlink" Target="http://www.scribed.in/" TargetMode="External"/><Relationship Id="rId10" Type="http://schemas.openxmlformats.org/officeDocument/2006/relationships/hyperlink" Target="http://www.rbi.in/" TargetMode="External"/><Relationship Id="rId1" Type="http://schemas.openxmlformats.org/officeDocument/2006/relationships/hyperlink" Target="http://www.slideshare.net/" TargetMode="Externa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RESEARCH PROJECT</a:t>
            </a:r>
            <a:endParaRPr lang="en-IN" dirty="0"/>
          </a:p>
        </p:txBody>
      </p:sp>
      <p:sp>
        <p:nvSpPr>
          <p:cNvPr id="3" name="Subtitle 2"/>
          <p:cNvSpPr>
            <a:spLocks noGrp="1"/>
          </p:cNvSpPr>
          <p:nvPr>
            <p:ph type="subTitle" idx="1"/>
          </p:nvPr>
        </p:nvSpPr>
        <p:spPr/>
        <p:txBody>
          <a:bodyPr/>
          <a:lstStyle/>
          <a:p>
            <a:endParaRPr lang="en-IN" dirty="0"/>
          </a:p>
        </p:txBody>
      </p:sp>
      <p:sp>
        <p:nvSpPr>
          <p:cNvPr id="4" name="Hexagon 3"/>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1714480" y="-142900"/>
            <a:ext cx="5857916" cy="6586418"/>
          </a:xfrm>
          <a:prstGeom prst="rect">
            <a:avLst/>
          </a:prstGeom>
          <a:noFill/>
        </p:spPr>
        <p:txBody>
          <a:bodyPr wrap="square" rtlCol="0">
            <a:spAutoFit/>
          </a:bodyPr>
          <a:lstStyle/>
          <a:p>
            <a:r>
              <a:rPr lang="en-IN" sz="4400" b="1" dirty="0" smtClean="0">
                <a:solidFill>
                  <a:schemeClr val="bg1"/>
                </a:solidFill>
              </a:rPr>
              <a:t> </a:t>
            </a:r>
            <a:endParaRPr lang="en-IN" sz="4400" b="1" dirty="0" smtClean="0">
              <a:solidFill>
                <a:schemeClr val="bg1"/>
              </a:solidFill>
            </a:endParaRPr>
          </a:p>
          <a:p>
            <a:r>
              <a:rPr lang="en-IN" sz="4400" b="1" dirty="0" smtClean="0">
                <a:solidFill>
                  <a:schemeClr val="bg1"/>
                </a:solidFill>
              </a:rPr>
              <a:t>  RESEARCH    PROJECT </a:t>
            </a:r>
            <a:endParaRPr lang="en-IN" sz="4400" b="1" dirty="0" smtClean="0">
              <a:solidFill>
                <a:schemeClr val="bg1"/>
              </a:solidFill>
            </a:endParaRPr>
          </a:p>
          <a:p>
            <a:r>
              <a:rPr lang="en-IN" sz="4400" b="1" dirty="0">
                <a:solidFill>
                  <a:schemeClr val="bg1"/>
                </a:solidFill>
              </a:rPr>
              <a:t> </a:t>
            </a:r>
            <a:r>
              <a:rPr lang="en-IN" sz="4400" b="1" dirty="0" smtClean="0">
                <a:solidFill>
                  <a:schemeClr val="bg1"/>
                </a:solidFill>
              </a:rPr>
              <a:t>             </a:t>
            </a:r>
            <a:r>
              <a:rPr lang="en-IN" sz="4400" b="1" dirty="0" smtClean="0">
                <a:solidFill>
                  <a:schemeClr val="bg1"/>
                </a:solidFill>
              </a:rPr>
              <a:t>     </a:t>
            </a:r>
            <a:r>
              <a:rPr lang="en-IN" sz="4400" b="1" dirty="0" smtClean="0">
                <a:solidFill>
                  <a:schemeClr val="bg1"/>
                </a:solidFill>
              </a:rPr>
              <a:t>ON</a:t>
            </a:r>
            <a:endParaRPr lang="en-IN" sz="4400" b="1" dirty="0" smtClean="0">
              <a:solidFill>
                <a:schemeClr val="bg1"/>
              </a:solidFill>
            </a:endParaRPr>
          </a:p>
          <a:p>
            <a:pPr algn="ctr"/>
            <a:r>
              <a:rPr lang="en-IN" sz="6600" b="1" dirty="0" smtClean="0">
                <a:solidFill>
                  <a:srgbClr val="FF0000"/>
                </a:solidFill>
              </a:rPr>
              <a:t> </a:t>
            </a:r>
            <a:r>
              <a:rPr lang="en-IN" sz="4800" b="1" dirty="0" smtClean="0">
                <a:solidFill>
                  <a:srgbClr val="FF0000"/>
                </a:solidFill>
              </a:rPr>
              <a:t>ONLINE BANKING OF INDIA  </a:t>
            </a:r>
            <a:endParaRPr lang="en-IN" sz="4800" b="1" dirty="0" smtClean="0">
              <a:solidFill>
                <a:srgbClr val="FF0000"/>
              </a:solidFill>
            </a:endParaRPr>
          </a:p>
          <a:p>
            <a:pPr algn="ctr"/>
            <a:r>
              <a:rPr lang="en-IN" sz="4400" b="1" dirty="0" smtClean="0">
                <a:solidFill>
                  <a:schemeClr val="bg1"/>
                </a:solidFill>
              </a:rPr>
              <a:t>BY : DEVANSHI BHASIN </a:t>
            </a:r>
            <a:endParaRPr lang="en-IN" sz="4400" b="1" dirty="0" smtClean="0">
              <a:solidFill>
                <a:schemeClr val="bg1"/>
              </a:solidFill>
            </a:endParaRPr>
          </a:p>
          <a:p>
            <a:pPr algn="ctr"/>
            <a:r>
              <a:rPr lang="en-IN" sz="4400" b="1" dirty="0" smtClean="0">
                <a:solidFill>
                  <a:schemeClr val="bg1"/>
                </a:solidFill>
              </a:rPr>
              <a:t>ROLL NO. : BAP/19/514</a:t>
            </a:r>
            <a:endParaRPr lang="en-IN" sz="4400" b="1" dirty="0" smtClean="0">
              <a:solidFill>
                <a:schemeClr val="bg1"/>
              </a:solidFill>
            </a:endParaRPr>
          </a:p>
          <a:p>
            <a:pPr algn="ctr"/>
            <a:r>
              <a:rPr lang="en-IN" sz="4400" b="1" dirty="0" smtClean="0">
                <a:solidFill>
                  <a:schemeClr val="bg1"/>
                </a:solidFill>
              </a:rPr>
              <a:t>SECOND  YEAR </a:t>
            </a:r>
            <a:endParaRPr lang="en-IN" sz="4400" b="1" dirty="0" smtClean="0">
              <a:solidFill>
                <a:schemeClr val="bg1"/>
              </a:solidFill>
            </a:endParaRPr>
          </a:p>
          <a:p>
            <a:pPr algn="ctr"/>
            <a:r>
              <a:rPr lang="en-IN" sz="4400" b="1" dirty="0" smtClean="0">
                <a:solidFill>
                  <a:schemeClr val="bg1"/>
                </a:solidFill>
              </a:rPr>
              <a:t>DU </a:t>
            </a:r>
            <a:r>
              <a:rPr lang="en-IN" sz="4400" b="1" dirty="0" smtClean="0">
                <a:solidFill>
                  <a:schemeClr val="bg1"/>
                </a:solidFill>
              </a:rPr>
              <a:t>, MSC 22”🎓</a:t>
            </a:r>
            <a:endParaRPr lang="en-IN" sz="4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714480" y="624561"/>
            <a:ext cx="6215106" cy="5447645"/>
          </a:xfrm>
          <a:prstGeom prst="rect">
            <a:avLst/>
          </a:prstGeom>
          <a:noFill/>
        </p:spPr>
        <p:txBody>
          <a:bodyPr wrap="square" rtlCol="0">
            <a:spAutoFit/>
          </a:bodyPr>
          <a:lstStyle/>
          <a:p>
            <a:r>
              <a:rPr lang="en-IN" sz="3600" b="1" dirty="0" smtClean="0">
                <a:solidFill>
                  <a:schemeClr val="bg1"/>
                </a:solidFill>
              </a:rPr>
              <a:t>5. LIMITATIONS OF STUDY</a:t>
            </a:r>
            <a:endParaRPr lang="en-IN" sz="3600" b="1" dirty="0" smtClean="0">
              <a:solidFill>
                <a:schemeClr val="bg1"/>
              </a:solidFill>
            </a:endParaRPr>
          </a:p>
          <a:p>
            <a:r>
              <a:rPr lang="en-IN" sz="2400" b="1" dirty="0" smtClean="0">
                <a:solidFill>
                  <a:srgbClr val="FF0000"/>
                </a:solidFill>
              </a:rPr>
              <a:t>THE MAJOR LIMITATIONS OF THE STUDY ARE : </a:t>
            </a:r>
            <a:endParaRPr lang="en-IN" sz="2400" b="1" dirty="0" smtClean="0">
              <a:solidFill>
                <a:srgbClr val="FF0000"/>
              </a:solidFill>
            </a:endParaRPr>
          </a:p>
          <a:p>
            <a:r>
              <a:rPr lang="en-IN" sz="2400" b="1" dirty="0" smtClean="0">
                <a:solidFill>
                  <a:srgbClr val="FF0000"/>
                </a:solidFill>
              </a:rPr>
              <a:t>1.A SMALL SAMPLE SIZE OF 114 RESPONDENTS                  ARE  TAKEN TO PRIMARY DATA ANALYSIS . SO, I CANNOT DRAW PROPER  INFERENCES ABOUT THE RESPONDENTS FROMTHIS SAMPLE SIZE .</a:t>
            </a:r>
            <a:endParaRPr lang="en-IN" sz="2400" b="1" dirty="0" smtClean="0">
              <a:solidFill>
                <a:srgbClr val="FF0000"/>
              </a:solidFill>
            </a:endParaRPr>
          </a:p>
          <a:p>
            <a:r>
              <a:rPr lang="en-IN" sz="2400" b="1" dirty="0" smtClean="0">
                <a:solidFill>
                  <a:srgbClr val="FF0000"/>
                </a:solidFill>
              </a:rPr>
              <a:t>2.I HAVE NOT USED MODERN STATISTICAL TOOLS TO ANANLYSE THE DATA .</a:t>
            </a:r>
            <a:endParaRPr lang="en-IN" sz="2400" b="1" dirty="0" smtClean="0">
              <a:solidFill>
                <a:srgbClr val="FF0000"/>
              </a:solidFill>
            </a:endParaRPr>
          </a:p>
          <a:p>
            <a:r>
              <a:rPr lang="en-IN" sz="2400" b="1" dirty="0" smtClean="0">
                <a:solidFill>
                  <a:srgbClr val="FF0000"/>
                </a:solidFill>
              </a:rPr>
              <a:t>3.DUE TO SHORTAGE OF TIME , I HAVE NOT BEEN ABLE TO MAKE A DEPTH STUDY.</a:t>
            </a:r>
            <a:endParaRPr lang="en-IN" sz="2400" b="1" dirty="0" smtClean="0">
              <a:solidFill>
                <a:srgbClr val="FF0000"/>
              </a:solidFill>
            </a:endParaRPr>
          </a:p>
          <a:p>
            <a:r>
              <a:rPr lang="en-IN" sz="2400" b="1" dirty="0" smtClean="0">
                <a:solidFill>
                  <a:srgbClr val="FF0000"/>
                </a:solidFill>
              </a:rPr>
              <a:t>4.THIS STUDY IS BASED ON THE PREVAILING RESPONDENTS SATISFACTION. BUT THEIR SATISFACTION MAY CHANGE ACCORDING TO TIME ,FASHION , NEED , ETC.</a:t>
            </a:r>
            <a:endParaRPr lang="en-IN" sz="2400" b="1" dirty="0" smtClean="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1643042" y="285728"/>
            <a:ext cx="6500858" cy="1754326"/>
          </a:xfrm>
          <a:prstGeom prst="rect">
            <a:avLst/>
          </a:prstGeom>
          <a:noFill/>
        </p:spPr>
        <p:txBody>
          <a:bodyPr wrap="square" rtlCol="0">
            <a:spAutoFit/>
          </a:bodyPr>
          <a:lstStyle/>
          <a:p>
            <a:r>
              <a:rPr lang="en-IN" sz="3600" b="1" smtClean="0">
                <a:solidFill>
                  <a:schemeClr val="bg1"/>
                </a:solidFill>
              </a:rPr>
              <a:t>6.FEATURES OF NET BANKING</a:t>
            </a:r>
            <a:endParaRPr lang="en-IN" sz="3600" b="1" smtClean="0">
              <a:solidFill>
                <a:schemeClr val="bg1"/>
              </a:solidFill>
            </a:endParaRPr>
          </a:p>
          <a:p>
            <a:endParaRPr lang="en-IN" sz="3600" b="1" smtClean="0">
              <a:solidFill>
                <a:schemeClr val="bg1"/>
              </a:solidFill>
            </a:endParaRPr>
          </a:p>
          <a:p>
            <a:endParaRPr lang="en-IN" sz="3600" b="1" dirty="0">
              <a:solidFill>
                <a:schemeClr val="bg1"/>
              </a:solidFill>
            </a:endParaRPr>
          </a:p>
        </p:txBody>
      </p:sp>
      <p:sp>
        <p:nvSpPr>
          <p:cNvPr id="5" name="TextBox 4"/>
          <p:cNvSpPr txBox="1"/>
          <p:nvPr/>
        </p:nvSpPr>
        <p:spPr>
          <a:xfrm>
            <a:off x="1857356" y="3370266"/>
            <a:ext cx="5643602" cy="3416320"/>
          </a:xfrm>
          <a:prstGeom prst="rect">
            <a:avLst/>
          </a:prstGeom>
          <a:noFill/>
        </p:spPr>
        <p:txBody>
          <a:bodyPr wrap="square" rtlCol="0">
            <a:spAutoFit/>
          </a:bodyPr>
          <a:lstStyle/>
          <a:p>
            <a:pPr algn="ctr"/>
            <a:r>
              <a:rPr lang="en-IN" sz="2400" b="1" dirty="0" smtClean="0">
                <a:solidFill>
                  <a:srgbClr val="FF0000"/>
                </a:solidFill>
              </a:rPr>
              <a:t>1.Check the account statement online.</a:t>
            </a:r>
            <a:endParaRPr lang="en-IN" sz="2400" b="1" dirty="0" smtClean="0">
              <a:solidFill>
                <a:srgbClr val="FF0000"/>
              </a:solidFill>
            </a:endParaRPr>
          </a:p>
          <a:p>
            <a:pPr algn="ctr"/>
            <a:r>
              <a:rPr lang="en-IN" sz="2400" b="1" dirty="0" smtClean="0">
                <a:solidFill>
                  <a:srgbClr val="FF0000"/>
                </a:solidFill>
              </a:rPr>
              <a:t>2.Open a fixed deposit account.</a:t>
            </a:r>
            <a:endParaRPr lang="en-IN" sz="2400" b="1" dirty="0" smtClean="0">
              <a:solidFill>
                <a:srgbClr val="FF0000"/>
              </a:solidFill>
            </a:endParaRPr>
          </a:p>
          <a:p>
            <a:pPr algn="ctr"/>
            <a:r>
              <a:rPr lang="en-IN" sz="2400" b="1" dirty="0" smtClean="0">
                <a:solidFill>
                  <a:srgbClr val="FF0000"/>
                </a:solidFill>
              </a:rPr>
              <a:t>3.Pay utility bills such as water bill and electricity bill.</a:t>
            </a:r>
            <a:endParaRPr lang="en-IN" sz="2400" b="1" dirty="0" smtClean="0">
              <a:solidFill>
                <a:srgbClr val="FF0000"/>
              </a:solidFill>
            </a:endParaRPr>
          </a:p>
          <a:p>
            <a:pPr algn="ctr"/>
            <a:r>
              <a:rPr lang="en-IN" sz="2400" b="1" dirty="0" smtClean="0">
                <a:solidFill>
                  <a:srgbClr val="FF0000"/>
                </a:solidFill>
              </a:rPr>
              <a:t>4.Make merchant payments.</a:t>
            </a:r>
            <a:endParaRPr lang="en-IN" sz="2400" b="1" dirty="0" smtClean="0">
              <a:solidFill>
                <a:srgbClr val="FF0000"/>
              </a:solidFill>
            </a:endParaRPr>
          </a:p>
          <a:p>
            <a:pPr algn="ctr"/>
            <a:r>
              <a:rPr lang="en-IN" sz="2400" b="1" dirty="0" smtClean="0">
                <a:solidFill>
                  <a:srgbClr val="FF0000"/>
                </a:solidFill>
              </a:rPr>
              <a:t>5.Transfer funds.</a:t>
            </a:r>
            <a:endParaRPr lang="en-IN" sz="2400" b="1" dirty="0" smtClean="0">
              <a:solidFill>
                <a:srgbClr val="FF0000"/>
              </a:solidFill>
            </a:endParaRPr>
          </a:p>
          <a:p>
            <a:pPr algn="ctr"/>
            <a:r>
              <a:rPr lang="en-IN" sz="2400" b="1" dirty="0" smtClean="0">
                <a:solidFill>
                  <a:srgbClr val="FF0000"/>
                </a:solidFill>
              </a:rPr>
              <a:t>6.Order for a cheque book.</a:t>
            </a:r>
            <a:endParaRPr lang="en-IN" sz="2400" b="1" dirty="0" smtClean="0">
              <a:solidFill>
                <a:srgbClr val="FF0000"/>
              </a:solidFill>
            </a:endParaRPr>
          </a:p>
          <a:p>
            <a:pPr algn="ctr"/>
            <a:r>
              <a:rPr lang="en-IN" sz="2400" b="1" dirty="0" smtClean="0">
                <a:solidFill>
                  <a:srgbClr val="FF0000"/>
                </a:solidFill>
              </a:rPr>
              <a:t>7.Buy general insurance.</a:t>
            </a:r>
            <a:endParaRPr lang="en-IN" sz="2400" b="1" dirty="0" smtClean="0">
              <a:solidFill>
                <a:srgbClr val="FF0000"/>
              </a:solidFill>
            </a:endParaRPr>
          </a:p>
          <a:p>
            <a:pPr algn="ctr"/>
            <a:r>
              <a:rPr lang="en-IN" sz="2400" b="1" dirty="0" smtClean="0">
                <a:solidFill>
                  <a:srgbClr val="FF0000"/>
                </a:solidFill>
              </a:rPr>
              <a:t>8.Recharge prepaid mobile/DTH.</a:t>
            </a:r>
            <a:endParaRPr lang="en-IN" sz="2400" b="1" dirty="0">
              <a:solidFill>
                <a:srgbClr val="FF0000"/>
              </a:solidFill>
            </a:endParaRPr>
          </a:p>
        </p:txBody>
      </p:sp>
      <p:pic>
        <p:nvPicPr>
          <p:cNvPr id="6" name="Picture 5" descr="FEATURES.jpg"/>
          <p:cNvPicPr>
            <a:picLocks noChangeAspect="1"/>
          </p:cNvPicPr>
          <p:nvPr/>
        </p:nvPicPr>
        <p:blipFill>
          <a:blip r:embed="rId1"/>
          <a:stretch>
            <a:fillRect/>
          </a:stretch>
        </p:blipFill>
        <p:spPr>
          <a:xfrm>
            <a:off x="2643174" y="928670"/>
            <a:ext cx="3786214" cy="250933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000232" y="285728"/>
            <a:ext cx="5572164" cy="646331"/>
          </a:xfrm>
          <a:prstGeom prst="rect">
            <a:avLst/>
          </a:prstGeom>
          <a:noFill/>
        </p:spPr>
        <p:txBody>
          <a:bodyPr wrap="square" rtlCol="0">
            <a:spAutoFit/>
          </a:bodyPr>
          <a:lstStyle/>
          <a:p>
            <a:r>
              <a:rPr lang="en-IN" sz="3600" b="1" dirty="0" smtClean="0">
                <a:solidFill>
                  <a:schemeClr val="bg1"/>
                </a:solidFill>
              </a:rPr>
              <a:t>7.MERITS OF NET BANKING </a:t>
            </a:r>
            <a:endParaRPr lang="en-IN" sz="3600" b="1" dirty="0">
              <a:solidFill>
                <a:schemeClr val="bg1"/>
              </a:solidFill>
            </a:endParaRPr>
          </a:p>
        </p:txBody>
      </p:sp>
      <p:sp>
        <p:nvSpPr>
          <p:cNvPr id="4" name="TextBox 3"/>
          <p:cNvSpPr txBox="1"/>
          <p:nvPr/>
        </p:nvSpPr>
        <p:spPr>
          <a:xfrm>
            <a:off x="1785918" y="3751740"/>
            <a:ext cx="5643602" cy="2677656"/>
          </a:xfrm>
          <a:prstGeom prst="rect">
            <a:avLst/>
          </a:prstGeom>
          <a:noFill/>
        </p:spPr>
        <p:txBody>
          <a:bodyPr wrap="square" rtlCol="0">
            <a:spAutoFit/>
          </a:bodyPr>
          <a:lstStyle/>
          <a:p>
            <a:pPr algn="ctr"/>
            <a:r>
              <a:rPr lang="en-IN" sz="2800" b="1" dirty="0" smtClean="0">
                <a:solidFill>
                  <a:srgbClr val="FF0000"/>
                </a:solidFill>
              </a:rPr>
              <a:t>1. 24/7 account and service access.</a:t>
            </a:r>
            <a:endParaRPr lang="en-IN" sz="2800" b="1" dirty="0" smtClean="0">
              <a:solidFill>
                <a:srgbClr val="FF0000"/>
              </a:solidFill>
            </a:endParaRPr>
          </a:p>
          <a:p>
            <a:pPr algn="ctr"/>
            <a:r>
              <a:rPr lang="en-IN" sz="2800" b="1" dirty="0" smtClean="0">
                <a:solidFill>
                  <a:srgbClr val="FF0000"/>
                </a:solidFill>
              </a:rPr>
              <a:t>2. Speed and efficiency.</a:t>
            </a:r>
            <a:endParaRPr lang="en-IN" sz="2800" b="1" dirty="0" smtClean="0">
              <a:solidFill>
                <a:srgbClr val="FF0000"/>
              </a:solidFill>
            </a:endParaRPr>
          </a:p>
          <a:p>
            <a:pPr algn="ctr"/>
            <a:r>
              <a:rPr lang="en-IN" sz="2800" b="1" dirty="0" smtClean="0">
                <a:solidFill>
                  <a:srgbClr val="FF0000"/>
                </a:solidFill>
              </a:rPr>
              <a:t>3. Online bill payment.</a:t>
            </a:r>
            <a:endParaRPr lang="en-IN" sz="2800" b="1" dirty="0" smtClean="0">
              <a:solidFill>
                <a:srgbClr val="FF0000"/>
              </a:solidFill>
            </a:endParaRPr>
          </a:p>
          <a:p>
            <a:pPr algn="ctr"/>
            <a:r>
              <a:rPr lang="en-IN" sz="2800" b="1" dirty="0" smtClean="0">
                <a:solidFill>
                  <a:srgbClr val="FF0000"/>
                </a:solidFill>
              </a:rPr>
              <a:t>4. Low overhead can mean low fees.</a:t>
            </a:r>
            <a:endParaRPr lang="en-IN" sz="2800" b="1" dirty="0" smtClean="0">
              <a:solidFill>
                <a:srgbClr val="FF0000"/>
              </a:solidFill>
            </a:endParaRPr>
          </a:p>
          <a:p>
            <a:pPr algn="ctr"/>
            <a:r>
              <a:rPr lang="en-IN" sz="2800" b="1" dirty="0" smtClean="0">
                <a:solidFill>
                  <a:srgbClr val="FF0000"/>
                </a:solidFill>
              </a:rPr>
              <a:t>5. Low overhead can mean high interest rates on deposit accounts .</a:t>
            </a:r>
            <a:endParaRPr lang="en-IN" sz="2800" b="1" dirty="0">
              <a:solidFill>
                <a:srgbClr val="FF0000"/>
              </a:solidFill>
            </a:endParaRPr>
          </a:p>
        </p:txBody>
      </p:sp>
      <p:pic>
        <p:nvPicPr>
          <p:cNvPr id="5" name="Picture 4" descr="MERITS.jpg"/>
          <p:cNvPicPr>
            <a:picLocks noChangeAspect="1"/>
          </p:cNvPicPr>
          <p:nvPr/>
        </p:nvPicPr>
        <p:blipFill>
          <a:blip r:embed="rId1"/>
          <a:stretch>
            <a:fillRect/>
          </a:stretch>
        </p:blipFill>
        <p:spPr>
          <a:xfrm>
            <a:off x="2581094" y="1142984"/>
            <a:ext cx="4348360" cy="24336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071670" y="357166"/>
            <a:ext cx="5357850" cy="646331"/>
          </a:xfrm>
          <a:prstGeom prst="rect">
            <a:avLst/>
          </a:prstGeom>
          <a:noFill/>
        </p:spPr>
        <p:txBody>
          <a:bodyPr wrap="square" rtlCol="0">
            <a:spAutoFit/>
          </a:bodyPr>
          <a:lstStyle/>
          <a:p>
            <a:r>
              <a:rPr lang="en-IN" sz="3600" b="1" dirty="0" smtClean="0">
                <a:solidFill>
                  <a:schemeClr val="bg1"/>
                </a:solidFill>
              </a:rPr>
              <a:t>8.DEMERITS OF BANKING </a:t>
            </a:r>
            <a:endParaRPr lang="en-IN" sz="3600" b="1" dirty="0">
              <a:solidFill>
                <a:schemeClr val="bg1"/>
              </a:solidFill>
            </a:endParaRPr>
          </a:p>
        </p:txBody>
      </p:sp>
      <p:sp>
        <p:nvSpPr>
          <p:cNvPr id="7" name="TextBox 6"/>
          <p:cNvSpPr txBox="1"/>
          <p:nvPr/>
        </p:nvSpPr>
        <p:spPr>
          <a:xfrm>
            <a:off x="1928794" y="3370266"/>
            <a:ext cx="5715040" cy="3416320"/>
          </a:xfrm>
          <a:prstGeom prst="rect">
            <a:avLst/>
          </a:prstGeom>
          <a:noFill/>
        </p:spPr>
        <p:txBody>
          <a:bodyPr wrap="square" rtlCol="0">
            <a:spAutoFit/>
          </a:bodyPr>
          <a:lstStyle/>
          <a:p>
            <a:pPr algn="ctr"/>
            <a:r>
              <a:rPr lang="en-IN" sz="2400" b="1" dirty="0" smtClean="0">
                <a:solidFill>
                  <a:srgbClr val="FF0000"/>
                </a:solidFill>
              </a:rPr>
              <a:t>While these disadvantages may not keep you from using online services, keep these concerns in mind to avoid potential issues down the road.</a:t>
            </a:r>
            <a:endParaRPr lang="en-IN" sz="2400" b="1" dirty="0" smtClean="0">
              <a:solidFill>
                <a:srgbClr val="FF0000"/>
              </a:solidFill>
            </a:endParaRPr>
          </a:p>
          <a:p>
            <a:pPr algn="ctr"/>
            <a:r>
              <a:rPr lang="en-IN" sz="2400" b="1" dirty="0" smtClean="0">
                <a:solidFill>
                  <a:srgbClr val="FF0000"/>
                </a:solidFill>
              </a:rPr>
              <a:t>1.Technology and Service Interruptions.  2.Security and Identity Theft Concerns.    3.Limitations on Deposits. </a:t>
            </a:r>
            <a:endParaRPr lang="en-IN" sz="2400" b="1" dirty="0" smtClean="0">
              <a:solidFill>
                <a:srgbClr val="FF0000"/>
              </a:solidFill>
            </a:endParaRPr>
          </a:p>
          <a:p>
            <a:pPr algn="ctr"/>
            <a:r>
              <a:rPr lang="en-IN" sz="2400" b="1" dirty="0" smtClean="0">
                <a:solidFill>
                  <a:srgbClr val="FF0000"/>
                </a:solidFill>
              </a:rPr>
              <a:t>4.Convenient but Not Always Faster. </a:t>
            </a:r>
            <a:endParaRPr lang="en-IN" sz="2400" b="1" dirty="0" smtClean="0">
              <a:solidFill>
                <a:srgbClr val="FF0000"/>
              </a:solidFill>
            </a:endParaRPr>
          </a:p>
          <a:p>
            <a:pPr algn="ctr"/>
            <a:r>
              <a:rPr lang="en-IN" sz="2400" b="1" dirty="0" smtClean="0">
                <a:solidFill>
                  <a:srgbClr val="FF0000"/>
                </a:solidFill>
              </a:rPr>
              <a:t>5.Lack of Personal Banker Relationship.</a:t>
            </a:r>
            <a:endParaRPr lang="en-IN" sz="2400" b="1" dirty="0">
              <a:solidFill>
                <a:srgbClr val="FF0000"/>
              </a:solidFill>
            </a:endParaRPr>
          </a:p>
        </p:txBody>
      </p:sp>
      <p:pic>
        <p:nvPicPr>
          <p:cNvPr id="6" name="Picture 5" descr="DEMERITS.png"/>
          <p:cNvPicPr>
            <a:picLocks noChangeAspect="1"/>
          </p:cNvPicPr>
          <p:nvPr/>
        </p:nvPicPr>
        <p:blipFill>
          <a:blip r:embed="rId1"/>
          <a:stretch>
            <a:fillRect/>
          </a:stretch>
        </p:blipFill>
        <p:spPr>
          <a:xfrm>
            <a:off x="2786050" y="1071546"/>
            <a:ext cx="3500462" cy="221457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714480" y="285728"/>
            <a:ext cx="6286544" cy="1200329"/>
          </a:xfrm>
          <a:prstGeom prst="rect">
            <a:avLst/>
          </a:prstGeom>
          <a:noFill/>
        </p:spPr>
        <p:txBody>
          <a:bodyPr wrap="square" rtlCol="0">
            <a:spAutoFit/>
          </a:bodyPr>
          <a:lstStyle/>
          <a:p>
            <a:r>
              <a:rPr lang="en-IN" sz="3600" b="1" dirty="0" smtClean="0">
                <a:solidFill>
                  <a:schemeClr val="bg1"/>
                </a:solidFill>
              </a:rPr>
              <a:t>9.WHAT IS INTERNET FRAUD?</a:t>
            </a:r>
            <a:endParaRPr lang="en-IN" sz="3600" b="1" dirty="0" smtClean="0">
              <a:solidFill>
                <a:schemeClr val="bg1"/>
              </a:solidFill>
            </a:endParaRPr>
          </a:p>
          <a:p>
            <a:r>
              <a:rPr lang="en-IN" sz="3600" b="1" dirty="0" smtClean="0">
                <a:solidFill>
                  <a:schemeClr val="bg1"/>
                </a:solidFill>
              </a:rPr>
              <a:t> </a:t>
            </a:r>
            <a:endParaRPr lang="en-IN" sz="3600" b="1" dirty="0">
              <a:solidFill>
                <a:schemeClr val="bg1"/>
              </a:solidFill>
            </a:endParaRPr>
          </a:p>
        </p:txBody>
      </p:sp>
      <p:sp>
        <p:nvSpPr>
          <p:cNvPr id="4" name="TextBox 3"/>
          <p:cNvSpPr txBox="1"/>
          <p:nvPr/>
        </p:nvSpPr>
        <p:spPr>
          <a:xfrm>
            <a:off x="1500166" y="928670"/>
            <a:ext cx="4357718" cy="5693866"/>
          </a:xfrm>
          <a:prstGeom prst="rect">
            <a:avLst/>
          </a:prstGeom>
          <a:noFill/>
        </p:spPr>
        <p:txBody>
          <a:bodyPr wrap="square" rtlCol="0">
            <a:spAutoFit/>
          </a:bodyPr>
          <a:lstStyle/>
          <a:p>
            <a:r>
              <a:rPr lang="en-IN" sz="2800" b="1" dirty="0" smtClean="0">
                <a:solidFill>
                  <a:srgbClr val="FF0000"/>
                </a:solidFill>
              </a:rPr>
              <a:t>Internet fraud is a type of fraud which makes use of the internet. It is not a single fraud, there are numerous frauds under that. Internet fraudsters are everywhere and they come up with innovative tricks to cheat people and wipe out money from their bank account. In this blog, we will discuss the type of internet frauds</a:t>
            </a:r>
            <a:endParaRPr lang="en-IN" sz="2800" b="1" dirty="0">
              <a:solidFill>
                <a:srgbClr val="FF0000"/>
              </a:solidFill>
            </a:endParaRPr>
          </a:p>
        </p:txBody>
      </p:sp>
      <p:pic>
        <p:nvPicPr>
          <p:cNvPr id="5" name="Picture 4" descr="FRAUD.jpg"/>
          <p:cNvPicPr>
            <a:picLocks noChangeAspect="1"/>
          </p:cNvPicPr>
          <p:nvPr/>
        </p:nvPicPr>
        <p:blipFill>
          <a:blip r:embed="rId1"/>
          <a:stretch>
            <a:fillRect/>
          </a:stretch>
        </p:blipFill>
        <p:spPr>
          <a:xfrm>
            <a:off x="5786446" y="2114558"/>
            <a:ext cx="2643206" cy="24574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000232" y="285728"/>
            <a:ext cx="5072098" cy="1200329"/>
          </a:xfrm>
          <a:prstGeom prst="rect">
            <a:avLst/>
          </a:prstGeom>
          <a:noFill/>
        </p:spPr>
        <p:txBody>
          <a:bodyPr wrap="square" rtlCol="0">
            <a:spAutoFit/>
          </a:bodyPr>
          <a:lstStyle/>
          <a:p>
            <a:r>
              <a:rPr lang="en-IN" sz="3600" b="1" dirty="0" smtClean="0">
                <a:solidFill>
                  <a:schemeClr val="bg1"/>
                </a:solidFill>
              </a:rPr>
              <a:t>10. SECURITY ISSUES OF NET BANKING ! </a:t>
            </a:r>
            <a:endParaRPr lang="en-IN" sz="3600" b="1" dirty="0">
              <a:solidFill>
                <a:schemeClr val="bg1"/>
              </a:solidFill>
            </a:endParaRPr>
          </a:p>
        </p:txBody>
      </p:sp>
      <p:sp>
        <p:nvSpPr>
          <p:cNvPr id="5" name="TextBox 4"/>
          <p:cNvSpPr txBox="1"/>
          <p:nvPr/>
        </p:nvSpPr>
        <p:spPr>
          <a:xfrm>
            <a:off x="2071670" y="1428736"/>
            <a:ext cx="5143536" cy="1569660"/>
          </a:xfrm>
          <a:prstGeom prst="rect">
            <a:avLst/>
          </a:prstGeom>
          <a:noFill/>
        </p:spPr>
        <p:txBody>
          <a:bodyPr wrap="square" rtlCol="0">
            <a:spAutoFit/>
          </a:bodyPr>
          <a:lstStyle/>
          <a:p>
            <a:r>
              <a:rPr lang="en-IN" sz="2400" b="1" dirty="0" smtClean="0">
                <a:solidFill>
                  <a:srgbClr val="FF0000"/>
                </a:solidFill>
              </a:rPr>
              <a:t>Understanding the security issues relating to Internet banking can help you keep both your personal and business accounts safe from intruders.</a:t>
            </a:r>
            <a:endParaRPr lang="en-IN" sz="2400" b="1" dirty="0">
              <a:solidFill>
                <a:srgbClr val="FF0000"/>
              </a:solidFill>
            </a:endParaRPr>
          </a:p>
        </p:txBody>
      </p:sp>
      <p:sp>
        <p:nvSpPr>
          <p:cNvPr id="6" name="TextBox 5"/>
          <p:cNvSpPr txBox="1"/>
          <p:nvPr/>
        </p:nvSpPr>
        <p:spPr>
          <a:xfrm>
            <a:off x="2000232" y="2876694"/>
            <a:ext cx="5072098" cy="4001095"/>
          </a:xfrm>
          <a:prstGeom prst="rect">
            <a:avLst/>
          </a:prstGeom>
          <a:noFill/>
        </p:spPr>
        <p:txBody>
          <a:bodyPr wrap="square" rtlCol="0">
            <a:spAutoFit/>
          </a:bodyPr>
          <a:lstStyle/>
          <a:p>
            <a:r>
              <a:rPr lang="en-IN" sz="3200" b="1" dirty="0" smtClean="0">
                <a:solidFill>
                  <a:srgbClr val="FF0000"/>
                </a:solidFill>
              </a:rPr>
              <a:t>TYPES OF INTERNET FRAUD</a:t>
            </a:r>
            <a:endParaRPr lang="en-IN" sz="3200" b="1" dirty="0" smtClean="0">
              <a:solidFill>
                <a:srgbClr val="FF0000"/>
              </a:solidFill>
            </a:endParaRPr>
          </a:p>
          <a:p>
            <a:r>
              <a:rPr lang="en-IN" b="1" dirty="0" smtClean="0">
                <a:solidFill>
                  <a:schemeClr val="bg1"/>
                </a:solidFill>
              </a:rPr>
              <a:t> </a:t>
            </a:r>
            <a:r>
              <a:rPr lang="en-IN" sz="2400" b="1" dirty="0" smtClean="0">
                <a:solidFill>
                  <a:schemeClr val="bg1"/>
                </a:solidFill>
              </a:rPr>
              <a:t>1. PHISHING OR EMAIL SCAM </a:t>
            </a:r>
            <a:endParaRPr lang="en-IN" sz="2400" b="1" dirty="0" smtClean="0">
              <a:solidFill>
                <a:schemeClr val="bg1"/>
              </a:solidFill>
            </a:endParaRPr>
          </a:p>
          <a:p>
            <a:r>
              <a:rPr lang="en-IN" b="1" dirty="0" smtClean="0">
                <a:solidFill>
                  <a:schemeClr val="bg1"/>
                </a:solidFill>
              </a:rPr>
              <a:t> </a:t>
            </a:r>
            <a:r>
              <a:rPr lang="en-IN" b="1" dirty="0" smtClean="0">
                <a:solidFill>
                  <a:srgbClr val="FF0000"/>
                </a:solidFill>
              </a:rPr>
              <a:t>It is a method used by fraudsters to steal your personal information.  Under this fraud, fraudsters send you emails by posing as a genuine or reputed company. The primary intention of sending those emails is to steal your bank details.  These emails usually will have a link or attachment. If you click on those links, you will be taken to a fake website. The fake website will ask you to provide your sensitive information like card details, UPI code and other bank details. Also, clicking on such links will lead to a virus attack on your computer.</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857356" y="285728"/>
            <a:ext cx="5500726" cy="7048083"/>
          </a:xfrm>
          <a:prstGeom prst="rect">
            <a:avLst/>
          </a:prstGeom>
          <a:noFill/>
        </p:spPr>
        <p:txBody>
          <a:bodyPr wrap="square" rtlCol="0">
            <a:spAutoFit/>
          </a:bodyPr>
          <a:lstStyle/>
          <a:p>
            <a:r>
              <a:rPr lang="en-IN" sz="2400" b="1" dirty="0" smtClean="0">
                <a:solidFill>
                  <a:schemeClr val="bg1"/>
                </a:solidFill>
              </a:rPr>
              <a:t>2. ONLINE SHOPPING FRAUDS </a:t>
            </a:r>
            <a:endParaRPr lang="en-IN" sz="2400" b="1" dirty="0" smtClean="0">
              <a:solidFill>
                <a:schemeClr val="bg1"/>
              </a:solidFill>
            </a:endParaRPr>
          </a:p>
          <a:p>
            <a:r>
              <a:rPr lang="en-IN" b="1" dirty="0" smtClean="0">
                <a:solidFill>
                  <a:srgbClr val="FF0000"/>
                </a:solidFill>
              </a:rPr>
              <a:t>It is one of the biggest internet frauds since the past few years. Under this, fraudsters set up fake online shopping portals with the intention of cheating innocent people of their hard-earned money. In the website, they display attractive product at a very cheap rate. But, after the purchase is made by paying the money, either the fake product is delivered or the product is not delivered at all. These websites will not have any return or refund policies and also there will be no customer support team to contact.</a:t>
            </a:r>
            <a:endParaRPr lang="en-IN" b="1" dirty="0" smtClean="0">
              <a:solidFill>
                <a:srgbClr val="FF0000"/>
              </a:solidFill>
            </a:endParaRPr>
          </a:p>
          <a:p>
            <a:endParaRPr lang="en-IN" b="1" dirty="0" smtClean="0">
              <a:solidFill>
                <a:srgbClr val="FF0000"/>
              </a:solidFill>
            </a:endParaRPr>
          </a:p>
          <a:p>
            <a:r>
              <a:rPr lang="en-IN" sz="2400" b="1" dirty="0" smtClean="0">
                <a:solidFill>
                  <a:schemeClr val="bg1"/>
                </a:solidFill>
              </a:rPr>
              <a:t>3. IDENTITY THEFT </a:t>
            </a:r>
            <a:endParaRPr lang="en-IN" sz="2400" b="1" dirty="0" smtClean="0">
              <a:solidFill>
                <a:schemeClr val="bg1"/>
              </a:solidFill>
            </a:endParaRPr>
          </a:p>
          <a:p>
            <a:r>
              <a:rPr lang="en-IN" b="1" dirty="0" smtClean="0">
                <a:solidFill>
                  <a:srgbClr val="FF0000"/>
                </a:solidFill>
              </a:rPr>
              <a:t>Under identity theft, your personal information is stolen by fraudsters through the internet and used to apply for a personal loan, two-wheeler loan or a credit card with a bank. When loans are availed in your name, you will be responsible for its repayment. Banks will send you the notice for repayment. If the loan is not repaid it will have a bad impact on your credit score and you will be marked a loan defaulter. Also, the stolen information of yours can be used to create fake social media accounts.</a:t>
            </a:r>
            <a:endParaRPr lang="en-IN" b="1" dirty="0" smtClean="0">
              <a:solidFill>
                <a:srgbClr val="FF0000"/>
              </a:solidFill>
            </a:endParaRPr>
          </a:p>
          <a:p>
            <a:endParaRPr lang="en-IN" b="1" dirty="0" smtClean="0">
              <a:solidFill>
                <a:srgbClr val="FF0000"/>
              </a:solidFill>
            </a:endParaRPr>
          </a:p>
          <a:p>
            <a:endParaRPr lang="en-IN" b="1"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000232" y="214290"/>
            <a:ext cx="5000660" cy="6093976"/>
          </a:xfrm>
          <a:prstGeom prst="rect">
            <a:avLst/>
          </a:prstGeom>
          <a:noFill/>
        </p:spPr>
        <p:txBody>
          <a:bodyPr wrap="square" rtlCol="0">
            <a:spAutoFit/>
          </a:bodyPr>
          <a:lstStyle/>
          <a:p>
            <a:r>
              <a:rPr lang="en-IN" sz="2400" b="1" dirty="0" smtClean="0">
                <a:solidFill>
                  <a:schemeClr val="bg1"/>
                </a:solidFill>
              </a:rPr>
              <a:t>4. WORK FROM HOME SCAM</a:t>
            </a:r>
            <a:endParaRPr lang="en-IN" sz="2400" b="1" dirty="0" smtClean="0">
              <a:solidFill>
                <a:schemeClr val="bg1"/>
              </a:solidFill>
            </a:endParaRPr>
          </a:p>
          <a:p>
            <a:r>
              <a:rPr lang="en-IN" b="1" dirty="0" smtClean="0">
                <a:solidFill>
                  <a:srgbClr val="FF0000"/>
                </a:solidFill>
              </a:rPr>
              <a:t>Work from home scam is one of the serious internet fraud. Under this, fraudsters dupe people who are looking for work from home opportunities by promising that they will earn handsome money, just by working for a few hours from home. To register for the scheme, job seekers will be asked to deposit a certain amount of money for job kit which is useful for the work. After the money is deposited, there will be no track of employers.</a:t>
            </a:r>
            <a:endParaRPr lang="en-IN" b="1" dirty="0" smtClean="0">
              <a:solidFill>
                <a:srgbClr val="FF0000"/>
              </a:solidFill>
            </a:endParaRPr>
          </a:p>
          <a:p>
            <a:r>
              <a:rPr lang="en-IN" sz="2400" b="1" dirty="0" smtClean="0">
                <a:solidFill>
                  <a:schemeClr val="bg1"/>
                </a:solidFill>
              </a:rPr>
              <a:t>5. LOTTERY FRAUD </a:t>
            </a:r>
            <a:endParaRPr lang="en-IN" sz="2400" b="1" dirty="0" smtClean="0">
              <a:solidFill>
                <a:schemeClr val="bg1"/>
              </a:solidFill>
            </a:endParaRPr>
          </a:p>
          <a:p>
            <a:r>
              <a:rPr lang="en-IN" b="1" dirty="0" smtClean="0">
                <a:solidFill>
                  <a:srgbClr val="FF0000"/>
                </a:solidFill>
              </a:rPr>
              <a:t>Lottery fraud is one among the top three internet frauds in India. Under lottery fraud, fraudsters call you or send emails and messages stating you have won a lottery worth rupees some </a:t>
            </a:r>
            <a:r>
              <a:rPr lang="en-IN" b="1" dirty="0" err="1" smtClean="0">
                <a:solidFill>
                  <a:srgbClr val="FF0000"/>
                </a:solidFill>
              </a:rPr>
              <a:t>crore</a:t>
            </a:r>
            <a:r>
              <a:rPr lang="en-IN" b="1" dirty="0" smtClean="0">
                <a:solidFill>
                  <a:srgbClr val="FF0000"/>
                </a:solidFill>
              </a:rPr>
              <a:t>. To receive the lottery money, you will be asked to transfer money online in the name of tax.  Sometimes you will be asked to pay money by visiting fake websites. When you try to make payment using those websites, all your card details will be stolen.</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000232" y="345303"/>
            <a:ext cx="5286412" cy="6155531"/>
          </a:xfrm>
          <a:prstGeom prst="rect">
            <a:avLst/>
          </a:prstGeom>
          <a:noFill/>
        </p:spPr>
        <p:txBody>
          <a:bodyPr wrap="square" rtlCol="0">
            <a:spAutoFit/>
          </a:bodyPr>
          <a:lstStyle/>
          <a:p>
            <a:r>
              <a:rPr lang="en-IN" sz="2400" b="1" dirty="0" smtClean="0">
                <a:solidFill>
                  <a:schemeClr val="bg1"/>
                </a:solidFill>
              </a:rPr>
              <a:t>6. MATRIMONIAL FRAUDS </a:t>
            </a:r>
            <a:endParaRPr lang="en-IN" sz="2400" b="1" dirty="0" smtClean="0">
              <a:solidFill>
                <a:schemeClr val="bg1"/>
              </a:solidFill>
            </a:endParaRPr>
          </a:p>
          <a:p>
            <a:r>
              <a:rPr lang="en-IN" b="1" dirty="0" smtClean="0">
                <a:solidFill>
                  <a:srgbClr val="FF0000"/>
                </a:solidFill>
              </a:rPr>
              <a:t>In this busy lifestyle, people prefer online matrimonial sites to find their life partners. But, the sad part here is a lot of people lose </a:t>
            </a:r>
            <a:r>
              <a:rPr lang="en-IN" b="1" dirty="0" err="1" smtClean="0">
                <a:solidFill>
                  <a:srgbClr val="FF0000"/>
                </a:solidFill>
              </a:rPr>
              <a:t>lakhs</a:t>
            </a:r>
            <a:r>
              <a:rPr lang="en-IN" b="1" dirty="0" smtClean="0">
                <a:solidFill>
                  <a:srgbClr val="FF0000"/>
                </a:solidFill>
              </a:rPr>
              <a:t> of money while finding their </a:t>
            </a:r>
            <a:r>
              <a:rPr lang="en-IN" b="1" dirty="0" err="1" smtClean="0">
                <a:solidFill>
                  <a:srgbClr val="FF0000"/>
                </a:solidFill>
              </a:rPr>
              <a:t>soulmates</a:t>
            </a:r>
            <a:r>
              <a:rPr lang="en-IN" b="1" dirty="0" smtClean="0">
                <a:solidFill>
                  <a:srgbClr val="FF0000"/>
                </a:solidFill>
              </a:rPr>
              <a:t> on the matrimonial sites. Fraudsters dupe innocent people by creating fake profiles. Also, there are many gangs set up to carry out this fraud. Under this fraud, first, fraudsters make victims believe them. Once the trust is created, money is looted from the victims.</a:t>
            </a:r>
            <a:endParaRPr lang="en-IN" b="1" dirty="0" smtClean="0">
              <a:solidFill>
                <a:srgbClr val="FF0000"/>
              </a:solidFill>
            </a:endParaRPr>
          </a:p>
          <a:p>
            <a:r>
              <a:rPr lang="en-IN" sz="2800" b="1" dirty="0" smtClean="0">
                <a:solidFill>
                  <a:schemeClr val="bg1"/>
                </a:solidFill>
              </a:rPr>
              <a:t>7. Tax scams</a:t>
            </a:r>
            <a:endParaRPr lang="en-IN" sz="2800" b="1" dirty="0" smtClean="0">
              <a:solidFill>
                <a:schemeClr val="bg1"/>
              </a:solidFill>
            </a:endParaRPr>
          </a:p>
          <a:p>
            <a:r>
              <a:rPr lang="en-IN" b="1" dirty="0" smtClean="0">
                <a:solidFill>
                  <a:srgbClr val="FF0000"/>
                </a:solidFill>
              </a:rPr>
              <a:t> This fraud normally takes place during the tax season when taxpayers will be waiting for their tax refund. Fraudsters send fake refund SMS and emails to taxpayers claiming to be from the income tax department. These notifications are mainly sent with the intention of collecting their personal information like login details of I-T Department website, bank details and so on. To credit the refund money to your bank account, you will be asked to provide your sensitive bank information.</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785918" y="142852"/>
            <a:ext cx="5786478" cy="6647974"/>
          </a:xfrm>
          <a:prstGeom prst="rect">
            <a:avLst/>
          </a:prstGeom>
          <a:noFill/>
        </p:spPr>
        <p:txBody>
          <a:bodyPr wrap="square" rtlCol="0">
            <a:spAutoFit/>
          </a:bodyPr>
          <a:lstStyle/>
          <a:p>
            <a:r>
              <a:rPr lang="en-IN" sz="2400" b="1" dirty="0" smtClean="0">
                <a:solidFill>
                  <a:schemeClr val="bg1"/>
                </a:solidFill>
              </a:rPr>
              <a:t>8. CREDIT CARD REWAR POINTS FRAUD </a:t>
            </a:r>
            <a:endParaRPr lang="en-IN" sz="2400" b="1" dirty="0" smtClean="0">
              <a:solidFill>
                <a:schemeClr val="bg1"/>
              </a:solidFill>
            </a:endParaRPr>
          </a:p>
          <a:p>
            <a:r>
              <a:rPr lang="en-IN" b="1" dirty="0" smtClean="0">
                <a:solidFill>
                  <a:srgbClr val="FF0000"/>
                </a:solidFill>
              </a:rPr>
              <a:t>Reward points or loyalty points are offered by the credit card companies to promote the usage of a credit card. Frauds are also taken place in the name of credit card reward point. Fraudsters call credit cardholders claiming to be from their credit card company and tell them that they would help them in redeeming their credit card reward point. They create urgency among cardholders stating offer will end very soon. To redeem the reward points, cardholders will be asked to provide their card details along with OTP. Fraudsters carry out fraudulent transactions using these details. </a:t>
            </a:r>
            <a:endParaRPr lang="en-IN" b="1" dirty="0" smtClean="0">
              <a:solidFill>
                <a:srgbClr val="FF0000"/>
              </a:solidFill>
            </a:endParaRPr>
          </a:p>
          <a:p>
            <a:r>
              <a:rPr lang="en-IN" sz="2400" b="1" dirty="0" smtClean="0">
                <a:solidFill>
                  <a:schemeClr val="bg1"/>
                </a:solidFill>
              </a:rPr>
              <a:t>9. FRAUDS ON OLX </a:t>
            </a:r>
            <a:endParaRPr lang="en-IN" sz="2400" b="1" dirty="0" smtClean="0">
              <a:solidFill>
                <a:schemeClr val="bg1"/>
              </a:solidFill>
            </a:endParaRPr>
          </a:p>
          <a:p>
            <a:r>
              <a:rPr lang="en-IN" b="1" dirty="0" smtClean="0">
                <a:solidFill>
                  <a:srgbClr val="FF0000"/>
                </a:solidFill>
              </a:rPr>
              <a:t>Frauds on OLX have become very common and many people have lost their money while buying and selling products on the website. The fraud which normally takes place on OLX is, fraudsters pose as Army personnel and post their advertisement on the website.  Fraudsters use the stolen Id card of army personnel to make people trust them. They collect money from the buyer for the advertised product but they will never deliver the product. Here goodwill associated with the armed forces is used by fraudsters to cheat people of their hard-earned money.</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exagon 5"/>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071802" y="1071546"/>
            <a:ext cx="5072098" cy="646331"/>
          </a:xfrm>
          <a:prstGeom prst="rect">
            <a:avLst/>
          </a:prstGeom>
          <a:noFill/>
        </p:spPr>
        <p:txBody>
          <a:bodyPr wrap="square" rtlCol="0">
            <a:spAutoFit/>
          </a:bodyPr>
          <a:lstStyle/>
          <a:p>
            <a:r>
              <a:rPr lang="en-IN" sz="3600" b="1" i="1" dirty="0" smtClean="0">
                <a:solidFill>
                  <a:srgbClr val="FFFF00"/>
                </a:solidFill>
              </a:rPr>
              <a:t>CERTIFICATE !</a:t>
            </a:r>
            <a:endParaRPr lang="en-IN" sz="3600" b="1" i="1" dirty="0">
              <a:solidFill>
                <a:srgbClr val="FFFF00"/>
              </a:solidFill>
            </a:endParaRPr>
          </a:p>
        </p:txBody>
      </p:sp>
      <p:sp>
        <p:nvSpPr>
          <p:cNvPr id="8" name="TextBox 7"/>
          <p:cNvSpPr txBox="1"/>
          <p:nvPr/>
        </p:nvSpPr>
        <p:spPr>
          <a:xfrm>
            <a:off x="1500166" y="97673"/>
            <a:ext cx="6072230" cy="830997"/>
          </a:xfrm>
          <a:prstGeom prst="rect">
            <a:avLst/>
          </a:prstGeom>
          <a:noFill/>
        </p:spPr>
        <p:txBody>
          <a:bodyPr wrap="square" rtlCol="0">
            <a:spAutoFit/>
          </a:bodyPr>
          <a:lstStyle/>
          <a:p>
            <a:pPr algn="ctr"/>
            <a:r>
              <a:rPr lang="en-IN" sz="2400" b="1" dirty="0" smtClean="0">
                <a:solidFill>
                  <a:srgbClr val="FF0000"/>
                </a:solidFill>
              </a:rPr>
              <a:t>DEPARTMENT OF ECONOMICS </a:t>
            </a:r>
            <a:endParaRPr lang="en-IN" sz="2400" b="1" dirty="0" smtClean="0">
              <a:solidFill>
                <a:srgbClr val="FF0000"/>
              </a:solidFill>
            </a:endParaRPr>
          </a:p>
          <a:p>
            <a:pPr algn="ctr"/>
            <a:r>
              <a:rPr lang="en-IN" sz="2400" b="1" dirty="0" smtClean="0">
                <a:solidFill>
                  <a:srgbClr val="FF0000"/>
                </a:solidFill>
              </a:rPr>
              <a:t>MATA SUNDRI COLLEGE .</a:t>
            </a:r>
            <a:endParaRPr lang="en-IN" sz="2400" b="1" dirty="0">
              <a:solidFill>
                <a:srgbClr val="FF0000"/>
              </a:solidFill>
            </a:endParaRPr>
          </a:p>
        </p:txBody>
      </p:sp>
      <p:sp>
        <p:nvSpPr>
          <p:cNvPr id="9" name="TextBox 8"/>
          <p:cNvSpPr txBox="1"/>
          <p:nvPr/>
        </p:nvSpPr>
        <p:spPr>
          <a:xfrm>
            <a:off x="1857356" y="2143116"/>
            <a:ext cx="1714512" cy="369332"/>
          </a:xfrm>
          <a:prstGeom prst="rect">
            <a:avLst/>
          </a:prstGeom>
          <a:noFill/>
        </p:spPr>
        <p:txBody>
          <a:bodyPr wrap="square" rtlCol="0">
            <a:spAutoFit/>
          </a:bodyPr>
          <a:lstStyle/>
          <a:p>
            <a:endParaRPr lang="en-IN" dirty="0"/>
          </a:p>
        </p:txBody>
      </p:sp>
      <p:sp>
        <p:nvSpPr>
          <p:cNvPr id="10" name="TextBox 9"/>
          <p:cNvSpPr txBox="1"/>
          <p:nvPr/>
        </p:nvSpPr>
        <p:spPr>
          <a:xfrm>
            <a:off x="1142976" y="1928802"/>
            <a:ext cx="7143800" cy="3785652"/>
          </a:xfrm>
          <a:prstGeom prst="rect">
            <a:avLst/>
          </a:prstGeom>
          <a:noFill/>
        </p:spPr>
        <p:txBody>
          <a:bodyPr wrap="square" rtlCol="0">
            <a:spAutoFit/>
          </a:bodyPr>
          <a:lstStyle/>
          <a:p>
            <a:r>
              <a:rPr lang="en-IN" sz="2400" b="1" dirty="0" smtClean="0">
                <a:solidFill>
                  <a:schemeClr val="bg1"/>
                </a:solidFill>
              </a:rPr>
              <a:t>THIS  IS TO CERTIFY THAT   </a:t>
            </a:r>
            <a:r>
              <a:rPr lang="en-IN" sz="2400" b="1" dirty="0" smtClean="0">
                <a:solidFill>
                  <a:schemeClr val="tx2">
                    <a:lumMod val="60000"/>
                    <a:lumOff val="40000"/>
                  </a:schemeClr>
                </a:solidFill>
              </a:rPr>
              <a:t>DEVANSHI BHASIN    </a:t>
            </a:r>
            <a:r>
              <a:rPr lang="en-IN" sz="2400" b="1" dirty="0" smtClean="0">
                <a:solidFill>
                  <a:schemeClr val="bg1"/>
                </a:solidFill>
              </a:rPr>
              <a:t>A STUDENT OF 2</a:t>
            </a:r>
            <a:r>
              <a:rPr lang="en-IN" sz="2400" b="1" baseline="30000" dirty="0" smtClean="0">
                <a:solidFill>
                  <a:schemeClr val="bg1"/>
                </a:solidFill>
              </a:rPr>
              <a:t>ND</a:t>
            </a:r>
            <a:r>
              <a:rPr lang="en-IN" sz="2400" b="1" dirty="0" smtClean="0">
                <a:solidFill>
                  <a:schemeClr val="bg1"/>
                </a:solidFill>
              </a:rPr>
              <a:t> YEAR HAS COMPLETED </a:t>
            </a:r>
            <a:r>
              <a:rPr lang="en-IN" sz="2400" b="1" dirty="0" smtClean="0">
                <a:solidFill>
                  <a:schemeClr val="bg1"/>
                </a:solidFill>
              </a:rPr>
              <a:t>THE  RESEARCH PROJECT ON THE TOPIC </a:t>
            </a:r>
            <a:r>
              <a:rPr lang="en-IN" sz="2400" b="1" dirty="0" smtClean="0">
                <a:solidFill>
                  <a:schemeClr val="tx2">
                    <a:lumMod val="60000"/>
                    <a:lumOff val="40000"/>
                  </a:schemeClr>
                </a:solidFill>
              </a:rPr>
              <a:t>ONLINE BANKING OF INDIA </a:t>
            </a:r>
            <a:r>
              <a:rPr lang="en-IN" sz="2400" b="1" dirty="0" smtClean="0">
                <a:solidFill>
                  <a:schemeClr val="bg1"/>
                </a:solidFill>
              </a:rPr>
              <a:t>UNDER THE SUPERVISION OF </a:t>
            </a:r>
            <a:r>
              <a:rPr lang="en-IN" sz="2400" b="1" dirty="0" smtClean="0">
                <a:solidFill>
                  <a:schemeClr val="tx2">
                    <a:lumMod val="60000"/>
                    <a:lumOff val="40000"/>
                  </a:schemeClr>
                </a:solidFill>
              </a:rPr>
              <a:t>MRS.DIVYA KHETAN </a:t>
            </a:r>
            <a:r>
              <a:rPr lang="en-IN" sz="2400" b="1" dirty="0" smtClean="0">
                <a:solidFill>
                  <a:schemeClr val="bg1"/>
                </a:solidFill>
              </a:rPr>
              <a:t>DURING THE YEAR 2020-2021 ASSIGNED BY THE ECONOMICS DEARTMENT , </a:t>
            </a:r>
            <a:r>
              <a:rPr lang="en-IN" sz="2400" b="1" dirty="0" smtClean="0">
                <a:solidFill>
                  <a:schemeClr val="tx2">
                    <a:lumMod val="60000"/>
                    <a:lumOff val="40000"/>
                  </a:schemeClr>
                </a:solidFill>
              </a:rPr>
              <a:t>UNIVERSITY OF DELHI </a:t>
            </a:r>
            <a:endParaRPr lang="en-IN" sz="2400" b="1" dirty="0" smtClean="0">
              <a:solidFill>
                <a:schemeClr val="tx2">
                  <a:lumMod val="60000"/>
                  <a:lumOff val="40000"/>
                </a:schemeClr>
              </a:solidFill>
            </a:endParaRPr>
          </a:p>
          <a:p>
            <a:endParaRPr lang="en-IN" sz="2400" b="1" dirty="0" smtClean="0">
              <a:solidFill>
                <a:schemeClr val="bg1"/>
              </a:solidFill>
            </a:endParaRPr>
          </a:p>
          <a:p>
            <a:endParaRPr lang="en-IN" sz="2400" b="1" dirty="0" smtClean="0">
              <a:solidFill>
                <a:schemeClr val="bg1"/>
              </a:solidFill>
            </a:endParaRPr>
          </a:p>
          <a:p>
            <a:r>
              <a:rPr lang="en-IN" sz="2400" b="1" dirty="0" smtClean="0">
                <a:solidFill>
                  <a:schemeClr val="bg1"/>
                </a:solidFill>
              </a:rPr>
              <a:t>NAME OF STUDENT                        NAME OF TEACHER</a:t>
            </a:r>
            <a:endParaRPr lang="en-IN" sz="2400" b="1" dirty="0" smtClean="0">
              <a:solidFill>
                <a:schemeClr val="bg1"/>
              </a:solidFill>
            </a:endParaRPr>
          </a:p>
          <a:p>
            <a:r>
              <a:rPr lang="en-IN" sz="2400" b="1" dirty="0" smtClean="0">
                <a:solidFill>
                  <a:srgbClr val="C00000"/>
                </a:solidFill>
              </a:rPr>
              <a:t>DEVANSHI BHASIN                          MRS. DIVYA KHETAN  </a:t>
            </a:r>
            <a:endParaRPr lang="en-IN" sz="2400" b="1" dirty="0">
              <a:solidFill>
                <a:srgbClr val="C00000"/>
              </a:solidFill>
            </a:endParaRPr>
          </a:p>
        </p:txBody>
      </p:sp>
      <p:pic>
        <p:nvPicPr>
          <p:cNvPr id="11" name="Picture 10" descr="DEVANSHI SIGNATURE.jpg"/>
          <p:cNvPicPr>
            <a:picLocks noChangeAspect="1"/>
          </p:cNvPicPr>
          <p:nvPr/>
        </p:nvPicPr>
        <p:blipFill>
          <a:blip r:embed="rId1" cstate="print"/>
          <a:stretch>
            <a:fillRect/>
          </a:stretch>
        </p:blipFill>
        <p:spPr>
          <a:xfrm>
            <a:off x="1785918" y="5643578"/>
            <a:ext cx="1029303" cy="50006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857356" y="357166"/>
            <a:ext cx="5643602" cy="2123658"/>
          </a:xfrm>
          <a:prstGeom prst="rect">
            <a:avLst/>
          </a:prstGeom>
          <a:noFill/>
        </p:spPr>
        <p:txBody>
          <a:bodyPr wrap="square" rtlCol="0">
            <a:spAutoFit/>
          </a:bodyPr>
          <a:lstStyle/>
          <a:p>
            <a:r>
              <a:rPr lang="en-IN" sz="2400" b="1" dirty="0" smtClean="0">
                <a:solidFill>
                  <a:schemeClr val="bg1"/>
                </a:solidFill>
              </a:rPr>
              <a:t>10. SOCIAL MEDIA FRAUDS</a:t>
            </a:r>
            <a:endParaRPr lang="en-IN" sz="2400" b="1" dirty="0" smtClean="0">
              <a:solidFill>
                <a:schemeClr val="bg1"/>
              </a:solidFill>
            </a:endParaRPr>
          </a:p>
          <a:p>
            <a:r>
              <a:rPr lang="en-IN" b="1" dirty="0" smtClean="0">
                <a:solidFill>
                  <a:srgbClr val="FF0000"/>
                </a:solidFill>
              </a:rPr>
              <a:t>With the number of people using social media, social media frauds are on the rise. Cyber Bullying is one of the biggest social media fraud to which many teenagers have fallen prey. Under  Cyber Bullying social media sites are used to bully people. Also, there are many other social media frauds like a </a:t>
            </a:r>
            <a:r>
              <a:rPr lang="en-IN" b="1" dirty="0" err="1" smtClean="0">
                <a:solidFill>
                  <a:srgbClr val="FF0000"/>
                </a:solidFill>
              </a:rPr>
              <a:t>Facebook</a:t>
            </a:r>
            <a:r>
              <a:rPr lang="en-IN" b="1" dirty="0" smtClean="0">
                <a:solidFill>
                  <a:srgbClr val="FF0000"/>
                </a:solidFill>
              </a:rPr>
              <a:t> friend fraud .</a:t>
            </a:r>
            <a:endParaRPr lang="en-IN" b="1" dirty="0">
              <a:solidFill>
                <a:srgbClr val="FF0000"/>
              </a:solidFill>
            </a:endParaRPr>
          </a:p>
        </p:txBody>
      </p:sp>
      <p:pic>
        <p:nvPicPr>
          <p:cNvPr id="4" name="Picture 3" descr="online fraud.jpg"/>
          <p:cNvPicPr>
            <a:picLocks noChangeAspect="1"/>
          </p:cNvPicPr>
          <p:nvPr/>
        </p:nvPicPr>
        <p:blipFill>
          <a:blip r:embed="rId1"/>
          <a:stretch>
            <a:fillRect/>
          </a:stretch>
        </p:blipFill>
        <p:spPr>
          <a:xfrm>
            <a:off x="2357422" y="3143248"/>
            <a:ext cx="4500594" cy="286226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714480" y="666351"/>
            <a:ext cx="6000792" cy="5262979"/>
          </a:xfrm>
          <a:prstGeom prst="rect">
            <a:avLst/>
          </a:prstGeom>
          <a:noFill/>
        </p:spPr>
        <p:txBody>
          <a:bodyPr wrap="square" rtlCol="0">
            <a:spAutoFit/>
          </a:bodyPr>
          <a:lstStyle/>
          <a:p>
            <a:r>
              <a:rPr lang="en-IN" sz="3600" b="1" dirty="0" smtClean="0">
                <a:solidFill>
                  <a:schemeClr val="bg1"/>
                </a:solidFill>
              </a:rPr>
              <a:t>11. STEPS TO MINIMISE SECURITY ISSUES !</a:t>
            </a:r>
            <a:endParaRPr lang="en-IN" sz="3600" b="1" dirty="0" smtClean="0">
              <a:solidFill>
                <a:schemeClr val="bg1"/>
              </a:solidFill>
            </a:endParaRPr>
          </a:p>
          <a:p>
            <a:pPr marL="457200" indent="-457200">
              <a:buAutoNum type="arabicPeriod"/>
            </a:pPr>
            <a:r>
              <a:rPr lang="en-IN" sz="2400" b="1" dirty="0" smtClean="0">
                <a:solidFill>
                  <a:srgbClr val="FF0000"/>
                </a:solidFill>
              </a:rPr>
              <a:t>INSTALL  LATEST  SECURITY SOFTWARE </a:t>
            </a:r>
            <a:endParaRPr lang="en-IN" sz="2400" b="1" dirty="0" smtClean="0">
              <a:solidFill>
                <a:srgbClr val="FF0000"/>
              </a:solidFill>
            </a:endParaRPr>
          </a:p>
          <a:p>
            <a:pPr marL="457200" indent="-457200">
              <a:buAutoNum type="arabicPeriod"/>
            </a:pPr>
            <a:r>
              <a:rPr lang="en-IN" sz="2400" b="1" dirty="0" smtClean="0">
                <a:solidFill>
                  <a:srgbClr val="FF0000"/>
                </a:solidFill>
              </a:rPr>
              <a:t>USE AUTO UPDATE FOR ALL SOFTWARE </a:t>
            </a:r>
            <a:endParaRPr lang="en-IN" sz="2400" b="1" dirty="0" smtClean="0">
              <a:solidFill>
                <a:srgbClr val="FF0000"/>
              </a:solidFill>
            </a:endParaRPr>
          </a:p>
          <a:p>
            <a:pPr marL="457200" indent="-457200">
              <a:buAutoNum type="arabicPeriod"/>
            </a:pPr>
            <a:r>
              <a:rPr lang="en-IN" sz="2400" b="1" dirty="0" smtClean="0">
                <a:solidFill>
                  <a:srgbClr val="FF0000"/>
                </a:solidFill>
              </a:rPr>
              <a:t>LOOK FOR ENCRYTION SIGNS</a:t>
            </a:r>
            <a:endParaRPr lang="en-IN" sz="2400" b="1" dirty="0" smtClean="0">
              <a:solidFill>
                <a:srgbClr val="FF0000"/>
              </a:solidFill>
            </a:endParaRPr>
          </a:p>
          <a:p>
            <a:pPr marL="457200" indent="-457200">
              <a:buAutoNum type="arabicPeriod"/>
            </a:pPr>
            <a:r>
              <a:rPr lang="en-IN" sz="2400" b="1" dirty="0" smtClean="0">
                <a:solidFill>
                  <a:srgbClr val="FF0000"/>
                </a:solidFill>
              </a:rPr>
              <a:t>USE DIFFERENT SOFTWARES </a:t>
            </a:r>
            <a:endParaRPr lang="en-IN" sz="2400" b="1" dirty="0" smtClean="0">
              <a:solidFill>
                <a:srgbClr val="FF0000"/>
              </a:solidFill>
            </a:endParaRPr>
          </a:p>
          <a:p>
            <a:pPr marL="457200" indent="-457200">
              <a:buAutoNum type="arabicPeriod"/>
            </a:pPr>
            <a:r>
              <a:rPr lang="en-IN" sz="2400" b="1" dirty="0" smtClean="0">
                <a:solidFill>
                  <a:srgbClr val="FF0000"/>
                </a:solidFill>
              </a:rPr>
              <a:t>CASH ON DELIVERY OPTION</a:t>
            </a:r>
            <a:endParaRPr lang="en-IN" sz="2400" b="1" dirty="0" smtClean="0">
              <a:solidFill>
                <a:srgbClr val="FF0000"/>
              </a:solidFill>
            </a:endParaRPr>
          </a:p>
          <a:p>
            <a:pPr marL="457200" indent="-457200">
              <a:buAutoNum type="arabicPeriod"/>
            </a:pPr>
            <a:r>
              <a:rPr lang="en-IN" sz="2400" b="1" dirty="0" smtClean="0">
                <a:solidFill>
                  <a:srgbClr val="FF0000"/>
                </a:solidFill>
              </a:rPr>
              <a:t>DEALING WITH OFFERS</a:t>
            </a:r>
            <a:endParaRPr lang="en-IN" sz="2400" b="1" dirty="0" smtClean="0">
              <a:solidFill>
                <a:srgbClr val="FF0000"/>
              </a:solidFill>
            </a:endParaRPr>
          </a:p>
          <a:p>
            <a:pPr marL="457200" indent="-457200">
              <a:buAutoNum type="arabicPeriod"/>
            </a:pPr>
            <a:r>
              <a:rPr lang="en-IN" sz="2400" b="1" dirty="0" smtClean="0">
                <a:solidFill>
                  <a:srgbClr val="FF0000"/>
                </a:solidFill>
              </a:rPr>
              <a:t>CHECK WEBSITES DIGITAL CERTIFICATE</a:t>
            </a:r>
            <a:endParaRPr lang="en-IN" sz="2400" b="1" dirty="0" smtClean="0">
              <a:solidFill>
                <a:srgbClr val="FF0000"/>
              </a:solidFill>
            </a:endParaRPr>
          </a:p>
          <a:p>
            <a:pPr marL="457200" indent="-457200">
              <a:buAutoNum type="arabicPeriod"/>
            </a:pPr>
            <a:r>
              <a:rPr lang="en-IN" sz="2400" b="1" dirty="0" smtClean="0">
                <a:solidFill>
                  <a:srgbClr val="FF0000"/>
                </a:solidFill>
              </a:rPr>
              <a:t>AVOID USING PUBLIC COMPUTERS </a:t>
            </a:r>
            <a:endParaRPr lang="en-IN" sz="2400" b="1" dirty="0" smtClean="0">
              <a:solidFill>
                <a:srgbClr val="FF0000"/>
              </a:solidFill>
            </a:endParaRPr>
          </a:p>
          <a:p>
            <a:pPr marL="457200" indent="-457200">
              <a:buAutoNum type="arabicPeriod"/>
            </a:pPr>
            <a:r>
              <a:rPr lang="en-IN" sz="2400" b="1" dirty="0" smtClean="0">
                <a:solidFill>
                  <a:srgbClr val="FF0000"/>
                </a:solidFill>
              </a:rPr>
              <a:t>STAY AWAY FROM PHISHING EMAILS  SEEKING  CONFIDENTIAL INFORMATION</a:t>
            </a:r>
            <a:endParaRPr lang="en-IN" sz="2400" b="1" dirty="0" smtClean="0">
              <a:solidFill>
                <a:srgbClr val="FF0000"/>
              </a:solidFill>
            </a:endParaRPr>
          </a:p>
          <a:p>
            <a:pPr marL="457200" indent="-457200">
              <a:buAutoNum type="arabicPeriod"/>
            </a:pPr>
            <a:r>
              <a:rPr lang="en-IN" sz="2400" b="1" dirty="0" smtClean="0">
                <a:solidFill>
                  <a:srgbClr val="FF0000"/>
                </a:solidFill>
              </a:rPr>
              <a:t>BUY FROM REPUTED MERCHANTS </a:t>
            </a:r>
            <a:endParaRPr lang="en-IN" sz="2400" b="1" dirty="0"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357290" y="444413"/>
            <a:ext cx="6500858" cy="5940088"/>
          </a:xfrm>
          <a:prstGeom prst="rect">
            <a:avLst/>
          </a:prstGeom>
          <a:noFill/>
        </p:spPr>
        <p:txBody>
          <a:bodyPr wrap="square" rtlCol="0">
            <a:spAutoFit/>
          </a:bodyPr>
          <a:lstStyle/>
          <a:p>
            <a:pPr algn="ctr"/>
            <a:r>
              <a:rPr lang="en-IN" sz="3600" b="1" dirty="0" smtClean="0">
                <a:solidFill>
                  <a:schemeClr val="bg1"/>
                </a:solidFill>
              </a:rPr>
              <a:t>12. ONLINE BANKING SCENARIO WITH INDIAN ECONOMY !</a:t>
            </a:r>
            <a:endParaRPr lang="en-IN" sz="3600" b="1" dirty="0" smtClean="0">
              <a:solidFill>
                <a:schemeClr val="bg1"/>
              </a:solidFill>
            </a:endParaRPr>
          </a:p>
          <a:p>
            <a:pPr algn="ctr"/>
            <a:endParaRPr lang="en-IN" sz="2800" b="1" dirty="0" smtClean="0">
              <a:solidFill>
                <a:srgbClr val="FF0000"/>
              </a:solidFill>
            </a:endParaRPr>
          </a:p>
          <a:p>
            <a:pPr algn="ctr"/>
            <a:endParaRPr lang="en-IN" sz="2800" b="1" dirty="0" smtClean="0">
              <a:solidFill>
                <a:srgbClr val="FF0000"/>
              </a:solidFill>
            </a:endParaRPr>
          </a:p>
          <a:p>
            <a:pPr algn="ctr"/>
            <a:endParaRPr lang="en-IN" sz="2800" b="1" dirty="0" smtClean="0">
              <a:solidFill>
                <a:srgbClr val="FF0000"/>
              </a:solidFill>
            </a:endParaRPr>
          </a:p>
          <a:p>
            <a:pPr algn="ctr"/>
            <a:endParaRPr lang="en-IN" sz="2800" b="1" dirty="0" smtClean="0">
              <a:solidFill>
                <a:srgbClr val="FF0000"/>
              </a:solidFill>
            </a:endParaRPr>
          </a:p>
          <a:p>
            <a:pPr algn="ctr"/>
            <a:r>
              <a:rPr lang="en-IN" sz="2800" b="1" dirty="0" smtClean="0">
                <a:solidFill>
                  <a:srgbClr val="FF0000"/>
                </a:solidFill>
              </a:rPr>
              <a:t>The Indian Banks are the backbone of Indian financial sector and Indian economy. Now a day in Indian economic scenario, the Indian financial system is in a process of rapid transformation. ... Online users of banking transactions percentage was just about 1% in the agency's 2007</a:t>
            </a:r>
            <a:endParaRPr lang="en-IN" sz="2800" b="1" dirty="0">
              <a:solidFill>
                <a:srgbClr val="FF0000"/>
              </a:solidFill>
            </a:endParaRPr>
          </a:p>
        </p:txBody>
      </p:sp>
      <p:pic>
        <p:nvPicPr>
          <p:cNvPr id="4" name="Picture 3" descr="ECONOMY.jpg"/>
          <p:cNvPicPr>
            <a:picLocks noChangeAspect="1"/>
          </p:cNvPicPr>
          <p:nvPr/>
        </p:nvPicPr>
        <p:blipFill>
          <a:blip r:embed="rId1"/>
          <a:stretch>
            <a:fillRect/>
          </a:stretch>
        </p:blipFill>
        <p:spPr>
          <a:xfrm>
            <a:off x="2684337" y="1643051"/>
            <a:ext cx="3387861" cy="150019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endParaRPr lang="en-IN" dirty="0"/>
          </a:p>
        </p:txBody>
      </p:sp>
      <p:sp>
        <p:nvSpPr>
          <p:cNvPr id="27650" name="AutoShape 2" descr="blob:https://web.whatsapp.com/cef1df51-19e9-476f-923e-f86ce2ccbc4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a:p>
        </p:txBody>
      </p:sp>
      <p:sp>
        <p:nvSpPr>
          <p:cNvPr id="27652" name="AutoShape 4" descr="blob:https://web.whatsapp.com/cef1df51-19e9-476f-923e-f86ce2ccbc4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a:p>
        </p:txBody>
      </p:sp>
      <p:pic>
        <p:nvPicPr>
          <p:cNvPr id="6" name="Picture 5" descr="TABLE 1.jpg"/>
          <p:cNvPicPr>
            <a:picLocks noChangeAspect="1"/>
          </p:cNvPicPr>
          <p:nvPr/>
        </p:nvPicPr>
        <p:blipFill>
          <a:blip r:embed="rId1"/>
          <a:stretch>
            <a:fillRect/>
          </a:stretch>
        </p:blipFill>
        <p:spPr>
          <a:xfrm>
            <a:off x="1577997" y="1647831"/>
            <a:ext cx="5994399" cy="3495681"/>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TABLE 2.jpg"/>
          <p:cNvPicPr>
            <a:picLocks noChangeAspect="1"/>
          </p:cNvPicPr>
          <p:nvPr/>
        </p:nvPicPr>
        <p:blipFill>
          <a:blip r:embed="rId1"/>
          <a:stretch>
            <a:fillRect/>
          </a:stretch>
        </p:blipFill>
        <p:spPr>
          <a:xfrm>
            <a:off x="2005668" y="928694"/>
            <a:ext cx="5066662" cy="514351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500166" y="214290"/>
            <a:ext cx="6357982" cy="5816977"/>
          </a:xfrm>
          <a:prstGeom prst="rect">
            <a:avLst/>
          </a:prstGeom>
          <a:noFill/>
        </p:spPr>
        <p:txBody>
          <a:bodyPr wrap="square" rtlCol="0">
            <a:spAutoFit/>
          </a:bodyPr>
          <a:lstStyle/>
          <a:p>
            <a:r>
              <a:rPr lang="en-IN"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13. A CASE STUDY ON ONLINE BANKING </a:t>
            </a:r>
            <a:r>
              <a:rPr lang="en-I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I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endParaRPr lang="en-IN" sz="2000" b="1" dirty="0" smtClean="0">
              <a:ln w="12700">
                <a:noFill/>
                <a:prstDash val="solid"/>
              </a:ln>
              <a:solidFill>
                <a:srgbClr val="FF0000"/>
              </a:solidFill>
            </a:endParaRPr>
          </a:p>
          <a:p>
            <a:r>
              <a:rPr lang="en-IN" sz="2000" b="1" dirty="0" smtClean="0">
                <a:ln w="12700">
                  <a:noFill/>
                  <a:prstDash val="solid"/>
                </a:ln>
                <a:solidFill>
                  <a:srgbClr val="FF0000"/>
                </a:solidFill>
              </a:rPr>
              <a:t>MAINLY THE OBJECTIVE OF THE RESEARCH IS TO UNDERSTAND ONLINE BANKING USERS BEHAVIOURS , OPINIONS , PREFERENCES AND EXPECTATIONS. THE QUESTIONS WERE DESIGNED IN SUCH A WAY TO COVER ALL THE RELATING FIELDS . THE FIELD WORK AND DATA ANALYSIS WERE CONDUCTED BY ME AFTER CONSULTING WITH MY SUPERVISOR . I AM VERY MUCH GRATEFUL TO THEM . </a:t>
            </a:r>
            <a:endParaRPr lang="en-IN" sz="2000" b="1" dirty="0" smtClean="0">
              <a:ln w="12700">
                <a:noFill/>
                <a:prstDash val="solid"/>
              </a:ln>
              <a:solidFill>
                <a:srgbClr val="FF0000"/>
              </a:solidFill>
            </a:endParaRPr>
          </a:p>
          <a:p>
            <a:endParaRPr lang="en-IN" sz="2000" b="1" dirty="0" smtClean="0">
              <a:ln w="12700">
                <a:noFill/>
                <a:prstDash val="solid"/>
              </a:ln>
              <a:solidFill>
                <a:srgbClr val="FF0000"/>
              </a:solidFill>
            </a:endParaRPr>
          </a:p>
          <a:p>
            <a:endParaRPr lang="en-IN" sz="2000" b="1" dirty="0" smtClean="0">
              <a:ln w="12700">
                <a:noFill/>
                <a:prstDash val="solid"/>
              </a:ln>
              <a:solidFill>
                <a:srgbClr val="FF0000"/>
              </a:solidFill>
            </a:endParaRPr>
          </a:p>
          <a:p>
            <a:r>
              <a:rPr lang="en-IN" sz="2000" b="1" dirty="0" smtClean="0">
                <a:ln w="12700">
                  <a:noFill/>
                  <a:prstDash val="solid"/>
                </a:ln>
                <a:solidFill>
                  <a:srgbClr val="FF0000"/>
                </a:solidFill>
              </a:rPr>
              <a:t>TARGET POPUATION      </a:t>
            </a:r>
            <a:r>
              <a:rPr lang="en-IN" sz="2000" b="1" dirty="0" smtClean="0">
                <a:ln w="12700">
                  <a:noFill/>
                  <a:prstDash val="solid"/>
                </a:ln>
                <a:solidFill>
                  <a:schemeClr val="bg1"/>
                </a:solidFill>
              </a:rPr>
              <a:t>LOCAL PEOPLE</a:t>
            </a:r>
            <a:endParaRPr lang="en-IN" sz="2000" b="1" dirty="0" smtClean="0">
              <a:ln w="12700">
                <a:noFill/>
                <a:prstDash val="solid"/>
              </a:ln>
              <a:solidFill>
                <a:schemeClr val="bg1"/>
              </a:solidFill>
            </a:endParaRPr>
          </a:p>
          <a:p>
            <a:r>
              <a:rPr lang="en-IN" sz="2000" b="1" dirty="0" smtClean="0">
                <a:ln w="12700">
                  <a:noFill/>
                  <a:prstDash val="solid"/>
                </a:ln>
                <a:solidFill>
                  <a:srgbClr val="FF0000"/>
                </a:solidFill>
              </a:rPr>
              <a:t>SURVEY METHOD           </a:t>
            </a:r>
            <a:r>
              <a:rPr lang="en-IN" sz="2000" b="1" dirty="0" smtClean="0">
                <a:ln w="12700">
                  <a:noFill/>
                  <a:prstDash val="solid"/>
                </a:ln>
                <a:solidFill>
                  <a:schemeClr val="bg1"/>
                </a:solidFill>
              </a:rPr>
              <a:t>DIRECT INTERVIEW , PHONE CALL    </a:t>
            </a:r>
            <a:endParaRPr lang="en-IN" sz="2000" b="1" dirty="0" smtClean="0">
              <a:ln w="12700">
                <a:noFill/>
                <a:prstDash val="solid"/>
              </a:ln>
              <a:solidFill>
                <a:schemeClr val="bg1"/>
              </a:solidFill>
            </a:endParaRPr>
          </a:p>
          <a:p>
            <a:r>
              <a:rPr lang="en-IN" sz="2000" b="1" dirty="0" smtClean="0">
                <a:ln w="12700">
                  <a:noFill/>
                  <a:prstDash val="solid"/>
                </a:ln>
                <a:solidFill>
                  <a:schemeClr val="bg1"/>
                </a:solidFill>
              </a:rPr>
              <a:t>                                           AND SOCIAL MEDIA </a:t>
            </a:r>
            <a:endParaRPr lang="en-IN" sz="2000" b="1" dirty="0" smtClean="0">
              <a:ln w="12700">
                <a:noFill/>
                <a:prstDash val="solid"/>
              </a:ln>
              <a:solidFill>
                <a:schemeClr val="bg1"/>
              </a:solidFill>
            </a:endParaRPr>
          </a:p>
          <a:p>
            <a:r>
              <a:rPr lang="en-IN" sz="2000" b="1" dirty="0" smtClean="0">
                <a:ln w="12700">
                  <a:noFill/>
                  <a:prstDash val="solid"/>
                </a:ln>
                <a:solidFill>
                  <a:srgbClr val="FF0000"/>
                </a:solidFill>
              </a:rPr>
              <a:t>EFFECTIVE RESPONSE    </a:t>
            </a:r>
            <a:r>
              <a:rPr lang="en-IN" sz="2000" b="1" dirty="0" smtClean="0">
                <a:ln w="12700">
                  <a:noFill/>
                  <a:prstDash val="solid"/>
                </a:ln>
                <a:solidFill>
                  <a:schemeClr val="bg1"/>
                </a:solidFill>
              </a:rPr>
              <a:t>87.71% (100 OF 114)</a:t>
            </a:r>
            <a:endParaRPr lang="en-IN" sz="2000" b="1" dirty="0" smtClean="0">
              <a:ln w="12700">
                <a:noFill/>
                <a:prstDash val="solid"/>
              </a:ln>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78" name="AutoShape 2" descr="blob:https://web.whatsapp.com/f0496603-3fbe-47f0-9e49-11539de3e2e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a:p>
        </p:txBody>
      </p:sp>
      <p:sp>
        <p:nvSpPr>
          <p:cNvPr id="6" name="TextBox 5"/>
          <p:cNvSpPr txBox="1"/>
          <p:nvPr/>
        </p:nvSpPr>
        <p:spPr>
          <a:xfrm>
            <a:off x="928662" y="226148"/>
            <a:ext cx="7286676" cy="1631216"/>
          </a:xfrm>
          <a:prstGeom prst="rect">
            <a:avLst/>
          </a:prstGeom>
          <a:noFill/>
        </p:spPr>
        <p:txBody>
          <a:bodyPr wrap="square" rtlCol="0">
            <a:spAutoFit/>
          </a:bodyPr>
          <a:lstStyle/>
          <a:p>
            <a:pPr algn="ctr"/>
            <a:r>
              <a:rPr lang="en-IN" sz="3600" b="1" dirty="0" smtClean="0">
                <a:solidFill>
                  <a:schemeClr val="bg1"/>
                </a:solidFill>
              </a:rPr>
              <a:t>DATA ANALYSIS AND INTERPRETATION  !</a:t>
            </a:r>
            <a:endParaRPr lang="en-IN" sz="3600" b="1" dirty="0" smtClean="0">
              <a:solidFill>
                <a:schemeClr val="bg1"/>
              </a:solidFill>
            </a:endParaRPr>
          </a:p>
          <a:p>
            <a:pPr algn="ctr"/>
            <a:r>
              <a:rPr lang="en-IN" sz="2800" b="1" dirty="0" smtClean="0">
                <a:solidFill>
                  <a:srgbClr val="FF0000"/>
                </a:solidFill>
              </a:rPr>
              <a:t>1.GENDER BASIS ANALYSIS</a:t>
            </a:r>
            <a:endParaRPr lang="en-IN" sz="2800" b="1" dirty="0">
              <a:solidFill>
                <a:srgbClr val="FF0000"/>
              </a:solidFill>
            </a:endParaRPr>
          </a:p>
        </p:txBody>
      </p:sp>
      <p:pic>
        <p:nvPicPr>
          <p:cNvPr id="7" name="Picture 6" descr="GENDER.jpg"/>
          <p:cNvPicPr>
            <a:picLocks noChangeAspect="1"/>
          </p:cNvPicPr>
          <p:nvPr/>
        </p:nvPicPr>
        <p:blipFill>
          <a:blip r:embed="rId1"/>
          <a:stretch>
            <a:fillRect/>
          </a:stretch>
        </p:blipFill>
        <p:spPr>
          <a:xfrm>
            <a:off x="1357290" y="2071679"/>
            <a:ext cx="6500858" cy="2428891"/>
          </a:xfrm>
          <a:prstGeom prst="rect">
            <a:avLst/>
          </a:prstGeom>
        </p:spPr>
      </p:pic>
      <p:sp>
        <p:nvSpPr>
          <p:cNvPr id="9" name="TextBox 8"/>
          <p:cNvSpPr txBox="1"/>
          <p:nvPr/>
        </p:nvSpPr>
        <p:spPr>
          <a:xfrm>
            <a:off x="1928794" y="4714884"/>
            <a:ext cx="5357850" cy="1200329"/>
          </a:xfrm>
          <a:prstGeom prst="rect">
            <a:avLst/>
          </a:prstGeom>
          <a:noFill/>
        </p:spPr>
        <p:txBody>
          <a:bodyPr wrap="square" rtlCol="0">
            <a:spAutoFit/>
          </a:bodyPr>
          <a:lstStyle/>
          <a:p>
            <a:r>
              <a:rPr lang="en-IN" b="1" dirty="0" smtClean="0">
                <a:solidFill>
                  <a:schemeClr val="bg1"/>
                </a:solidFill>
              </a:rPr>
              <a:t>PARTICULARS    RESPONDENTS  NON-RES.   TOTAL RES.</a:t>
            </a:r>
            <a:endParaRPr lang="en-IN" b="1" dirty="0" smtClean="0">
              <a:solidFill>
                <a:schemeClr val="bg1"/>
              </a:solidFill>
            </a:endParaRPr>
          </a:p>
          <a:p>
            <a:r>
              <a:rPr lang="en-IN" b="1" dirty="0" smtClean="0">
                <a:solidFill>
                  <a:srgbClr val="FF0000"/>
                </a:solidFill>
              </a:rPr>
              <a:t>MALE                             72                     6                   78</a:t>
            </a:r>
            <a:endParaRPr lang="en-IN" b="1" dirty="0" smtClean="0">
              <a:solidFill>
                <a:srgbClr val="FF0000"/>
              </a:solidFill>
            </a:endParaRPr>
          </a:p>
          <a:p>
            <a:r>
              <a:rPr lang="en-IN" b="1" dirty="0" smtClean="0">
                <a:solidFill>
                  <a:srgbClr val="FF0000"/>
                </a:solidFill>
              </a:rPr>
              <a:t>FEMALE                         28                     8                   36</a:t>
            </a:r>
            <a:endParaRPr lang="en-IN" b="1" dirty="0" smtClean="0">
              <a:solidFill>
                <a:srgbClr val="FF0000"/>
              </a:solidFill>
            </a:endParaRPr>
          </a:p>
          <a:p>
            <a:r>
              <a:rPr lang="en-IN" b="1" dirty="0" smtClean="0">
                <a:solidFill>
                  <a:srgbClr val="FF0000"/>
                </a:solidFill>
              </a:rPr>
              <a:t>TOTAL                            100                  14                 114</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928794" y="357166"/>
            <a:ext cx="6500858" cy="523220"/>
          </a:xfrm>
          <a:prstGeom prst="rect">
            <a:avLst/>
          </a:prstGeom>
          <a:noFill/>
        </p:spPr>
        <p:txBody>
          <a:bodyPr wrap="square" rtlCol="0">
            <a:spAutoFit/>
          </a:bodyPr>
          <a:lstStyle/>
          <a:p>
            <a:r>
              <a:rPr lang="en-IN" sz="2800" b="1" dirty="0" smtClean="0">
                <a:solidFill>
                  <a:srgbClr val="FF0000"/>
                </a:solidFill>
              </a:rPr>
              <a:t>          2. AGE BASIS ANALYSIS</a:t>
            </a:r>
            <a:endParaRPr lang="en-IN" sz="2800" b="1" dirty="0">
              <a:solidFill>
                <a:srgbClr val="FF0000"/>
              </a:solidFill>
            </a:endParaRPr>
          </a:p>
        </p:txBody>
      </p:sp>
      <p:pic>
        <p:nvPicPr>
          <p:cNvPr id="4" name="Picture 3" descr="AGE.jpg"/>
          <p:cNvPicPr>
            <a:picLocks noChangeAspect="1"/>
          </p:cNvPicPr>
          <p:nvPr/>
        </p:nvPicPr>
        <p:blipFill>
          <a:blip r:embed="rId1"/>
          <a:srcRect l="13601" t="20142" r="14426"/>
          <a:stretch>
            <a:fillRect/>
          </a:stretch>
        </p:blipFill>
        <p:spPr>
          <a:xfrm>
            <a:off x="1714480" y="1214422"/>
            <a:ext cx="5715040" cy="2832948"/>
          </a:xfrm>
          <a:prstGeom prst="rect">
            <a:avLst/>
          </a:prstGeom>
        </p:spPr>
      </p:pic>
      <p:sp>
        <p:nvSpPr>
          <p:cNvPr id="5" name="TextBox 4"/>
          <p:cNvSpPr txBox="1"/>
          <p:nvPr/>
        </p:nvSpPr>
        <p:spPr>
          <a:xfrm>
            <a:off x="1428728" y="4572008"/>
            <a:ext cx="6929486" cy="1477328"/>
          </a:xfrm>
          <a:prstGeom prst="rect">
            <a:avLst/>
          </a:prstGeom>
          <a:noFill/>
        </p:spPr>
        <p:txBody>
          <a:bodyPr wrap="square" rtlCol="0">
            <a:spAutoFit/>
          </a:bodyPr>
          <a:lstStyle/>
          <a:p>
            <a:r>
              <a:rPr lang="en-IN" b="1" dirty="0" smtClean="0">
                <a:solidFill>
                  <a:schemeClr val="bg1"/>
                </a:solidFill>
              </a:rPr>
              <a:t>AGE GROUP   FREQUENCY   PERCENTAGE    CUMULATIVE FREQUENCY</a:t>
            </a:r>
            <a:endParaRPr lang="en-IN" b="1" dirty="0" smtClean="0">
              <a:solidFill>
                <a:schemeClr val="bg1"/>
              </a:solidFill>
            </a:endParaRPr>
          </a:p>
          <a:p>
            <a:r>
              <a:rPr lang="en-IN" b="1" dirty="0" smtClean="0">
                <a:solidFill>
                  <a:srgbClr val="FF0000"/>
                </a:solidFill>
              </a:rPr>
              <a:t>BELOW 20              34                     30%                               34</a:t>
            </a:r>
            <a:endParaRPr lang="en-IN" b="1" dirty="0" smtClean="0">
              <a:solidFill>
                <a:srgbClr val="FF0000"/>
              </a:solidFill>
            </a:endParaRPr>
          </a:p>
          <a:p>
            <a:r>
              <a:rPr lang="en-IN" b="1" dirty="0" smtClean="0">
                <a:solidFill>
                  <a:srgbClr val="FF0000"/>
                </a:solidFill>
              </a:rPr>
              <a:t>20-30                       44                     38%                               78                </a:t>
            </a:r>
            <a:endParaRPr lang="en-IN" b="1" dirty="0" smtClean="0">
              <a:solidFill>
                <a:srgbClr val="FF0000"/>
              </a:solidFill>
            </a:endParaRPr>
          </a:p>
          <a:p>
            <a:r>
              <a:rPr lang="en-IN" b="1" dirty="0" smtClean="0">
                <a:solidFill>
                  <a:srgbClr val="FF0000"/>
                </a:solidFill>
              </a:rPr>
              <a:t>35-50                       24                     21%                              102</a:t>
            </a:r>
            <a:endParaRPr lang="en-IN" b="1" dirty="0" smtClean="0">
              <a:solidFill>
                <a:srgbClr val="FF0000"/>
              </a:solidFill>
            </a:endParaRPr>
          </a:p>
          <a:p>
            <a:r>
              <a:rPr lang="en-IN" b="1" dirty="0" smtClean="0">
                <a:solidFill>
                  <a:srgbClr val="FF0000"/>
                </a:solidFill>
              </a:rPr>
              <a:t>ABOVE 50               12                     11%                              114</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071670" y="285728"/>
            <a:ext cx="5143536" cy="523220"/>
          </a:xfrm>
          <a:prstGeom prst="rect">
            <a:avLst/>
          </a:prstGeom>
          <a:noFill/>
        </p:spPr>
        <p:txBody>
          <a:bodyPr wrap="square" rtlCol="0">
            <a:spAutoFit/>
          </a:bodyPr>
          <a:lstStyle/>
          <a:p>
            <a:r>
              <a:rPr lang="en-IN" sz="2800" b="1" dirty="0" smtClean="0">
                <a:solidFill>
                  <a:srgbClr val="FF0000"/>
                </a:solidFill>
              </a:rPr>
              <a:t>3. OCCUPATION BASIS  ANALYSIS </a:t>
            </a:r>
            <a:endParaRPr lang="en-IN" sz="2800" b="1" dirty="0">
              <a:solidFill>
                <a:srgbClr val="FF0000"/>
              </a:solidFill>
            </a:endParaRPr>
          </a:p>
        </p:txBody>
      </p:sp>
      <p:pic>
        <p:nvPicPr>
          <p:cNvPr id="4" name="Picture 3" descr="OCCUPATION BASE ANALYSIS.jpg"/>
          <p:cNvPicPr>
            <a:picLocks noChangeAspect="1"/>
          </p:cNvPicPr>
          <p:nvPr/>
        </p:nvPicPr>
        <p:blipFill>
          <a:blip r:embed="rId1"/>
          <a:stretch>
            <a:fillRect/>
          </a:stretch>
        </p:blipFill>
        <p:spPr>
          <a:xfrm>
            <a:off x="1857356" y="1142984"/>
            <a:ext cx="5500726" cy="3143272"/>
          </a:xfrm>
          <a:prstGeom prst="rect">
            <a:avLst/>
          </a:prstGeom>
        </p:spPr>
      </p:pic>
      <p:sp>
        <p:nvSpPr>
          <p:cNvPr id="5" name="TextBox 4"/>
          <p:cNvSpPr txBox="1"/>
          <p:nvPr/>
        </p:nvSpPr>
        <p:spPr>
          <a:xfrm>
            <a:off x="1285852" y="4643446"/>
            <a:ext cx="7643866" cy="1477328"/>
          </a:xfrm>
          <a:prstGeom prst="rect">
            <a:avLst/>
          </a:prstGeom>
          <a:noFill/>
        </p:spPr>
        <p:txBody>
          <a:bodyPr wrap="square" rtlCol="0">
            <a:spAutoFit/>
          </a:bodyPr>
          <a:lstStyle/>
          <a:p>
            <a:r>
              <a:rPr lang="en-IN" b="1" dirty="0" smtClean="0">
                <a:solidFill>
                  <a:schemeClr val="bg1"/>
                </a:solidFill>
              </a:rPr>
              <a:t>OCCUPATION    FREQUENCY    CUMULATIVE FREQUENCY   PERCENTAGE</a:t>
            </a:r>
            <a:endParaRPr lang="en-IN" b="1" dirty="0" smtClean="0">
              <a:solidFill>
                <a:schemeClr val="bg1"/>
              </a:solidFill>
            </a:endParaRPr>
          </a:p>
          <a:p>
            <a:r>
              <a:rPr lang="en-IN" b="1" dirty="0" smtClean="0">
                <a:solidFill>
                  <a:srgbClr val="FF0000"/>
                </a:solidFill>
              </a:rPr>
              <a:t>   STUDENT                31                                   31                                 27%</a:t>
            </a:r>
            <a:endParaRPr lang="en-IN" b="1" dirty="0" smtClean="0">
              <a:solidFill>
                <a:srgbClr val="FF0000"/>
              </a:solidFill>
            </a:endParaRPr>
          </a:p>
          <a:p>
            <a:r>
              <a:rPr lang="en-IN" b="1" dirty="0" smtClean="0">
                <a:solidFill>
                  <a:srgbClr val="FF0000"/>
                </a:solidFill>
              </a:rPr>
              <a:t>SELF EMPLOYED       21                                   52                                 18%</a:t>
            </a:r>
            <a:endParaRPr lang="en-IN" b="1" dirty="0" smtClean="0">
              <a:solidFill>
                <a:srgbClr val="FF0000"/>
              </a:solidFill>
            </a:endParaRPr>
          </a:p>
          <a:p>
            <a:r>
              <a:rPr lang="en-IN" b="1" dirty="0" smtClean="0">
                <a:solidFill>
                  <a:srgbClr val="FF0000"/>
                </a:solidFill>
              </a:rPr>
              <a:t>  EMPLOYEE               47                                   99                                 41%</a:t>
            </a:r>
            <a:endParaRPr lang="en-IN" b="1" dirty="0" smtClean="0">
              <a:solidFill>
                <a:srgbClr val="FF0000"/>
              </a:solidFill>
            </a:endParaRPr>
          </a:p>
          <a:p>
            <a:r>
              <a:rPr lang="en-IN" b="1" dirty="0" smtClean="0">
                <a:solidFill>
                  <a:srgbClr val="FF0000"/>
                </a:solidFill>
              </a:rPr>
              <a:t>  OTHERS                    15                                  114                                14%</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sp>
        <p:nvSpPr>
          <p:cNvPr id="3" name="TextBox 2"/>
          <p:cNvSpPr txBox="1"/>
          <p:nvPr/>
        </p:nvSpPr>
        <p:spPr>
          <a:xfrm>
            <a:off x="2285984" y="214290"/>
            <a:ext cx="5143536" cy="523220"/>
          </a:xfrm>
          <a:prstGeom prst="rect">
            <a:avLst/>
          </a:prstGeom>
          <a:noFill/>
        </p:spPr>
        <p:txBody>
          <a:bodyPr wrap="square" rtlCol="0">
            <a:spAutoFit/>
          </a:bodyPr>
          <a:lstStyle/>
          <a:p>
            <a:r>
              <a:rPr lang="en-IN" sz="2800" b="1" dirty="0" smtClean="0">
                <a:solidFill>
                  <a:srgbClr val="FF0000"/>
                </a:solidFill>
              </a:rPr>
              <a:t>4. INCOME BASIS ANALYSIS </a:t>
            </a:r>
            <a:endParaRPr lang="en-IN" sz="2800" b="1" dirty="0">
              <a:solidFill>
                <a:srgbClr val="FF0000"/>
              </a:solidFill>
            </a:endParaRPr>
          </a:p>
        </p:txBody>
      </p:sp>
      <p:pic>
        <p:nvPicPr>
          <p:cNvPr id="4" name="Picture 3" descr="MONTHLY INCOME.jpg"/>
          <p:cNvPicPr>
            <a:picLocks noChangeAspect="1"/>
          </p:cNvPicPr>
          <p:nvPr/>
        </p:nvPicPr>
        <p:blipFill>
          <a:blip r:embed="rId1"/>
          <a:stretch>
            <a:fillRect/>
          </a:stretch>
        </p:blipFill>
        <p:spPr>
          <a:xfrm>
            <a:off x="1857356" y="928671"/>
            <a:ext cx="5357850" cy="2976584"/>
          </a:xfrm>
          <a:prstGeom prst="rect">
            <a:avLst/>
          </a:prstGeom>
        </p:spPr>
      </p:pic>
      <p:sp>
        <p:nvSpPr>
          <p:cNvPr id="5" name="TextBox 4"/>
          <p:cNvSpPr txBox="1"/>
          <p:nvPr/>
        </p:nvSpPr>
        <p:spPr>
          <a:xfrm>
            <a:off x="1142976" y="3929066"/>
            <a:ext cx="9358378" cy="2031325"/>
          </a:xfrm>
          <a:prstGeom prst="rect">
            <a:avLst/>
          </a:prstGeom>
          <a:noFill/>
        </p:spPr>
        <p:txBody>
          <a:bodyPr wrap="square" rtlCol="0">
            <a:spAutoFit/>
          </a:bodyPr>
          <a:lstStyle/>
          <a:p>
            <a:r>
              <a:rPr lang="en-IN" b="1" dirty="0" smtClean="0">
                <a:solidFill>
                  <a:schemeClr val="bg1"/>
                </a:solidFill>
              </a:rPr>
              <a:t>MONTHLY INCOME    FREQUENCY   CUMULATIVE FREQUENCY   PERCENTAGE</a:t>
            </a:r>
            <a:endParaRPr lang="en-IN" b="1" dirty="0" smtClean="0">
              <a:solidFill>
                <a:schemeClr val="bg1"/>
              </a:solidFill>
            </a:endParaRPr>
          </a:p>
          <a:p>
            <a:r>
              <a:rPr lang="en-IN" b="1" dirty="0" smtClean="0">
                <a:solidFill>
                  <a:srgbClr val="FF0000"/>
                </a:solidFill>
              </a:rPr>
              <a:t>    0-10000                             32                             32                                   28%</a:t>
            </a:r>
            <a:endParaRPr lang="en-IN" b="1" dirty="0" smtClean="0">
              <a:solidFill>
                <a:srgbClr val="FF0000"/>
              </a:solidFill>
            </a:endParaRPr>
          </a:p>
          <a:p>
            <a:r>
              <a:rPr lang="en-IN" b="1" dirty="0" smtClean="0">
                <a:solidFill>
                  <a:srgbClr val="FF0000"/>
                </a:solidFill>
              </a:rPr>
              <a:t>10000-20000                        21                             53                                   18%</a:t>
            </a:r>
            <a:endParaRPr lang="en-IN" b="1" dirty="0" smtClean="0">
              <a:solidFill>
                <a:srgbClr val="FF0000"/>
              </a:solidFill>
            </a:endParaRPr>
          </a:p>
          <a:p>
            <a:r>
              <a:rPr lang="en-IN" b="1" dirty="0" smtClean="0">
                <a:solidFill>
                  <a:srgbClr val="FF0000"/>
                </a:solidFill>
              </a:rPr>
              <a:t>20000-30000                        17                             70                                   15%</a:t>
            </a:r>
            <a:endParaRPr lang="en-IN" b="1" dirty="0" smtClean="0">
              <a:solidFill>
                <a:srgbClr val="FF0000"/>
              </a:solidFill>
            </a:endParaRPr>
          </a:p>
          <a:p>
            <a:r>
              <a:rPr lang="en-IN" b="1" dirty="0" smtClean="0">
                <a:solidFill>
                  <a:srgbClr val="FF0000"/>
                </a:solidFill>
              </a:rPr>
              <a:t>30000-40000                        14                             84                                   12%</a:t>
            </a:r>
            <a:endParaRPr lang="en-IN" b="1" dirty="0" smtClean="0">
              <a:solidFill>
                <a:srgbClr val="FF0000"/>
              </a:solidFill>
            </a:endParaRPr>
          </a:p>
          <a:p>
            <a:r>
              <a:rPr lang="en-IN" b="1" dirty="0" smtClean="0">
                <a:solidFill>
                  <a:srgbClr val="FF0000"/>
                </a:solidFill>
              </a:rPr>
              <a:t>40000-50000                        08                             92                                     7%</a:t>
            </a:r>
            <a:endParaRPr lang="en-IN" b="1" dirty="0" smtClean="0">
              <a:solidFill>
                <a:srgbClr val="FF0000"/>
              </a:solidFill>
            </a:endParaRPr>
          </a:p>
          <a:p>
            <a:r>
              <a:rPr lang="en-IN" b="1" dirty="0" smtClean="0">
                <a:solidFill>
                  <a:srgbClr val="FF0000"/>
                </a:solidFill>
              </a:rPr>
              <a:t>ABOVE 50000                       22                            114                                  20% </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2214546" y="142852"/>
            <a:ext cx="5000660" cy="646331"/>
          </a:xfrm>
          <a:prstGeom prst="rect">
            <a:avLst/>
          </a:prstGeom>
          <a:noFill/>
        </p:spPr>
        <p:txBody>
          <a:bodyPr wrap="square" rtlCol="0">
            <a:spAutoFit/>
          </a:bodyPr>
          <a:lstStyle/>
          <a:p>
            <a:r>
              <a:rPr lang="en-IN" sz="3600" b="1" i="1" dirty="0" smtClean="0">
                <a:solidFill>
                  <a:srgbClr val="FF0000"/>
                </a:solidFill>
              </a:rPr>
              <a:t>ACKNOWLEDGEMENT !</a:t>
            </a:r>
            <a:endParaRPr lang="en-IN" sz="3600" b="1" i="1" dirty="0">
              <a:solidFill>
                <a:srgbClr val="FF0000"/>
              </a:solidFill>
            </a:endParaRPr>
          </a:p>
        </p:txBody>
      </p:sp>
      <p:sp>
        <p:nvSpPr>
          <p:cNvPr id="6" name="TextBox 5"/>
          <p:cNvSpPr txBox="1"/>
          <p:nvPr/>
        </p:nvSpPr>
        <p:spPr>
          <a:xfrm>
            <a:off x="1428728" y="1285860"/>
            <a:ext cx="6572296" cy="4031873"/>
          </a:xfrm>
          <a:prstGeom prst="rect">
            <a:avLst/>
          </a:prstGeom>
          <a:noFill/>
        </p:spPr>
        <p:txBody>
          <a:bodyPr wrap="square" rtlCol="0">
            <a:spAutoFit/>
          </a:bodyPr>
          <a:lstStyle/>
          <a:p>
            <a:r>
              <a:rPr lang="en-IN" sz="2400" b="1" dirty="0" smtClean="0">
                <a:solidFill>
                  <a:schemeClr val="bg1"/>
                </a:solidFill>
              </a:rPr>
              <a:t>I WOULD LIKE TO EXPRESS MY SPECIAL THANKS OF GRATITUDE TO MY ECONOMICS TEACHER MRS. DIVYA KHETAN FOR HER ABLE GUIDANCE AND SUPPORT IN COMPLETING MY PROJECT .</a:t>
            </a:r>
            <a:endParaRPr lang="en-IN" sz="2400" b="1" dirty="0" smtClean="0">
              <a:solidFill>
                <a:schemeClr val="bg1"/>
              </a:solidFill>
            </a:endParaRPr>
          </a:p>
          <a:p>
            <a:r>
              <a:rPr lang="en-IN" sz="2400" b="1" dirty="0" smtClean="0">
                <a:solidFill>
                  <a:schemeClr val="bg1"/>
                </a:solidFill>
              </a:rPr>
              <a:t>I WOULD ALSO LIKE TO EXTEND MY GRATITUDE TO THE PRINCIPAL DR.HARPREET KAUR FOR PROVIDING ME WITH ALL THE FACILITY THAT WAS REQUIRED . </a:t>
            </a:r>
            <a:endParaRPr lang="en-IN" sz="2400" b="1" dirty="0" smtClean="0">
              <a:solidFill>
                <a:schemeClr val="bg1"/>
              </a:solidFill>
            </a:endParaRPr>
          </a:p>
          <a:p>
            <a:endParaRPr lang="en-IN" sz="2400" b="1" dirty="0" smtClean="0">
              <a:solidFill>
                <a:schemeClr val="bg1"/>
              </a:solidFill>
            </a:endParaRPr>
          </a:p>
          <a:p>
            <a:r>
              <a:rPr lang="en-IN" sz="2000" b="1" dirty="0" smtClean="0">
                <a:solidFill>
                  <a:schemeClr val="bg1"/>
                </a:solidFill>
              </a:rPr>
              <a:t>DATED :                                                             DEVANSHI BHASIN  </a:t>
            </a:r>
            <a:endParaRPr lang="en-IN" sz="2000" b="1" dirty="0" smtClean="0">
              <a:solidFill>
                <a:schemeClr val="bg1"/>
              </a:solidFill>
            </a:endParaRPr>
          </a:p>
          <a:p>
            <a:r>
              <a:rPr lang="en-IN" sz="2000" b="1" dirty="0" smtClean="0">
                <a:solidFill>
                  <a:schemeClr val="bg1"/>
                </a:solidFill>
              </a:rPr>
              <a:t>19 OCTOBER 2020                                                       BAP/19/514</a:t>
            </a:r>
            <a:endParaRPr lang="en-IN" sz="2000" b="1" dirty="0">
              <a:solidFill>
                <a:schemeClr val="bg1"/>
              </a:solidFill>
            </a:endParaRPr>
          </a:p>
        </p:txBody>
      </p:sp>
      <p:pic>
        <p:nvPicPr>
          <p:cNvPr id="7" name="Picture 6" descr="DEVANSHI SIGNATURE.jpg"/>
          <p:cNvPicPr>
            <a:picLocks noChangeAspect="1"/>
          </p:cNvPicPr>
          <p:nvPr/>
        </p:nvPicPr>
        <p:blipFill>
          <a:blip r:embed="rId1" cstate="print"/>
          <a:stretch>
            <a:fillRect/>
          </a:stretch>
        </p:blipFill>
        <p:spPr>
          <a:xfrm>
            <a:off x="6643702" y="5286388"/>
            <a:ext cx="1029303" cy="50006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2428860" y="214290"/>
            <a:ext cx="4500594" cy="523220"/>
          </a:xfrm>
          <a:prstGeom prst="rect">
            <a:avLst/>
          </a:prstGeom>
          <a:noFill/>
        </p:spPr>
        <p:txBody>
          <a:bodyPr wrap="square" rtlCol="0">
            <a:spAutoFit/>
          </a:bodyPr>
          <a:lstStyle/>
          <a:p>
            <a:r>
              <a:rPr lang="en-IN" sz="2800" b="1" dirty="0" smtClean="0">
                <a:solidFill>
                  <a:srgbClr val="FF0000"/>
                </a:solidFill>
              </a:rPr>
              <a:t>5. EDUCATIONAL PROFILE </a:t>
            </a:r>
            <a:endParaRPr lang="en-IN" sz="2800" b="1" dirty="0">
              <a:solidFill>
                <a:srgbClr val="FF0000"/>
              </a:solidFill>
            </a:endParaRPr>
          </a:p>
        </p:txBody>
      </p:sp>
      <p:pic>
        <p:nvPicPr>
          <p:cNvPr id="4" name="Picture 3" descr="EDUCATIONAL QUALIFICATIONS.jpg"/>
          <p:cNvPicPr>
            <a:picLocks noChangeAspect="1"/>
          </p:cNvPicPr>
          <p:nvPr/>
        </p:nvPicPr>
        <p:blipFill>
          <a:blip r:embed="rId1"/>
          <a:stretch>
            <a:fillRect/>
          </a:stretch>
        </p:blipFill>
        <p:spPr>
          <a:xfrm>
            <a:off x="2285984" y="1071546"/>
            <a:ext cx="4470664" cy="2728914"/>
          </a:xfrm>
          <a:prstGeom prst="rect">
            <a:avLst/>
          </a:prstGeom>
        </p:spPr>
      </p:pic>
      <p:sp>
        <p:nvSpPr>
          <p:cNvPr id="5" name="TextBox 4"/>
          <p:cNvSpPr txBox="1"/>
          <p:nvPr/>
        </p:nvSpPr>
        <p:spPr>
          <a:xfrm>
            <a:off x="357158" y="4000504"/>
            <a:ext cx="10001320" cy="1754326"/>
          </a:xfrm>
          <a:prstGeom prst="rect">
            <a:avLst/>
          </a:prstGeom>
          <a:noFill/>
        </p:spPr>
        <p:txBody>
          <a:bodyPr wrap="square" rtlCol="0">
            <a:spAutoFit/>
          </a:bodyPr>
          <a:lstStyle/>
          <a:p>
            <a:r>
              <a:rPr lang="en-IN" b="1" dirty="0" smtClean="0">
                <a:solidFill>
                  <a:schemeClr val="bg1"/>
                </a:solidFill>
              </a:rPr>
              <a:t>EDUCATIONAL QUALIFICATION   FREQUENCY   PERCENTAGE   CUMULATIVE FREQUENCY</a:t>
            </a:r>
            <a:endParaRPr lang="en-IN" b="1" dirty="0" smtClean="0">
              <a:solidFill>
                <a:schemeClr val="bg1"/>
              </a:solidFill>
            </a:endParaRPr>
          </a:p>
          <a:p>
            <a:r>
              <a:rPr lang="en-IN" b="1" dirty="0" smtClean="0">
                <a:solidFill>
                  <a:srgbClr val="FF0000"/>
                </a:solidFill>
              </a:rPr>
              <a:t>     MADHYAMIK                                       26                    23%                                 26 </a:t>
            </a:r>
            <a:endParaRPr lang="en-IN" b="1" dirty="0" smtClean="0">
              <a:solidFill>
                <a:srgbClr val="FF0000"/>
              </a:solidFill>
            </a:endParaRPr>
          </a:p>
          <a:p>
            <a:r>
              <a:rPr lang="en-IN" b="1" dirty="0" smtClean="0">
                <a:solidFill>
                  <a:srgbClr val="FF0000"/>
                </a:solidFill>
              </a:rPr>
              <a:t>       HIGHER SECONDARY                        38                    33%                                 64</a:t>
            </a:r>
            <a:endParaRPr lang="en-IN" b="1" dirty="0" smtClean="0">
              <a:solidFill>
                <a:srgbClr val="FF0000"/>
              </a:solidFill>
            </a:endParaRPr>
          </a:p>
          <a:p>
            <a:r>
              <a:rPr lang="en-IN" b="1" dirty="0" smtClean="0">
                <a:solidFill>
                  <a:srgbClr val="FF0000"/>
                </a:solidFill>
              </a:rPr>
              <a:t>         GRADUATE                                       20                    18%                                 84</a:t>
            </a:r>
            <a:endParaRPr lang="en-IN" b="1" dirty="0" smtClean="0">
              <a:solidFill>
                <a:srgbClr val="FF0000"/>
              </a:solidFill>
            </a:endParaRPr>
          </a:p>
          <a:p>
            <a:r>
              <a:rPr lang="en-IN" b="1" dirty="0" smtClean="0">
                <a:solidFill>
                  <a:srgbClr val="FF0000"/>
                </a:solidFill>
              </a:rPr>
              <a:t>           POST – GRADUATE                       11                     9%                                   95</a:t>
            </a:r>
            <a:endParaRPr lang="en-IN" b="1" dirty="0" smtClean="0">
              <a:solidFill>
                <a:srgbClr val="FF0000"/>
              </a:solidFill>
            </a:endParaRPr>
          </a:p>
          <a:p>
            <a:r>
              <a:rPr lang="en-IN" b="1" dirty="0" smtClean="0">
                <a:solidFill>
                  <a:srgbClr val="FF0000"/>
                </a:solidFill>
              </a:rPr>
              <a:t>             OTHERS                                        19                     17%                                114</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571604" y="331753"/>
            <a:ext cx="5929354" cy="954107"/>
          </a:xfrm>
          <a:prstGeom prst="rect">
            <a:avLst/>
          </a:prstGeom>
          <a:noFill/>
        </p:spPr>
        <p:txBody>
          <a:bodyPr wrap="square" rtlCol="0">
            <a:spAutoFit/>
          </a:bodyPr>
          <a:lstStyle/>
          <a:p>
            <a:pPr algn="ctr"/>
            <a:r>
              <a:rPr lang="en-IN" sz="2800" b="1" dirty="0" smtClean="0">
                <a:solidFill>
                  <a:srgbClr val="FF0000"/>
                </a:solidFill>
              </a:rPr>
              <a:t>6. HOW OFTEN DO YOU USE INTERNET PER WEEK ?</a:t>
            </a:r>
            <a:endParaRPr lang="en-IN" sz="2800" b="1" dirty="0">
              <a:solidFill>
                <a:srgbClr val="FF0000"/>
              </a:solidFill>
            </a:endParaRPr>
          </a:p>
        </p:txBody>
      </p:sp>
      <p:pic>
        <p:nvPicPr>
          <p:cNvPr id="4" name="Picture 3" descr="INTERNET USE RATE.jpg"/>
          <p:cNvPicPr>
            <a:picLocks noChangeAspect="1"/>
          </p:cNvPicPr>
          <p:nvPr/>
        </p:nvPicPr>
        <p:blipFill>
          <a:blip r:embed="rId1"/>
          <a:stretch>
            <a:fillRect/>
          </a:stretch>
        </p:blipFill>
        <p:spPr>
          <a:xfrm>
            <a:off x="2285984" y="1428736"/>
            <a:ext cx="4572032" cy="2928958"/>
          </a:xfrm>
          <a:prstGeom prst="rect">
            <a:avLst/>
          </a:prstGeom>
        </p:spPr>
      </p:pic>
      <p:sp>
        <p:nvSpPr>
          <p:cNvPr id="6" name="TextBox 5"/>
          <p:cNvSpPr txBox="1"/>
          <p:nvPr/>
        </p:nvSpPr>
        <p:spPr>
          <a:xfrm>
            <a:off x="1142976" y="4452002"/>
            <a:ext cx="8858312" cy="1477328"/>
          </a:xfrm>
          <a:prstGeom prst="rect">
            <a:avLst/>
          </a:prstGeom>
          <a:noFill/>
        </p:spPr>
        <p:txBody>
          <a:bodyPr wrap="square" rtlCol="0">
            <a:spAutoFit/>
          </a:bodyPr>
          <a:lstStyle/>
          <a:p>
            <a:r>
              <a:rPr lang="en-IN" b="1" dirty="0" smtClean="0">
                <a:solidFill>
                  <a:schemeClr val="bg1"/>
                </a:solidFill>
              </a:rPr>
              <a:t>INTERNET USE RATE    FREQUENCY   PERCENTAGE   CUMULAIVE FREQUENCY</a:t>
            </a:r>
            <a:endParaRPr lang="en-IN" b="1" dirty="0" smtClean="0">
              <a:solidFill>
                <a:schemeClr val="bg1"/>
              </a:solidFill>
            </a:endParaRPr>
          </a:p>
          <a:p>
            <a:r>
              <a:rPr lang="en-IN" b="1" dirty="0" smtClean="0">
                <a:solidFill>
                  <a:srgbClr val="FF0000"/>
                </a:solidFill>
              </a:rPr>
              <a:t>       ONE HOUR                      5                         4%                                 5 </a:t>
            </a:r>
            <a:endParaRPr lang="en-IN" b="1" dirty="0" smtClean="0">
              <a:solidFill>
                <a:srgbClr val="FF0000"/>
              </a:solidFill>
            </a:endParaRPr>
          </a:p>
          <a:p>
            <a:r>
              <a:rPr lang="en-IN" b="1" dirty="0" smtClean="0">
                <a:solidFill>
                  <a:srgbClr val="FF0000"/>
                </a:solidFill>
              </a:rPr>
              <a:t>      TWO HOURS                    9                         8%                                14 </a:t>
            </a:r>
            <a:endParaRPr lang="en-IN" b="1" dirty="0" smtClean="0">
              <a:solidFill>
                <a:srgbClr val="FF0000"/>
              </a:solidFill>
            </a:endParaRPr>
          </a:p>
          <a:p>
            <a:r>
              <a:rPr lang="en-IN" b="1" dirty="0" smtClean="0">
                <a:solidFill>
                  <a:srgbClr val="FF0000"/>
                </a:solidFill>
              </a:rPr>
              <a:t>     THREE HOURS                  28                       25%                              42</a:t>
            </a:r>
            <a:endParaRPr lang="en-IN" b="1" dirty="0" smtClean="0">
              <a:solidFill>
                <a:srgbClr val="FF0000"/>
              </a:solidFill>
            </a:endParaRPr>
          </a:p>
          <a:p>
            <a:r>
              <a:rPr lang="en-IN" b="1" dirty="0" smtClean="0">
                <a:solidFill>
                  <a:srgbClr val="FF0000"/>
                </a:solidFill>
              </a:rPr>
              <a:t>ABOVE THREE HOURS         72                       63%                             114</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785918" y="214290"/>
            <a:ext cx="6143668" cy="954107"/>
          </a:xfrm>
          <a:prstGeom prst="rect">
            <a:avLst/>
          </a:prstGeom>
          <a:noFill/>
        </p:spPr>
        <p:txBody>
          <a:bodyPr wrap="square" rtlCol="0">
            <a:spAutoFit/>
          </a:bodyPr>
          <a:lstStyle/>
          <a:p>
            <a:r>
              <a:rPr lang="en-IN" sz="2800" b="1" dirty="0" smtClean="0">
                <a:solidFill>
                  <a:srgbClr val="FF0000"/>
                </a:solidFill>
              </a:rPr>
              <a:t>7. IN WHICH BANK DO YOU HAVE AN ACCOUNT ?</a:t>
            </a:r>
            <a:endParaRPr lang="en-IN" sz="2800" b="1" dirty="0">
              <a:solidFill>
                <a:srgbClr val="FF0000"/>
              </a:solidFill>
            </a:endParaRPr>
          </a:p>
        </p:txBody>
      </p:sp>
      <p:pic>
        <p:nvPicPr>
          <p:cNvPr id="4" name="Picture 3" descr="PREFERABLE BANKS.jpg"/>
          <p:cNvPicPr>
            <a:picLocks noChangeAspect="1"/>
          </p:cNvPicPr>
          <p:nvPr/>
        </p:nvPicPr>
        <p:blipFill>
          <a:blip r:embed="rId1"/>
          <a:stretch>
            <a:fillRect/>
          </a:stretch>
        </p:blipFill>
        <p:spPr>
          <a:xfrm>
            <a:off x="1571604" y="1142984"/>
            <a:ext cx="6072230" cy="2143140"/>
          </a:xfrm>
          <a:prstGeom prst="rect">
            <a:avLst/>
          </a:prstGeom>
        </p:spPr>
      </p:pic>
      <p:sp>
        <p:nvSpPr>
          <p:cNvPr id="5" name="TextBox 4"/>
          <p:cNvSpPr txBox="1"/>
          <p:nvPr/>
        </p:nvSpPr>
        <p:spPr>
          <a:xfrm>
            <a:off x="1000100" y="3500438"/>
            <a:ext cx="7786742" cy="3139321"/>
          </a:xfrm>
          <a:prstGeom prst="rect">
            <a:avLst/>
          </a:prstGeom>
          <a:noFill/>
        </p:spPr>
        <p:txBody>
          <a:bodyPr wrap="square" rtlCol="0">
            <a:spAutoFit/>
          </a:bodyPr>
          <a:lstStyle/>
          <a:p>
            <a:r>
              <a:rPr lang="en-IN" b="1" dirty="0" smtClean="0">
                <a:solidFill>
                  <a:srgbClr val="FF0000"/>
                </a:solidFill>
              </a:rPr>
              <a:t>NAME OF BANKS    FREQUENCY    PERCENTAGE    CUMULATIVE FREQUENCY</a:t>
            </a:r>
            <a:endParaRPr lang="en-IN" b="1" dirty="0" smtClean="0">
              <a:solidFill>
                <a:srgbClr val="FF0000"/>
              </a:solidFill>
            </a:endParaRPr>
          </a:p>
          <a:p>
            <a:r>
              <a:rPr lang="en-IN" b="1" dirty="0" smtClean="0">
                <a:solidFill>
                  <a:srgbClr val="FF0000"/>
                </a:solidFill>
              </a:rPr>
              <a:t>            SBI                          27                       24 %                            27 </a:t>
            </a:r>
            <a:endParaRPr lang="en-IN" b="1" dirty="0" smtClean="0">
              <a:solidFill>
                <a:srgbClr val="FF0000"/>
              </a:solidFill>
            </a:endParaRPr>
          </a:p>
          <a:p>
            <a:r>
              <a:rPr lang="en-IN" b="1" dirty="0" smtClean="0">
                <a:solidFill>
                  <a:srgbClr val="FF0000"/>
                </a:solidFill>
              </a:rPr>
              <a:t>          AXIS                         21                       18 %                             48</a:t>
            </a:r>
            <a:endParaRPr lang="en-IN" b="1" dirty="0" smtClean="0">
              <a:solidFill>
                <a:srgbClr val="FF0000"/>
              </a:solidFill>
            </a:endParaRPr>
          </a:p>
          <a:p>
            <a:r>
              <a:rPr lang="en-IN" b="1" dirty="0" smtClean="0">
                <a:solidFill>
                  <a:srgbClr val="FF0000"/>
                </a:solidFill>
              </a:rPr>
              <a:t>          ICICI                         13                       11 %                              61</a:t>
            </a:r>
            <a:endParaRPr lang="en-IN" b="1" dirty="0" smtClean="0">
              <a:solidFill>
                <a:srgbClr val="FF0000"/>
              </a:solidFill>
            </a:endParaRPr>
          </a:p>
          <a:p>
            <a:r>
              <a:rPr lang="en-IN" b="1" dirty="0" smtClean="0">
                <a:solidFill>
                  <a:srgbClr val="FF0000"/>
                </a:solidFill>
              </a:rPr>
              <a:t>          UCO                         12                       10 %                              73</a:t>
            </a:r>
            <a:endParaRPr lang="en-IN" b="1" dirty="0" smtClean="0">
              <a:solidFill>
                <a:srgbClr val="FF0000"/>
              </a:solidFill>
            </a:endParaRPr>
          </a:p>
          <a:p>
            <a:r>
              <a:rPr lang="en-IN" b="1" dirty="0" smtClean="0">
                <a:solidFill>
                  <a:srgbClr val="FF0000"/>
                </a:solidFill>
              </a:rPr>
              <a:t>         HDFC                         8                         7 %                                81</a:t>
            </a:r>
            <a:endParaRPr lang="en-IN" b="1" dirty="0" smtClean="0">
              <a:solidFill>
                <a:srgbClr val="FF0000"/>
              </a:solidFill>
            </a:endParaRPr>
          </a:p>
          <a:p>
            <a:r>
              <a:rPr lang="en-IN" b="1" dirty="0" smtClean="0">
                <a:solidFill>
                  <a:srgbClr val="FF0000"/>
                </a:solidFill>
              </a:rPr>
              <a:t>           UBI                           9                         8 %                               90</a:t>
            </a:r>
            <a:endParaRPr lang="en-IN" b="1" dirty="0" smtClean="0">
              <a:solidFill>
                <a:srgbClr val="FF0000"/>
              </a:solidFill>
            </a:endParaRPr>
          </a:p>
          <a:p>
            <a:r>
              <a:rPr lang="en-IN" b="1" dirty="0" smtClean="0">
                <a:solidFill>
                  <a:srgbClr val="FF0000"/>
                </a:solidFill>
              </a:rPr>
              <a:t>           BOI                           6                         6 %                               96</a:t>
            </a:r>
            <a:endParaRPr lang="en-IN" b="1" dirty="0" smtClean="0">
              <a:solidFill>
                <a:srgbClr val="FF0000"/>
              </a:solidFill>
            </a:endParaRPr>
          </a:p>
          <a:p>
            <a:r>
              <a:rPr lang="en-IN" b="1" dirty="0" smtClean="0">
                <a:solidFill>
                  <a:srgbClr val="FF0000"/>
                </a:solidFill>
              </a:rPr>
              <a:t>           PNB                          5                         5 %                               101</a:t>
            </a:r>
            <a:endParaRPr lang="en-IN" b="1" dirty="0" smtClean="0">
              <a:solidFill>
                <a:srgbClr val="FF0000"/>
              </a:solidFill>
            </a:endParaRPr>
          </a:p>
          <a:p>
            <a:r>
              <a:rPr lang="en-IN" b="1" dirty="0" smtClean="0">
                <a:solidFill>
                  <a:srgbClr val="FF0000"/>
                </a:solidFill>
              </a:rPr>
              <a:t>            SC                            3                         2 %                               104</a:t>
            </a:r>
            <a:endParaRPr lang="en-IN" b="1" dirty="0" smtClean="0">
              <a:solidFill>
                <a:srgbClr val="FF0000"/>
              </a:solidFill>
            </a:endParaRPr>
          </a:p>
          <a:p>
            <a:r>
              <a:rPr lang="en-IN" b="1" dirty="0" smtClean="0">
                <a:solidFill>
                  <a:srgbClr val="FF0000"/>
                </a:solidFill>
              </a:rPr>
              <a:t>         OTHERS                    10                        9 %                               114</a:t>
            </a:r>
            <a:endParaRPr lang="en-IN" b="1" dirty="0" smtClean="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214414" y="142852"/>
            <a:ext cx="6786610" cy="954107"/>
          </a:xfrm>
          <a:prstGeom prst="rect">
            <a:avLst/>
          </a:prstGeom>
          <a:noFill/>
        </p:spPr>
        <p:txBody>
          <a:bodyPr wrap="square" rtlCol="0">
            <a:spAutoFit/>
          </a:bodyPr>
          <a:lstStyle/>
          <a:p>
            <a:pPr algn="ctr"/>
            <a:r>
              <a:rPr lang="en-IN" sz="2800" b="1" dirty="0" smtClean="0">
                <a:solidFill>
                  <a:srgbClr val="FF0000"/>
                </a:solidFill>
              </a:rPr>
              <a:t>8. DO YOU AVAIL BANKING FACILITIES ONLINE ? </a:t>
            </a:r>
            <a:r>
              <a:rPr lang="en-IN" dirty="0" smtClean="0"/>
              <a:t>?</a:t>
            </a:r>
            <a:endParaRPr lang="en-IN" dirty="0"/>
          </a:p>
        </p:txBody>
      </p:sp>
      <p:pic>
        <p:nvPicPr>
          <p:cNvPr id="4" name="Picture 3" descr="O ND O BANKING USERS.jpg"/>
          <p:cNvPicPr>
            <a:picLocks noChangeAspect="1"/>
          </p:cNvPicPr>
          <p:nvPr/>
        </p:nvPicPr>
        <p:blipFill>
          <a:blip r:embed="rId1"/>
          <a:stretch>
            <a:fillRect/>
          </a:stretch>
        </p:blipFill>
        <p:spPr>
          <a:xfrm>
            <a:off x="1928794" y="1214422"/>
            <a:ext cx="5353396" cy="3476631"/>
          </a:xfrm>
          <a:prstGeom prst="rect">
            <a:avLst/>
          </a:prstGeom>
        </p:spPr>
      </p:pic>
      <p:sp>
        <p:nvSpPr>
          <p:cNvPr id="5" name="TextBox 4"/>
          <p:cNvSpPr txBox="1"/>
          <p:nvPr/>
        </p:nvSpPr>
        <p:spPr>
          <a:xfrm>
            <a:off x="1071538" y="4857760"/>
            <a:ext cx="7572428" cy="923330"/>
          </a:xfrm>
          <a:prstGeom prst="rect">
            <a:avLst/>
          </a:prstGeom>
          <a:noFill/>
        </p:spPr>
        <p:txBody>
          <a:bodyPr wrap="square" rtlCol="0">
            <a:spAutoFit/>
          </a:bodyPr>
          <a:lstStyle/>
          <a:p>
            <a:r>
              <a:rPr lang="en-IN" b="1" dirty="0" smtClean="0">
                <a:solidFill>
                  <a:schemeClr val="bg1"/>
                </a:solidFill>
              </a:rPr>
              <a:t>PARTICULARS     FREQUENCY    PERCENTAGE     CUMULATIVE FREQUENCY</a:t>
            </a:r>
            <a:endParaRPr lang="en-IN" b="1" dirty="0" smtClean="0">
              <a:solidFill>
                <a:schemeClr val="bg1"/>
              </a:solidFill>
            </a:endParaRPr>
          </a:p>
          <a:p>
            <a:r>
              <a:rPr lang="en-IN" b="1" dirty="0" smtClean="0">
                <a:solidFill>
                  <a:srgbClr val="FF0000"/>
                </a:solidFill>
              </a:rPr>
              <a:t>    ONLINE                   100                      88 %                          100</a:t>
            </a:r>
            <a:endParaRPr lang="en-IN" b="1" dirty="0" smtClean="0">
              <a:solidFill>
                <a:srgbClr val="FF0000"/>
              </a:solidFill>
            </a:endParaRPr>
          </a:p>
          <a:p>
            <a:r>
              <a:rPr lang="en-IN" b="1" dirty="0" smtClean="0">
                <a:solidFill>
                  <a:srgbClr val="FF0000"/>
                </a:solidFill>
              </a:rPr>
              <a:t>   OFFLINE                    14                       12 %                          114</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571604" y="214290"/>
            <a:ext cx="6000792" cy="954107"/>
          </a:xfrm>
          <a:prstGeom prst="rect">
            <a:avLst/>
          </a:prstGeom>
          <a:noFill/>
        </p:spPr>
        <p:txBody>
          <a:bodyPr wrap="square" rtlCol="0">
            <a:spAutoFit/>
          </a:bodyPr>
          <a:lstStyle/>
          <a:p>
            <a:pPr algn="ctr"/>
            <a:r>
              <a:rPr lang="en-IN" sz="2800" b="1" dirty="0" smtClean="0">
                <a:solidFill>
                  <a:srgbClr val="FF0000"/>
                </a:solidFill>
              </a:rPr>
              <a:t>9. IS YOUR BANK OPERATED UNDER CORE-BANKING FACILITY?</a:t>
            </a:r>
            <a:endParaRPr lang="en-IN" sz="2800" b="1" dirty="0">
              <a:solidFill>
                <a:srgbClr val="FF0000"/>
              </a:solidFill>
            </a:endParaRPr>
          </a:p>
        </p:txBody>
      </p:sp>
      <p:pic>
        <p:nvPicPr>
          <p:cNvPr id="4" name="Picture 3" descr="POLL FOR CORE.jpg"/>
          <p:cNvPicPr>
            <a:picLocks noChangeAspect="1"/>
          </p:cNvPicPr>
          <p:nvPr/>
        </p:nvPicPr>
        <p:blipFill>
          <a:blip r:embed="rId1"/>
          <a:stretch>
            <a:fillRect/>
          </a:stretch>
        </p:blipFill>
        <p:spPr>
          <a:xfrm>
            <a:off x="1862147" y="1284947"/>
            <a:ext cx="5353059" cy="2858433"/>
          </a:xfrm>
          <a:prstGeom prst="rect">
            <a:avLst/>
          </a:prstGeom>
        </p:spPr>
      </p:pic>
      <p:sp>
        <p:nvSpPr>
          <p:cNvPr id="5" name="TextBox 4"/>
          <p:cNvSpPr txBox="1"/>
          <p:nvPr/>
        </p:nvSpPr>
        <p:spPr>
          <a:xfrm>
            <a:off x="714348" y="4357694"/>
            <a:ext cx="7786742" cy="1200329"/>
          </a:xfrm>
          <a:prstGeom prst="rect">
            <a:avLst/>
          </a:prstGeom>
          <a:noFill/>
        </p:spPr>
        <p:txBody>
          <a:bodyPr wrap="square" rtlCol="0">
            <a:spAutoFit/>
          </a:bodyPr>
          <a:lstStyle/>
          <a:p>
            <a:r>
              <a:rPr lang="en-IN" b="1" dirty="0" smtClean="0">
                <a:solidFill>
                  <a:schemeClr val="bg1"/>
                </a:solidFill>
              </a:rPr>
              <a:t>CORE BANKING FACILITY   FREQUENCY   PERCENTAGE  CUMULATIVE FREQUENCY</a:t>
            </a:r>
            <a:endParaRPr lang="en-IN" b="1" dirty="0" smtClean="0">
              <a:solidFill>
                <a:schemeClr val="bg1"/>
              </a:solidFill>
            </a:endParaRPr>
          </a:p>
          <a:p>
            <a:r>
              <a:rPr lang="en-IN" b="1" dirty="0" smtClean="0">
                <a:solidFill>
                  <a:srgbClr val="FF0000"/>
                </a:solidFill>
              </a:rPr>
              <a:t>                YES                                  91                       91 %                      91</a:t>
            </a:r>
            <a:endParaRPr lang="en-IN" b="1" dirty="0" smtClean="0">
              <a:solidFill>
                <a:srgbClr val="FF0000"/>
              </a:solidFill>
            </a:endParaRPr>
          </a:p>
          <a:p>
            <a:r>
              <a:rPr lang="en-IN" b="1" dirty="0" smtClean="0">
                <a:solidFill>
                  <a:srgbClr val="FF0000"/>
                </a:solidFill>
              </a:rPr>
              <a:t>                NO                                    0                         0 %                       91 </a:t>
            </a:r>
            <a:endParaRPr lang="en-IN" b="1" dirty="0" smtClean="0">
              <a:solidFill>
                <a:srgbClr val="FF0000"/>
              </a:solidFill>
            </a:endParaRPr>
          </a:p>
          <a:p>
            <a:r>
              <a:rPr lang="en-IN" b="1" dirty="0" smtClean="0">
                <a:solidFill>
                  <a:srgbClr val="FF0000"/>
                </a:solidFill>
              </a:rPr>
              <a:t>          CAN’T SAY                              9                         9                           100</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785918" y="214290"/>
            <a:ext cx="5643602" cy="954107"/>
          </a:xfrm>
          <a:prstGeom prst="rect">
            <a:avLst/>
          </a:prstGeom>
          <a:noFill/>
        </p:spPr>
        <p:txBody>
          <a:bodyPr wrap="square" rtlCol="0">
            <a:spAutoFit/>
          </a:bodyPr>
          <a:lstStyle/>
          <a:p>
            <a:pPr algn="ctr"/>
            <a:r>
              <a:rPr lang="en-IN" sz="2800" b="1" dirty="0" smtClean="0">
                <a:solidFill>
                  <a:srgbClr val="FF0000"/>
                </a:solidFill>
              </a:rPr>
              <a:t>10. HOW FREQUENTLY DO YOU USE ONLINE BANKING SERVICES ?</a:t>
            </a:r>
            <a:endParaRPr lang="en-IN" sz="2800" b="1" dirty="0">
              <a:solidFill>
                <a:srgbClr val="FF0000"/>
              </a:solidFill>
            </a:endParaRPr>
          </a:p>
        </p:txBody>
      </p:sp>
      <p:pic>
        <p:nvPicPr>
          <p:cNvPr id="5" name="Picture 4" descr="USE OF ONLINE BANKING.jpg"/>
          <p:cNvPicPr>
            <a:picLocks noChangeAspect="1"/>
          </p:cNvPicPr>
          <p:nvPr/>
        </p:nvPicPr>
        <p:blipFill>
          <a:blip r:embed="rId1"/>
          <a:stretch>
            <a:fillRect/>
          </a:stretch>
        </p:blipFill>
        <p:spPr>
          <a:xfrm>
            <a:off x="2214546" y="1214422"/>
            <a:ext cx="4714908" cy="3086508"/>
          </a:xfrm>
          <a:prstGeom prst="rect">
            <a:avLst/>
          </a:prstGeom>
        </p:spPr>
      </p:pic>
      <p:sp>
        <p:nvSpPr>
          <p:cNvPr id="6" name="TextBox 5"/>
          <p:cNvSpPr txBox="1"/>
          <p:nvPr/>
        </p:nvSpPr>
        <p:spPr>
          <a:xfrm>
            <a:off x="1357290" y="4357694"/>
            <a:ext cx="7143800" cy="2031325"/>
          </a:xfrm>
          <a:prstGeom prst="rect">
            <a:avLst/>
          </a:prstGeom>
          <a:noFill/>
        </p:spPr>
        <p:txBody>
          <a:bodyPr wrap="square" rtlCol="0">
            <a:spAutoFit/>
          </a:bodyPr>
          <a:lstStyle/>
          <a:p>
            <a:r>
              <a:rPr lang="en-IN" b="1" dirty="0" smtClean="0">
                <a:solidFill>
                  <a:schemeClr val="bg1"/>
                </a:solidFill>
              </a:rPr>
              <a:t>USAGE                  FREQUENCY    PERCENTAGE    CUMULATIVE FREQUENCY</a:t>
            </a:r>
            <a:endParaRPr lang="en-IN" b="1" dirty="0" smtClean="0">
              <a:solidFill>
                <a:schemeClr val="bg1"/>
              </a:solidFill>
            </a:endParaRPr>
          </a:p>
          <a:p>
            <a:r>
              <a:rPr lang="en-IN" b="1" dirty="0" smtClean="0">
                <a:solidFill>
                  <a:srgbClr val="FF0000"/>
                </a:solidFill>
              </a:rPr>
              <a:t>DAILY                            14                        14 %                              14</a:t>
            </a:r>
            <a:endParaRPr lang="en-IN" b="1" dirty="0" smtClean="0">
              <a:solidFill>
                <a:srgbClr val="FF0000"/>
              </a:solidFill>
            </a:endParaRPr>
          </a:p>
          <a:p>
            <a:r>
              <a:rPr lang="en-IN" b="1" dirty="0" smtClean="0">
                <a:solidFill>
                  <a:srgbClr val="FF0000"/>
                </a:solidFill>
              </a:rPr>
              <a:t>WEEKLY                        21                        21 %                              35</a:t>
            </a:r>
            <a:endParaRPr lang="en-IN" b="1" dirty="0" smtClean="0">
              <a:solidFill>
                <a:srgbClr val="FF0000"/>
              </a:solidFill>
            </a:endParaRPr>
          </a:p>
          <a:p>
            <a:r>
              <a:rPr lang="en-IN" b="1" dirty="0" smtClean="0">
                <a:solidFill>
                  <a:srgbClr val="FF0000"/>
                </a:solidFill>
              </a:rPr>
              <a:t>MONTHLY                    41                        41 %                              76</a:t>
            </a:r>
            <a:endParaRPr lang="en-IN" b="1" dirty="0" smtClean="0">
              <a:solidFill>
                <a:srgbClr val="FF0000"/>
              </a:solidFill>
            </a:endParaRPr>
          </a:p>
          <a:p>
            <a:r>
              <a:rPr lang="en-IN" b="1" dirty="0" smtClean="0">
                <a:solidFill>
                  <a:srgbClr val="FF0000"/>
                </a:solidFill>
              </a:rPr>
              <a:t>OCCASIONALLY           11                        11 %                              87</a:t>
            </a:r>
            <a:endParaRPr lang="en-IN" b="1" dirty="0" smtClean="0">
              <a:solidFill>
                <a:srgbClr val="FF0000"/>
              </a:solidFill>
            </a:endParaRPr>
          </a:p>
          <a:p>
            <a:r>
              <a:rPr lang="en-IN" b="1" dirty="0" smtClean="0">
                <a:solidFill>
                  <a:srgbClr val="FF0000"/>
                </a:solidFill>
              </a:rPr>
              <a:t>YEARLY                          13                        13 %                             100</a:t>
            </a:r>
            <a:endParaRPr lang="en-IN" b="1" dirty="0" smtClean="0">
              <a:solidFill>
                <a:srgbClr val="FF0000"/>
              </a:solidFill>
            </a:endParaRPr>
          </a:p>
          <a:p>
            <a:r>
              <a:rPr lang="en-IN" b="1" dirty="0" smtClean="0">
                <a:solidFill>
                  <a:srgbClr val="FF0000"/>
                </a:solidFill>
              </a:rPr>
              <a:t>NEVER                            0                          0 %                               100</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357290" y="142852"/>
            <a:ext cx="6429420" cy="1384995"/>
          </a:xfrm>
          <a:prstGeom prst="rect">
            <a:avLst/>
          </a:prstGeom>
          <a:noFill/>
        </p:spPr>
        <p:txBody>
          <a:bodyPr wrap="square" rtlCol="0">
            <a:spAutoFit/>
          </a:bodyPr>
          <a:lstStyle/>
          <a:p>
            <a:pPr algn="ctr"/>
            <a:r>
              <a:rPr lang="en-IN" sz="2800" b="1" dirty="0" smtClean="0">
                <a:solidFill>
                  <a:srgbClr val="FF0000"/>
                </a:solidFill>
              </a:rPr>
              <a:t> 11. DOES YOUR BANK EDUCATE YOU ABOUT HE ONLINE BANKING SERVICES BEING OFFERED ?  </a:t>
            </a:r>
            <a:endParaRPr lang="en-IN" sz="2800" b="1" dirty="0">
              <a:solidFill>
                <a:srgbClr val="FF0000"/>
              </a:solidFill>
            </a:endParaRPr>
          </a:p>
        </p:txBody>
      </p:sp>
      <p:pic>
        <p:nvPicPr>
          <p:cNvPr id="4" name="Picture 3" descr="EDUCATING.jpg"/>
          <p:cNvPicPr>
            <a:picLocks noChangeAspect="1"/>
          </p:cNvPicPr>
          <p:nvPr/>
        </p:nvPicPr>
        <p:blipFill>
          <a:blip r:embed="rId1"/>
          <a:stretch>
            <a:fillRect/>
          </a:stretch>
        </p:blipFill>
        <p:spPr>
          <a:xfrm>
            <a:off x="2786050" y="1643050"/>
            <a:ext cx="3500462" cy="3195350"/>
          </a:xfrm>
          <a:prstGeom prst="rect">
            <a:avLst/>
          </a:prstGeom>
        </p:spPr>
      </p:pic>
      <p:sp>
        <p:nvSpPr>
          <p:cNvPr id="5" name="TextBox 4"/>
          <p:cNvSpPr txBox="1"/>
          <p:nvPr/>
        </p:nvSpPr>
        <p:spPr>
          <a:xfrm>
            <a:off x="1357290" y="5000636"/>
            <a:ext cx="7000924" cy="923330"/>
          </a:xfrm>
          <a:prstGeom prst="rect">
            <a:avLst/>
          </a:prstGeom>
          <a:noFill/>
        </p:spPr>
        <p:txBody>
          <a:bodyPr wrap="square" rtlCol="0">
            <a:spAutoFit/>
          </a:bodyPr>
          <a:lstStyle/>
          <a:p>
            <a:r>
              <a:rPr lang="en-IN" b="1" dirty="0" smtClean="0">
                <a:solidFill>
                  <a:schemeClr val="bg1"/>
                </a:solidFill>
              </a:rPr>
              <a:t>EDUCATION    FREQUENCY    PERCENTAGE    CUMULATIVE FREQUENCY</a:t>
            </a:r>
            <a:endParaRPr lang="en-IN" b="1" dirty="0" smtClean="0">
              <a:solidFill>
                <a:schemeClr val="bg1"/>
              </a:solidFill>
            </a:endParaRPr>
          </a:p>
          <a:p>
            <a:r>
              <a:rPr lang="en-IN" b="1" dirty="0" smtClean="0">
                <a:solidFill>
                  <a:srgbClr val="FF0000"/>
                </a:solidFill>
              </a:rPr>
              <a:t>        YES                    46                        46 %                             46</a:t>
            </a:r>
            <a:endParaRPr lang="en-IN" b="1" dirty="0" smtClean="0">
              <a:solidFill>
                <a:srgbClr val="FF0000"/>
              </a:solidFill>
            </a:endParaRPr>
          </a:p>
          <a:p>
            <a:r>
              <a:rPr lang="en-IN" b="1" dirty="0" smtClean="0">
                <a:solidFill>
                  <a:srgbClr val="FF0000"/>
                </a:solidFill>
              </a:rPr>
              <a:t>        NO                     54                       54 %                             100</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71538" y="285728"/>
            <a:ext cx="6858048" cy="1384995"/>
          </a:xfrm>
          <a:prstGeom prst="rect">
            <a:avLst/>
          </a:prstGeom>
          <a:noFill/>
        </p:spPr>
        <p:txBody>
          <a:bodyPr wrap="square" rtlCol="0">
            <a:spAutoFit/>
          </a:bodyPr>
          <a:lstStyle/>
          <a:p>
            <a:pPr algn="ctr"/>
            <a:r>
              <a:rPr lang="en-IN" sz="2800" b="1" dirty="0" smtClean="0">
                <a:solidFill>
                  <a:srgbClr val="FF0000"/>
                </a:solidFill>
              </a:rPr>
              <a:t> 12.DO YOU THINK ONLINE BANKING IS A GOOD SUBSTITUTE OF TRADITIONAL BANKING SERVICES ?</a:t>
            </a:r>
            <a:endParaRPr lang="en-IN" sz="2800" b="1" dirty="0">
              <a:solidFill>
                <a:srgbClr val="FF0000"/>
              </a:solidFill>
            </a:endParaRPr>
          </a:p>
        </p:txBody>
      </p:sp>
      <p:pic>
        <p:nvPicPr>
          <p:cNvPr id="4" name="Picture 3" descr="PREFERENCE.jpg"/>
          <p:cNvPicPr>
            <a:picLocks noChangeAspect="1"/>
          </p:cNvPicPr>
          <p:nvPr/>
        </p:nvPicPr>
        <p:blipFill>
          <a:blip r:embed="rId1"/>
          <a:stretch>
            <a:fillRect/>
          </a:stretch>
        </p:blipFill>
        <p:spPr>
          <a:xfrm>
            <a:off x="2643174" y="1714488"/>
            <a:ext cx="3570471" cy="3000396"/>
          </a:xfrm>
          <a:prstGeom prst="rect">
            <a:avLst/>
          </a:prstGeom>
        </p:spPr>
      </p:pic>
      <p:sp>
        <p:nvSpPr>
          <p:cNvPr id="5" name="TextBox 4"/>
          <p:cNvSpPr txBox="1"/>
          <p:nvPr/>
        </p:nvSpPr>
        <p:spPr>
          <a:xfrm>
            <a:off x="1285852" y="4871877"/>
            <a:ext cx="6929486" cy="1200329"/>
          </a:xfrm>
          <a:prstGeom prst="rect">
            <a:avLst/>
          </a:prstGeom>
          <a:noFill/>
        </p:spPr>
        <p:txBody>
          <a:bodyPr wrap="square" rtlCol="0">
            <a:spAutoFit/>
          </a:bodyPr>
          <a:lstStyle/>
          <a:p>
            <a:r>
              <a:rPr lang="en-IN" b="1" dirty="0" smtClean="0">
                <a:solidFill>
                  <a:schemeClr val="bg1"/>
                </a:solidFill>
              </a:rPr>
              <a:t>PREFERANCE    FREQUENCY    PERCENTAGE    CUMULATIVE FREQUENCY</a:t>
            </a:r>
            <a:endParaRPr lang="en-IN" b="1" dirty="0" smtClean="0">
              <a:solidFill>
                <a:schemeClr val="bg1"/>
              </a:solidFill>
            </a:endParaRPr>
          </a:p>
          <a:p>
            <a:r>
              <a:rPr lang="en-IN" b="1" dirty="0" smtClean="0">
                <a:solidFill>
                  <a:srgbClr val="FF0000"/>
                </a:solidFill>
              </a:rPr>
              <a:t>         YES                    69                        69 %                               69</a:t>
            </a:r>
            <a:endParaRPr lang="en-IN" b="1" dirty="0" smtClean="0">
              <a:solidFill>
                <a:srgbClr val="FF0000"/>
              </a:solidFill>
            </a:endParaRPr>
          </a:p>
          <a:p>
            <a:r>
              <a:rPr lang="en-IN" b="1" dirty="0" smtClean="0">
                <a:solidFill>
                  <a:srgbClr val="FF0000"/>
                </a:solidFill>
              </a:rPr>
              <a:t>          NO                    23                        23 %                               92</a:t>
            </a:r>
            <a:endParaRPr lang="en-IN" b="1" dirty="0" smtClean="0">
              <a:solidFill>
                <a:srgbClr val="FF0000"/>
              </a:solidFill>
            </a:endParaRPr>
          </a:p>
          <a:p>
            <a:r>
              <a:rPr lang="en-IN" b="1" dirty="0" smtClean="0">
                <a:solidFill>
                  <a:srgbClr val="FF0000"/>
                </a:solidFill>
              </a:rPr>
              <a:t>    CAN’T SAY              8                          8 %                               100  </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3000364" y="210901"/>
            <a:ext cx="4643470" cy="646331"/>
          </a:xfrm>
          <a:prstGeom prst="rect">
            <a:avLst/>
          </a:prstGeom>
          <a:noFill/>
        </p:spPr>
        <p:txBody>
          <a:bodyPr wrap="square" rtlCol="0">
            <a:spAutoFit/>
          </a:bodyPr>
          <a:lstStyle/>
          <a:p>
            <a:r>
              <a:rPr lang="en-IN" sz="3600" b="1" dirty="0" smtClean="0">
                <a:solidFill>
                  <a:schemeClr val="bg1"/>
                </a:solidFill>
              </a:rPr>
              <a:t>14. FINDINGS !</a:t>
            </a:r>
            <a:endParaRPr lang="en-IN" sz="3600" b="1" dirty="0">
              <a:solidFill>
                <a:schemeClr val="bg1"/>
              </a:solidFill>
            </a:endParaRPr>
          </a:p>
        </p:txBody>
      </p:sp>
      <p:sp>
        <p:nvSpPr>
          <p:cNvPr id="6" name="TextBox 5"/>
          <p:cNvSpPr txBox="1"/>
          <p:nvPr/>
        </p:nvSpPr>
        <p:spPr>
          <a:xfrm>
            <a:off x="1714480" y="1142984"/>
            <a:ext cx="6000792" cy="3108543"/>
          </a:xfrm>
          <a:prstGeom prst="rect">
            <a:avLst/>
          </a:prstGeom>
          <a:noFill/>
        </p:spPr>
        <p:txBody>
          <a:bodyPr wrap="square" rtlCol="0">
            <a:spAutoFit/>
          </a:bodyPr>
          <a:lstStyle/>
          <a:p>
            <a:pPr algn="ctr"/>
            <a:r>
              <a:rPr lang="en-IN" sz="2800" b="1" dirty="0" smtClean="0">
                <a:solidFill>
                  <a:srgbClr val="FF0000"/>
                </a:solidFill>
              </a:rPr>
              <a:t>The findings shows that cash withdrawal , Checking of account , Opening of account through online internet , transfer of funds ,online information and bill payment  are the important advantages availed through e-banking.</a:t>
            </a:r>
            <a:endParaRPr lang="en-IN" sz="2800" b="1" dirty="0">
              <a:solidFill>
                <a:srgbClr val="FF0000"/>
              </a:solidFill>
            </a:endParaRPr>
          </a:p>
        </p:txBody>
      </p:sp>
      <p:sp>
        <p:nvSpPr>
          <p:cNvPr id="12290" name="AutoShape 2" descr="The opportunities of open banking for SME banks | Insigh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a:p>
        </p:txBody>
      </p:sp>
      <p:sp>
        <p:nvSpPr>
          <p:cNvPr id="12292" name="AutoShape 4" descr="The opportunities of open banking for SME banks | Insigh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a:p>
        </p:txBody>
      </p:sp>
      <p:pic>
        <p:nvPicPr>
          <p:cNvPr id="9" name="Picture 8" descr="FINDINGS.png"/>
          <p:cNvPicPr>
            <a:picLocks noChangeAspect="1"/>
          </p:cNvPicPr>
          <p:nvPr/>
        </p:nvPicPr>
        <p:blipFill>
          <a:blip r:embed="rId1"/>
          <a:stretch>
            <a:fillRect/>
          </a:stretch>
        </p:blipFill>
        <p:spPr>
          <a:xfrm>
            <a:off x="2571736" y="4214818"/>
            <a:ext cx="4572000" cy="241994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714480" y="285728"/>
            <a:ext cx="5643602" cy="646331"/>
          </a:xfrm>
          <a:prstGeom prst="rect">
            <a:avLst/>
          </a:prstGeom>
          <a:noFill/>
        </p:spPr>
        <p:txBody>
          <a:bodyPr wrap="square" rtlCol="0">
            <a:spAutoFit/>
          </a:bodyPr>
          <a:lstStyle/>
          <a:p>
            <a:pPr algn="ctr"/>
            <a:r>
              <a:rPr lang="en-IN" sz="3600" b="1" dirty="0" smtClean="0">
                <a:solidFill>
                  <a:schemeClr val="bg1"/>
                </a:solidFill>
              </a:rPr>
              <a:t>14. RECOMMENDATIONS !</a:t>
            </a:r>
            <a:endParaRPr lang="en-IN" sz="3600" b="1" dirty="0">
              <a:solidFill>
                <a:schemeClr val="bg1"/>
              </a:solidFill>
            </a:endParaRPr>
          </a:p>
        </p:txBody>
      </p:sp>
      <p:sp>
        <p:nvSpPr>
          <p:cNvPr id="4" name="TextBox 3"/>
          <p:cNvSpPr txBox="1"/>
          <p:nvPr/>
        </p:nvSpPr>
        <p:spPr>
          <a:xfrm>
            <a:off x="1142976" y="3357562"/>
            <a:ext cx="6929486" cy="3539430"/>
          </a:xfrm>
          <a:prstGeom prst="rect">
            <a:avLst/>
          </a:prstGeom>
          <a:noFill/>
        </p:spPr>
        <p:txBody>
          <a:bodyPr wrap="square" rtlCol="0">
            <a:spAutoFit/>
          </a:bodyPr>
          <a:lstStyle/>
          <a:p>
            <a:pPr algn="ctr"/>
            <a:r>
              <a:rPr lang="en-IN" sz="2800" b="1" dirty="0" smtClean="0">
                <a:solidFill>
                  <a:srgbClr val="FF0000"/>
                </a:solidFill>
              </a:rPr>
              <a:t>To reach maximum number of prospecting internet banking customers and banking staff should take initiative to inform them e-banking services provided by the bank. Bank should effectively design its websites as a service providing mechanism and it should also give information beyond the services offered by bank.</a:t>
            </a:r>
            <a:endParaRPr lang="en-IN" sz="2800" b="1" dirty="0">
              <a:solidFill>
                <a:srgbClr val="FF0000"/>
              </a:solidFill>
            </a:endParaRPr>
          </a:p>
        </p:txBody>
      </p:sp>
      <p:pic>
        <p:nvPicPr>
          <p:cNvPr id="5" name="Picture 4" descr="RECOMMENDATIONS.png"/>
          <p:cNvPicPr>
            <a:picLocks noChangeAspect="1"/>
          </p:cNvPicPr>
          <p:nvPr/>
        </p:nvPicPr>
        <p:blipFill>
          <a:blip r:embed="rId1"/>
          <a:stretch>
            <a:fillRect/>
          </a:stretch>
        </p:blipFill>
        <p:spPr>
          <a:xfrm>
            <a:off x="2071670" y="897728"/>
            <a:ext cx="4919667" cy="245983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428992" y="0"/>
            <a:ext cx="4000528" cy="769441"/>
          </a:xfrm>
          <a:prstGeom prst="rect">
            <a:avLst/>
          </a:prstGeom>
          <a:noFill/>
        </p:spPr>
        <p:txBody>
          <a:bodyPr wrap="square" rtlCol="0">
            <a:spAutoFit/>
          </a:bodyPr>
          <a:lstStyle/>
          <a:p>
            <a:r>
              <a:rPr lang="en-IN" sz="4400" b="1" i="1" dirty="0" smtClean="0">
                <a:solidFill>
                  <a:schemeClr val="accent1">
                    <a:lumMod val="75000"/>
                  </a:schemeClr>
                </a:solidFill>
              </a:rPr>
              <a:t>INDEX</a:t>
            </a:r>
            <a:endParaRPr lang="en-IN" sz="4400" b="1" i="1" dirty="0">
              <a:solidFill>
                <a:schemeClr val="accent1">
                  <a:lumMod val="75000"/>
                </a:schemeClr>
              </a:solidFill>
            </a:endParaRPr>
          </a:p>
        </p:txBody>
      </p:sp>
      <p:sp>
        <p:nvSpPr>
          <p:cNvPr id="5" name="TextBox 4"/>
          <p:cNvSpPr txBox="1"/>
          <p:nvPr/>
        </p:nvSpPr>
        <p:spPr>
          <a:xfrm>
            <a:off x="1643042" y="642918"/>
            <a:ext cx="6286544" cy="6432530"/>
          </a:xfrm>
          <a:prstGeom prst="rect">
            <a:avLst/>
          </a:prstGeom>
          <a:noFill/>
        </p:spPr>
        <p:txBody>
          <a:bodyPr wrap="square" rtlCol="0">
            <a:spAutoFit/>
          </a:bodyPr>
          <a:lstStyle/>
          <a:p>
            <a:r>
              <a:rPr lang="en-IN" b="1" dirty="0">
                <a:solidFill>
                  <a:schemeClr val="bg1"/>
                </a:solidFill>
              </a:rPr>
              <a:t> </a:t>
            </a:r>
            <a:r>
              <a:rPr lang="en-IN" b="1" dirty="0" smtClean="0">
                <a:solidFill>
                  <a:schemeClr val="bg1"/>
                </a:solidFill>
              </a:rPr>
              <a:t>                      </a:t>
            </a:r>
            <a:r>
              <a:rPr lang="en-IN" sz="2400" b="1" dirty="0" smtClean="0">
                <a:solidFill>
                  <a:schemeClr val="bg1"/>
                </a:solidFill>
              </a:rPr>
              <a:t>TOPIC                                      SLIDE No. </a:t>
            </a:r>
            <a:endParaRPr lang="en-IN" sz="2400" b="1" dirty="0" smtClean="0">
              <a:solidFill>
                <a:schemeClr val="bg1"/>
              </a:solidFill>
            </a:endParaRPr>
          </a:p>
          <a:p>
            <a:pPr marL="342900" indent="-342900">
              <a:buAutoNum type="arabicPeriod"/>
            </a:pPr>
            <a:r>
              <a:rPr lang="en-IN" sz="2000" b="1" dirty="0" smtClean="0">
                <a:solidFill>
                  <a:schemeClr val="bg1"/>
                </a:solidFill>
              </a:rPr>
              <a:t>      TOPIC of STUDY                                              3</a:t>
            </a:r>
            <a:endParaRPr lang="en-IN" sz="2000" b="1" dirty="0" smtClean="0">
              <a:solidFill>
                <a:schemeClr val="bg1"/>
              </a:solidFill>
            </a:endParaRPr>
          </a:p>
          <a:p>
            <a:pPr marL="342900" indent="-342900">
              <a:buAutoNum type="arabicPeriod"/>
            </a:pPr>
            <a:r>
              <a:rPr lang="en-IN" sz="2000" b="1" dirty="0" smtClean="0">
                <a:solidFill>
                  <a:schemeClr val="bg1"/>
                </a:solidFill>
              </a:rPr>
              <a:t>      ABSTRACT                                                        3</a:t>
            </a:r>
            <a:endParaRPr lang="en-IN" sz="2000" b="1" dirty="0" smtClean="0">
              <a:solidFill>
                <a:schemeClr val="bg1"/>
              </a:solidFill>
            </a:endParaRPr>
          </a:p>
          <a:p>
            <a:pPr marL="342900" indent="-342900">
              <a:buAutoNum type="arabicPeriod"/>
            </a:pPr>
            <a:r>
              <a:rPr lang="en-IN" sz="2000" b="1" dirty="0" smtClean="0">
                <a:solidFill>
                  <a:schemeClr val="bg1"/>
                </a:solidFill>
              </a:rPr>
              <a:t>      INTRODUCTION                                              3</a:t>
            </a:r>
            <a:endParaRPr lang="en-IN" sz="2000" b="1" dirty="0" smtClean="0">
              <a:solidFill>
                <a:schemeClr val="bg1"/>
              </a:solidFill>
            </a:endParaRPr>
          </a:p>
          <a:p>
            <a:pPr marL="342900" indent="-342900">
              <a:buAutoNum type="arabicPeriod"/>
            </a:pPr>
            <a:r>
              <a:rPr lang="en-IN" sz="2000" b="1" dirty="0" smtClean="0">
                <a:solidFill>
                  <a:schemeClr val="bg1"/>
                </a:solidFill>
              </a:rPr>
              <a:t>      REVIEW of LITERATURE                                 6                                </a:t>
            </a:r>
            <a:endParaRPr lang="en-IN" sz="2000" b="1" dirty="0" smtClean="0">
              <a:solidFill>
                <a:schemeClr val="bg1"/>
              </a:solidFill>
            </a:endParaRPr>
          </a:p>
          <a:p>
            <a:pPr marL="342900" indent="-342900">
              <a:buAutoNum type="arabicPeriod"/>
            </a:pPr>
            <a:r>
              <a:rPr lang="en-IN" sz="2000" b="1" dirty="0">
                <a:solidFill>
                  <a:schemeClr val="bg1"/>
                </a:solidFill>
              </a:rPr>
              <a:t> </a:t>
            </a:r>
            <a:r>
              <a:rPr lang="en-IN" sz="2000" b="1" dirty="0" smtClean="0">
                <a:solidFill>
                  <a:schemeClr val="bg1"/>
                </a:solidFill>
              </a:rPr>
              <a:t>     LIMITATIONS OF E-BANKING                        8             </a:t>
            </a:r>
            <a:endParaRPr lang="en-IN" sz="2000" b="1" dirty="0" smtClean="0">
              <a:solidFill>
                <a:schemeClr val="bg1"/>
              </a:solidFill>
            </a:endParaRPr>
          </a:p>
          <a:p>
            <a:pPr marL="342900" indent="-342900">
              <a:buAutoNum type="arabicPeriod"/>
            </a:pPr>
            <a:r>
              <a:rPr lang="en-IN" sz="2000" b="1" dirty="0" smtClean="0">
                <a:solidFill>
                  <a:schemeClr val="bg1"/>
                </a:solidFill>
              </a:rPr>
              <a:t>      FEATURES OF E-BANKIG                                9 </a:t>
            </a:r>
            <a:endParaRPr lang="en-IN" sz="2000" b="1" dirty="0" smtClean="0">
              <a:solidFill>
                <a:schemeClr val="bg1"/>
              </a:solidFill>
            </a:endParaRPr>
          </a:p>
          <a:p>
            <a:pPr marL="342900" indent="-342900">
              <a:buAutoNum type="arabicPeriod"/>
            </a:pPr>
            <a:r>
              <a:rPr lang="en-IN" sz="2000" b="1" dirty="0" smtClean="0">
                <a:solidFill>
                  <a:schemeClr val="bg1"/>
                </a:solidFill>
              </a:rPr>
              <a:t>      MERITS OF E-BANKING                                 10 </a:t>
            </a:r>
            <a:endParaRPr lang="en-IN" sz="2000" b="1" dirty="0" smtClean="0">
              <a:solidFill>
                <a:schemeClr val="bg1"/>
              </a:solidFill>
            </a:endParaRPr>
          </a:p>
          <a:p>
            <a:pPr marL="342900" indent="-342900">
              <a:buAutoNum type="arabicPeriod"/>
            </a:pPr>
            <a:r>
              <a:rPr lang="en-IN" sz="2000" b="1" dirty="0" smtClean="0">
                <a:solidFill>
                  <a:schemeClr val="bg1"/>
                </a:solidFill>
              </a:rPr>
              <a:t>      DE-MERITS OF E-BANKING                           11</a:t>
            </a:r>
            <a:endParaRPr lang="en-IN" sz="2000" b="1" dirty="0" smtClean="0">
              <a:solidFill>
                <a:schemeClr val="bg1"/>
              </a:solidFill>
            </a:endParaRPr>
          </a:p>
          <a:p>
            <a:pPr marL="342900" indent="-342900">
              <a:buAutoNum type="arabicPeriod"/>
            </a:pPr>
            <a:r>
              <a:rPr lang="en-IN" sz="2000" b="1" dirty="0" smtClean="0">
                <a:solidFill>
                  <a:schemeClr val="bg1"/>
                </a:solidFill>
              </a:rPr>
              <a:t>      WHAT IS INTERNET FRAUD ?                        12 </a:t>
            </a:r>
            <a:endParaRPr lang="en-IN" sz="2000" b="1" dirty="0" smtClean="0">
              <a:solidFill>
                <a:schemeClr val="bg1"/>
              </a:solidFill>
            </a:endParaRPr>
          </a:p>
          <a:p>
            <a:pPr marL="342900" indent="-342900">
              <a:buAutoNum type="arabicPeriod"/>
            </a:pPr>
            <a:r>
              <a:rPr lang="en-IN" sz="2000" b="1" dirty="0" smtClean="0">
                <a:solidFill>
                  <a:schemeClr val="bg1"/>
                </a:solidFill>
              </a:rPr>
              <a:t>     SECURITY ISSUES                                              13</a:t>
            </a:r>
            <a:endParaRPr lang="en-IN" sz="2000" b="1" dirty="0" smtClean="0">
              <a:solidFill>
                <a:schemeClr val="bg1"/>
              </a:solidFill>
            </a:endParaRPr>
          </a:p>
          <a:p>
            <a:pPr marL="457200" indent="-457200">
              <a:buAutoNum type="arabicPeriod" startAt="11"/>
            </a:pPr>
            <a:r>
              <a:rPr lang="en-IN" sz="2000" b="1" dirty="0" smtClean="0">
                <a:solidFill>
                  <a:schemeClr val="bg1"/>
                </a:solidFill>
              </a:rPr>
              <a:t>    STEPS TO MINIMISE FRAUDS                        19</a:t>
            </a:r>
            <a:endParaRPr lang="en-IN" sz="2000" b="1" dirty="0" smtClean="0">
              <a:solidFill>
                <a:schemeClr val="bg1"/>
              </a:solidFill>
            </a:endParaRPr>
          </a:p>
          <a:p>
            <a:pPr marL="457200" indent="-457200">
              <a:buAutoNum type="arabicPeriod" startAt="11"/>
            </a:pPr>
            <a:r>
              <a:rPr lang="en-IN" sz="2000" b="1" dirty="0" smtClean="0">
                <a:solidFill>
                  <a:schemeClr val="bg1"/>
                </a:solidFill>
              </a:rPr>
              <a:t>    ONLINE BANKING &amp; INDIAN ECONOMY    20</a:t>
            </a:r>
            <a:endParaRPr lang="en-IN" sz="2000" b="1" dirty="0" smtClean="0">
              <a:solidFill>
                <a:schemeClr val="bg1"/>
              </a:solidFill>
            </a:endParaRPr>
          </a:p>
          <a:p>
            <a:pPr marL="457200" indent="-457200">
              <a:buAutoNum type="arabicPeriod" startAt="11"/>
            </a:pPr>
            <a:r>
              <a:rPr lang="en-IN" sz="2000" b="1" dirty="0" smtClean="0">
                <a:solidFill>
                  <a:schemeClr val="bg1"/>
                </a:solidFill>
              </a:rPr>
              <a:t>    A CASE STUDY                                                  23</a:t>
            </a:r>
            <a:endParaRPr lang="en-IN" sz="2000" b="1" dirty="0" smtClean="0">
              <a:solidFill>
                <a:schemeClr val="bg1"/>
              </a:solidFill>
            </a:endParaRPr>
          </a:p>
          <a:p>
            <a:pPr marL="457200" indent="-457200">
              <a:buAutoNum type="arabicPeriod" startAt="11"/>
            </a:pPr>
            <a:r>
              <a:rPr lang="en-IN" sz="2000" b="1" dirty="0" smtClean="0">
                <a:solidFill>
                  <a:schemeClr val="bg1"/>
                </a:solidFill>
              </a:rPr>
              <a:t>    FINDINGS                                                          36                                                     </a:t>
            </a:r>
            <a:endParaRPr lang="en-IN" sz="2000" b="1" dirty="0" smtClean="0">
              <a:solidFill>
                <a:schemeClr val="bg1"/>
              </a:solidFill>
            </a:endParaRPr>
          </a:p>
          <a:p>
            <a:pPr marL="457200" indent="-457200">
              <a:buAutoNum type="arabicPeriod" startAt="11"/>
            </a:pPr>
            <a:r>
              <a:rPr lang="en-IN" sz="2000" b="1" dirty="0" smtClean="0">
                <a:solidFill>
                  <a:schemeClr val="bg1"/>
                </a:solidFill>
              </a:rPr>
              <a:t>    RECOMMENDATIONS                                     37</a:t>
            </a:r>
            <a:endParaRPr lang="en-IN" sz="2000" b="1" dirty="0" smtClean="0">
              <a:solidFill>
                <a:schemeClr val="bg1"/>
              </a:solidFill>
            </a:endParaRPr>
          </a:p>
          <a:p>
            <a:pPr marL="457200" indent="-457200">
              <a:buAutoNum type="arabicPeriod" startAt="11"/>
            </a:pPr>
            <a:r>
              <a:rPr lang="en-IN" sz="2000" b="1" dirty="0" smtClean="0">
                <a:solidFill>
                  <a:schemeClr val="bg1"/>
                </a:solidFill>
              </a:rPr>
              <a:t>    CONCLUSION                                                    38</a:t>
            </a:r>
            <a:endParaRPr lang="en-IN" sz="2000" b="1" dirty="0" smtClean="0">
              <a:solidFill>
                <a:schemeClr val="bg1"/>
              </a:solidFill>
            </a:endParaRPr>
          </a:p>
          <a:p>
            <a:pPr marL="457200" indent="-457200">
              <a:buAutoNum type="arabicPeriod" startAt="11"/>
            </a:pPr>
            <a:r>
              <a:rPr lang="en-IN" sz="2000" b="1" dirty="0" smtClean="0">
                <a:solidFill>
                  <a:schemeClr val="bg1"/>
                </a:solidFill>
              </a:rPr>
              <a:t>    BIBLOGRAPHY                                                  39</a:t>
            </a:r>
            <a:endParaRPr lang="en-IN" sz="2000" b="1" dirty="0" smtClean="0">
              <a:solidFill>
                <a:schemeClr val="bg1"/>
              </a:solidFill>
            </a:endParaRPr>
          </a:p>
          <a:p>
            <a:pPr marL="457200" indent="-457200"/>
            <a:r>
              <a:rPr lang="en-IN" sz="2000" b="1" dirty="0" smtClean="0">
                <a:solidFill>
                  <a:schemeClr val="bg1"/>
                </a:solidFill>
              </a:rPr>
              <a:t>           </a:t>
            </a:r>
            <a:r>
              <a:rPr lang="en-IN" sz="2800" b="1" dirty="0" smtClean="0">
                <a:solidFill>
                  <a:srgbClr val="FF0000"/>
                </a:solidFill>
              </a:rPr>
              <a:t>APPENDIX</a:t>
            </a:r>
            <a:r>
              <a:rPr lang="en-IN" sz="2000" b="1" dirty="0" smtClean="0">
                <a:solidFill>
                  <a:schemeClr val="bg1"/>
                </a:solidFill>
              </a:rPr>
              <a:t>                            </a:t>
            </a:r>
            <a:endParaRPr lang="en-IN" sz="2000" b="1" dirty="0" smtClean="0">
              <a:solidFill>
                <a:schemeClr val="bg1"/>
              </a:solidFill>
            </a:endParaRPr>
          </a:p>
          <a:p>
            <a:pPr marL="342900" indent="-342900"/>
            <a:r>
              <a:rPr lang="en-IN" sz="2000" b="1" dirty="0" smtClean="0">
                <a:solidFill>
                  <a:schemeClr val="bg1"/>
                </a:solidFill>
              </a:rPr>
              <a:t> </a:t>
            </a:r>
            <a:endParaRPr lang="en-IN" sz="2000" b="1" dirty="0" smtClean="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500166" y="285728"/>
            <a:ext cx="6143668" cy="646331"/>
          </a:xfrm>
          <a:prstGeom prst="rect">
            <a:avLst/>
          </a:prstGeom>
          <a:noFill/>
        </p:spPr>
        <p:txBody>
          <a:bodyPr wrap="square" rtlCol="0">
            <a:spAutoFit/>
          </a:bodyPr>
          <a:lstStyle/>
          <a:p>
            <a:pPr algn="ctr"/>
            <a:r>
              <a:rPr lang="en-IN" sz="3600" b="1" dirty="0" smtClean="0">
                <a:solidFill>
                  <a:schemeClr val="bg1"/>
                </a:solidFill>
              </a:rPr>
              <a:t>15. CONCLUSION !</a:t>
            </a:r>
            <a:endParaRPr lang="en-IN" sz="3600" b="1" dirty="0">
              <a:solidFill>
                <a:schemeClr val="bg1"/>
              </a:solidFill>
            </a:endParaRPr>
          </a:p>
        </p:txBody>
      </p:sp>
      <p:sp>
        <p:nvSpPr>
          <p:cNvPr id="4" name="TextBox 3"/>
          <p:cNvSpPr txBox="1"/>
          <p:nvPr/>
        </p:nvSpPr>
        <p:spPr>
          <a:xfrm>
            <a:off x="1214414" y="1000108"/>
            <a:ext cx="3857652" cy="5693866"/>
          </a:xfrm>
          <a:prstGeom prst="rect">
            <a:avLst/>
          </a:prstGeom>
          <a:noFill/>
        </p:spPr>
        <p:txBody>
          <a:bodyPr wrap="square" rtlCol="0">
            <a:spAutoFit/>
          </a:bodyPr>
          <a:lstStyle/>
          <a:p>
            <a:pPr algn="ctr"/>
            <a:r>
              <a:rPr lang="en-IN" sz="2800" b="1" dirty="0" smtClean="0">
                <a:solidFill>
                  <a:srgbClr val="FF0000"/>
                </a:solidFill>
              </a:rPr>
              <a:t>A bank account is not only about saving money, it's also about managing money. Opening an account is a smart move - it means that you can access a service that helps you control your money, and which may help you borrow at some time in the future, if you need to do so.</a:t>
            </a:r>
            <a:endParaRPr lang="en-IN" sz="2800" b="1" dirty="0">
              <a:solidFill>
                <a:srgbClr val="FF0000"/>
              </a:solidFill>
            </a:endParaRPr>
          </a:p>
        </p:txBody>
      </p:sp>
      <p:pic>
        <p:nvPicPr>
          <p:cNvPr id="5" name="Picture 4" descr="CONCLUSION.jpg"/>
          <p:cNvPicPr>
            <a:picLocks noChangeAspect="1"/>
          </p:cNvPicPr>
          <p:nvPr/>
        </p:nvPicPr>
        <p:blipFill>
          <a:blip r:embed="rId1"/>
          <a:stretch>
            <a:fillRect/>
          </a:stretch>
        </p:blipFill>
        <p:spPr>
          <a:xfrm>
            <a:off x="5429256" y="1857364"/>
            <a:ext cx="2388511" cy="3495686"/>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571736" y="214290"/>
            <a:ext cx="4786346" cy="646331"/>
          </a:xfrm>
          <a:prstGeom prst="rect">
            <a:avLst/>
          </a:prstGeom>
          <a:noFill/>
        </p:spPr>
        <p:txBody>
          <a:bodyPr wrap="square" rtlCol="0">
            <a:spAutoFit/>
          </a:bodyPr>
          <a:lstStyle/>
          <a:p>
            <a:r>
              <a:rPr lang="en-IN" sz="3600" b="1" dirty="0" smtClean="0">
                <a:solidFill>
                  <a:schemeClr val="bg1"/>
                </a:solidFill>
              </a:rPr>
              <a:t>16. BIBLOGRAPHY ! </a:t>
            </a:r>
            <a:endParaRPr lang="en-IN" sz="3600" b="1" dirty="0">
              <a:solidFill>
                <a:schemeClr val="bg1"/>
              </a:solidFill>
            </a:endParaRPr>
          </a:p>
        </p:txBody>
      </p:sp>
      <p:sp>
        <p:nvSpPr>
          <p:cNvPr id="4" name="TextBox 3"/>
          <p:cNvSpPr txBox="1"/>
          <p:nvPr/>
        </p:nvSpPr>
        <p:spPr>
          <a:xfrm>
            <a:off x="1357290" y="857232"/>
            <a:ext cx="5857916" cy="5386090"/>
          </a:xfrm>
          <a:prstGeom prst="rect">
            <a:avLst/>
          </a:prstGeom>
          <a:noFill/>
        </p:spPr>
        <p:txBody>
          <a:bodyPr wrap="square" rtlCol="0">
            <a:spAutoFit/>
          </a:bodyPr>
          <a:lstStyle/>
          <a:p>
            <a:r>
              <a:rPr lang="en-IN" b="1" dirty="0" smtClean="0">
                <a:solidFill>
                  <a:srgbClr val="FF0000"/>
                </a:solidFill>
              </a:rPr>
              <a:t> </a:t>
            </a:r>
            <a:endParaRPr lang="en-IN" b="1" dirty="0" smtClean="0">
              <a:solidFill>
                <a:srgbClr val="FF0000"/>
              </a:solidFill>
            </a:endParaRPr>
          </a:p>
          <a:p>
            <a:pPr>
              <a:buFont typeface="Arial" panose="020B0604020202020204" pitchFamily="34" charset="0"/>
              <a:buChar char="•"/>
            </a:pPr>
            <a:r>
              <a:rPr lang="en-IN" sz="2800" b="1" dirty="0" smtClean="0">
                <a:solidFill>
                  <a:srgbClr val="FF0000"/>
                </a:solidFill>
                <a:hlinkClick r:id="rId1"/>
              </a:rPr>
              <a:t>www.slideshare.net</a:t>
            </a:r>
            <a:endParaRPr lang="en-IN" sz="2800" b="1" dirty="0" smtClean="0">
              <a:solidFill>
                <a:srgbClr val="FF0000"/>
              </a:solidFill>
            </a:endParaRPr>
          </a:p>
          <a:p>
            <a:pPr>
              <a:buFont typeface="Arial" panose="020B0604020202020204" pitchFamily="34" charset="0"/>
              <a:buChar char="•"/>
            </a:pPr>
            <a:r>
              <a:rPr lang="en-IN" sz="2800" b="1" dirty="0" smtClean="0">
                <a:solidFill>
                  <a:srgbClr val="FF0000"/>
                </a:solidFill>
                <a:hlinkClick r:id="rId2"/>
              </a:rPr>
              <a:t>www.google.com</a:t>
            </a:r>
            <a:endParaRPr lang="en-IN" sz="2800" b="1" dirty="0" smtClean="0">
              <a:solidFill>
                <a:srgbClr val="FF0000"/>
              </a:solidFill>
            </a:endParaRPr>
          </a:p>
          <a:p>
            <a:pPr>
              <a:buFont typeface="Arial" panose="020B0604020202020204" pitchFamily="34" charset="0"/>
              <a:buChar char="•"/>
            </a:pPr>
            <a:r>
              <a:rPr lang="en-IN" sz="2800" b="1" dirty="0" smtClean="0">
                <a:solidFill>
                  <a:srgbClr val="FF0000"/>
                </a:solidFill>
                <a:hlinkClick r:id="rId3"/>
              </a:rPr>
              <a:t>www.wikipedia.in</a:t>
            </a:r>
            <a:endParaRPr lang="en-IN" sz="2800" b="1" dirty="0" smtClean="0">
              <a:solidFill>
                <a:srgbClr val="FF0000"/>
              </a:solidFill>
            </a:endParaRPr>
          </a:p>
          <a:p>
            <a:pPr>
              <a:buFont typeface="Arial" panose="020B0604020202020204" pitchFamily="34" charset="0"/>
              <a:buChar char="•"/>
            </a:pPr>
            <a:r>
              <a:rPr lang="en-IN" sz="2800" b="1" dirty="0" smtClean="0">
                <a:solidFill>
                  <a:srgbClr val="FF0000"/>
                </a:solidFill>
                <a:hlinkClick r:id="rId4"/>
              </a:rPr>
              <a:t>www.researchgate.in</a:t>
            </a:r>
            <a:endParaRPr lang="en-IN" sz="2800" b="1" dirty="0" smtClean="0">
              <a:solidFill>
                <a:srgbClr val="FF0000"/>
              </a:solidFill>
            </a:endParaRPr>
          </a:p>
          <a:p>
            <a:pPr>
              <a:buFont typeface="Arial" panose="020B0604020202020204" pitchFamily="34" charset="0"/>
              <a:buChar char="•"/>
            </a:pPr>
            <a:r>
              <a:rPr lang="en-IN" sz="2800" b="1" dirty="0" smtClean="0">
                <a:solidFill>
                  <a:srgbClr val="FF0000"/>
                </a:solidFill>
                <a:hlinkClick r:id="rId5"/>
              </a:rPr>
              <a:t>www.investopedia.com</a:t>
            </a:r>
            <a:endParaRPr lang="en-IN" sz="2800" b="1" dirty="0" smtClean="0">
              <a:solidFill>
                <a:srgbClr val="FF0000"/>
              </a:solidFill>
            </a:endParaRPr>
          </a:p>
          <a:p>
            <a:pPr>
              <a:buFont typeface="Arial" panose="020B0604020202020204" pitchFamily="34" charset="0"/>
              <a:buChar char="•"/>
            </a:pPr>
            <a:r>
              <a:rPr lang="en-IN" sz="2800" b="1" dirty="0" smtClean="0">
                <a:solidFill>
                  <a:srgbClr val="FF0000"/>
                </a:solidFill>
                <a:hlinkClick r:id="rId6"/>
              </a:rPr>
              <a:t>www.sbionline.com</a:t>
            </a:r>
            <a:endParaRPr lang="en-IN" sz="2800" b="1" dirty="0" smtClean="0">
              <a:solidFill>
                <a:srgbClr val="FF0000"/>
              </a:solidFill>
            </a:endParaRPr>
          </a:p>
          <a:p>
            <a:pPr>
              <a:buFont typeface="Arial" panose="020B0604020202020204" pitchFamily="34" charset="0"/>
              <a:buChar char="•"/>
            </a:pPr>
            <a:r>
              <a:rPr lang="en-IN" sz="2800" b="1" dirty="0" smtClean="0">
                <a:solidFill>
                  <a:srgbClr val="FF0000"/>
                </a:solidFill>
                <a:hlinkClick r:id="rId7"/>
              </a:rPr>
              <a:t>www.sbi.co.in</a:t>
            </a:r>
            <a:endParaRPr lang="en-IN" sz="2800" b="1" dirty="0" smtClean="0">
              <a:solidFill>
                <a:srgbClr val="FF0000"/>
              </a:solidFill>
            </a:endParaRPr>
          </a:p>
          <a:p>
            <a:pPr>
              <a:buFont typeface="Arial" panose="020B0604020202020204" pitchFamily="34" charset="0"/>
              <a:buChar char="•"/>
            </a:pPr>
            <a:r>
              <a:rPr lang="en-IN" sz="2800" b="1" dirty="0" smtClean="0">
                <a:solidFill>
                  <a:srgbClr val="FF0000"/>
                </a:solidFill>
                <a:hlinkClick r:id="rId8"/>
              </a:rPr>
              <a:t>www.linkedln.com</a:t>
            </a:r>
            <a:endParaRPr lang="en-IN" sz="2800" b="1" dirty="0" smtClean="0">
              <a:solidFill>
                <a:srgbClr val="FF0000"/>
              </a:solidFill>
            </a:endParaRPr>
          </a:p>
          <a:p>
            <a:pPr>
              <a:buFont typeface="Arial" panose="020B0604020202020204" pitchFamily="34" charset="0"/>
              <a:buChar char="•"/>
            </a:pPr>
            <a:r>
              <a:rPr lang="en-IN" sz="2800" b="1" dirty="0" smtClean="0">
                <a:solidFill>
                  <a:srgbClr val="FF0000"/>
                </a:solidFill>
                <a:hlinkClick r:id="rId9"/>
              </a:rPr>
              <a:t>www.rbi.org.in</a:t>
            </a:r>
            <a:endParaRPr lang="en-IN" sz="2800" b="1" dirty="0" smtClean="0">
              <a:solidFill>
                <a:srgbClr val="FF0000"/>
              </a:solidFill>
            </a:endParaRPr>
          </a:p>
          <a:p>
            <a:pPr>
              <a:buFont typeface="Arial" panose="020B0604020202020204" pitchFamily="34" charset="0"/>
              <a:buChar char="•"/>
            </a:pPr>
            <a:r>
              <a:rPr lang="en-IN" sz="2800" b="1" dirty="0" smtClean="0">
                <a:solidFill>
                  <a:srgbClr val="FF0000"/>
                </a:solidFill>
                <a:hlinkClick r:id="rId10"/>
              </a:rPr>
              <a:t>www.rbi.in</a:t>
            </a:r>
            <a:endParaRPr lang="en-IN" sz="2800" b="1" dirty="0" smtClean="0">
              <a:solidFill>
                <a:srgbClr val="FF0000"/>
              </a:solidFill>
            </a:endParaRPr>
          </a:p>
          <a:p>
            <a:pPr>
              <a:buFont typeface="Arial" panose="020B0604020202020204" pitchFamily="34" charset="0"/>
              <a:buChar char="•"/>
            </a:pPr>
            <a:r>
              <a:rPr lang="en-IN" sz="2800" b="1" dirty="0" smtClean="0">
                <a:solidFill>
                  <a:srgbClr val="FF0000"/>
                </a:solidFill>
                <a:hlinkClick r:id="rId11"/>
              </a:rPr>
              <a:t>www.scribed.in</a:t>
            </a:r>
            <a:endParaRPr lang="en-IN" sz="2800" b="1" dirty="0" smtClean="0">
              <a:solidFill>
                <a:srgbClr val="FF0000"/>
              </a:solidFill>
            </a:endParaRPr>
          </a:p>
          <a:p>
            <a:endParaRPr lang="en-IN" b="1" dirty="0" smtClean="0">
              <a:solidFill>
                <a:srgbClr val="FF0000"/>
              </a:solidFill>
            </a:endParaRPr>
          </a:p>
        </p:txBody>
      </p:sp>
      <p:pic>
        <p:nvPicPr>
          <p:cNvPr id="5" name="Picture 4" descr="BIBLOGRAPHY.jpg"/>
          <p:cNvPicPr>
            <a:picLocks noChangeAspect="1"/>
          </p:cNvPicPr>
          <p:nvPr/>
        </p:nvPicPr>
        <p:blipFill>
          <a:blip r:embed="rId12"/>
          <a:stretch>
            <a:fillRect/>
          </a:stretch>
        </p:blipFill>
        <p:spPr>
          <a:xfrm>
            <a:off x="5245121" y="1785926"/>
            <a:ext cx="3041655" cy="314325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40" y="-71462"/>
            <a:ext cx="4929222" cy="830997"/>
          </a:xfrm>
          <a:prstGeom prst="rect">
            <a:avLst/>
          </a:prstGeom>
          <a:noFill/>
        </p:spPr>
        <p:txBody>
          <a:bodyPr wrap="square" rtlCol="0">
            <a:spAutoFit/>
          </a:bodyPr>
          <a:lstStyle/>
          <a:p>
            <a:r>
              <a:rPr lang="en-IN" sz="4800" b="1" dirty="0" smtClean="0">
                <a:solidFill>
                  <a:schemeClr val="accent1">
                    <a:lumMod val="75000"/>
                  </a:schemeClr>
                </a:solidFill>
              </a:rPr>
              <a:t>APPENDIX</a:t>
            </a:r>
            <a:endParaRPr lang="en-IN" sz="4800" b="1" dirty="0">
              <a:solidFill>
                <a:schemeClr val="accent1">
                  <a:lumMod val="75000"/>
                </a:schemeClr>
              </a:solidFill>
            </a:endParaRPr>
          </a:p>
        </p:txBody>
      </p:sp>
      <p:sp>
        <p:nvSpPr>
          <p:cNvPr id="3" name="TextBox 2"/>
          <p:cNvSpPr txBox="1"/>
          <p:nvPr/>
        </p:nvSpPr>
        <p:spPr>
          <a:xfrm>
            <a:off x="1500166" y="548326"/>
            <a:ext cx="7286676" cy="954107"/>
          </a:xfrm>
          <a:prstGeom prst="rect">
            <a:avLst/>
          </a:prstGeom>
          <a:noFill/>
        </p:spPr>
        <p:txBody>
          <a:bodyPr wrap="square" rtlCol="0">
            <a:spAutoFit/>
          </a:bodyPr>
          <a:lstStyle/>
          <a:p>
            <a:r>
              <a:rPr lang="en-IN" sz="2800" i="1" dirty="0" smtClean="0">
                <a:solidFill>
                  <a:schemeClr val="tx1">
                    <a:lumMod val="95000"/>
                    <a:lumOff val="5000"/>
                  </a:schemeClr>
                </a:solidFill>
              </a:rPr>
              <a:t>A STUDY OF ONLINE BANKING IN INDIA !</a:t>
            </a:r>
            <a:endParaRPr lang="en-IN" sz="2800" i="1" dirty="0" smtClean="0">
              <a:solidFill>
                <a:schemeClr val="tx1">
                  <a:lumMod val="95000"/>
                  <a:lumOff val="5000"/>
                </a:schemeClr>
              </a:solidFill>
            </a:endParaRPr>
          </a:p>
          <a:p>
            <a:r>
              <a:rPr lang="en-IN" sz="2800" i="1" dirty="0" smtClean="0">
                <a:solidFill>
                  <a:schemeClr val="tx1">
                    <a:lumMod val="95000"/>
                    <a:lumOff val="5000"/>
                  </a:schemeClr>
                </a:solidFill>
              </a:rPr>
              <a:t>                 </a:t>
            </a:r>
            <a:r>
              <a:rPr lang="en-IN" sz="2800" b="1" dirty="0" smtClean="0">
                <a:solidFill>
                  <a:schemeClr val="tx1">
                    <a:lumMod val="95000"/>
                    <a:lumOff val="5000"/>
                  </a:schemeClr>
                </a:solidFill>
                <a:latin typeface="Rockwell Extra Bold" panose="02060903040505020403" pitchFamily="18" charset="0"/>
              </a:rPr>
              <a:t>QUESTIONAIRE</a:t>
            </a:r>
            <a:r>
              <a:rPr lang="en-IN" sz="2800" b="1" dirty="0" smtClean="0">
                <a:solidFill>
                  <a:schemeClr val="tx1">
                    <a:lumMod val="95000"/>
                    <a:lumOff val="5000"/>
                  </a:schemeClr>
                </a:solidFill>
                <a:latin typeface="AR DARLING" pitchFamily="2" charset="0"/>
              </a:rPr>
              <a:t> </a:t>
            </a:r>
            <a:endParaRPr lang="en-IN" sz="2800" b="1" dirty="0">
              <a:solidFill>
                <a:schemeClr val="tx1">
                  <a:lumMod val="95000"/>
                  <a:lumOff val="5000"/>
                </a:schemeClr>
              </a:solidFill>
              <a:latin typeface="AR DARLING" pitchFamily="2" charset="0"/>
            </a:endParaRPr>
          </a:p>
        </p:txBody>
      </p:sp>
      <p:pic>
        <p:nvPicPr>
          <p:cNvPr id="4" name="Picture 3" descr="ONE.jpg"/>
          <p:cNvPicPr>
            <a:picLocks noChangeAspect="1"/>
          </p:cNvPicPr>
          <p:nvPr/>
        </p:nvPicPr>
        <p:blipFill>
          <a:blip r:embed="rId1"/>
          <a:stretch>
            <a:fillRect/>
          </a:stretch>
        </p:blipFill>
        <p:spPr>
          <a:xfrm>
            <a:off x="1571604" y="1571636"/>
            <a:ext cx="5929354" cy="507207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WO.jpg"/>
          <p:cNvPicPr>
            <a:picLocks noChangeAspect="1"/>
          </p:cNvPicPr>
          <p:nvPr/>
        </p:nvPicPr>
        <p:blipFill>
          <a:blip r:embed="rId1"/>
          <a:srcRect l="1595"/>
          <a:stretch>
            <a:fillRect/>
          </a:stretch>
        </p:blipFill>
        <p:spPr>
          <a:xfrm>
            <a:off x="2113450" y="24"/>
            <a:ext cx="4998153" cy="68580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THANK YOU.jpg"/>
          <p:cNvPicPr>
            <a:picLocks noChangeAspect="1"/>
          </p:cNvPicPr>
          <p:nvPr/>
        </p:nvPicPr>
        <p:blipFill>
          <a:blip r:embed="rId1"/>
          <a:stretch>
            <a:fillRect/>
          </a:stretch>
        </p:blipFill>
        <p:spPr>
          <a:xfrm>
            <a:off x="1571604" y="1214422"/>
            <a:ext cx="6066709" cy="4348187"/>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3" name="TextBox 2"/>
          <p:cNvSpPr txBox="1"/>
          <p:nvPr/>
        </p:nvSpPr>
        <p:spPr>
          <a:xfrm>
            <a:off x="1785918" y="71414"/>
            <a:ext cx="5429288" cy="8248412"/>
          </a:xfrm>
          <a:prstGeom prst="rect">
            <a:avLst/>
          </a:prstGeom>
          <a:noFill/>
        </p:spPr>
        <p:txBody>
          <a:bodyPr wrap="square" rtlCol="0">
            <a:spAutoFit/>
          </a:bodyPr>
          <a:lstStyle/>
          <a:p>
            <a:r>
              <a:rPr lang="en-IN" sz="3600" b="1" dirty="0" smtClean="0">
                <a:solidFill>
                  <a:schemeClr val="bg1"/>
                </a:solidFill>
              </a:rPr>
              <a:t>1.    TOPIC OF STUDY</a:t>
            </a:r>
            <a:endParaRPr lang="en-IN" sz="3600" b="1" dirty="0" smtClean="0">
              <a:solidFill>
                <a:schemeClr val="bg1"/>
              </a:solidFill>
            </a:endParaRPr>
          </a:p>
          <a:p>
            <a:r>
              <a:rPr lang="en-IN" sz="2400" b="1" dirty="0" smtClean="0">
                <a:solidFill>
                  <a:srgbClr val="FF0000"/>
                </a:solidFill>
              </a:rPr>
              <a:t>            NET BANKING of INDIA </a:t>
            </a:r>
            <a:endParaRPr lang="en-IN" sz="2400" b="1" dirty="0" smtClean="0">
              <a:solidFill>
                <a:srgbClr val="FF0000"/>
              </a:solidFill>
            </a:endParaRPr>
          </a:p>
          <a:p>
            <a:pPr marL="742950" indent="-742950">
              <a:buAutoNum type="arabicPeriod" startAt="2"/>
            </a:pPr>
            <a:r>
              <a:rPr lang="en-IN" sz="3600" b="1" dirty="0" smtClean="0">
                <a:solidFill>
                  <a:schemeClr val="bg1"/>
                </a:solidFill>
              </a:rPr>
              <a:t>ABSTRACT </a:t>
            </a:r>
            <a:r>
              <a:rPr lang="en-IN" sz="2000" b="1" dirty="0" smtClean="0">
                <a:solidFill>
                  <a:srgbClr val="FF0000"/>
                </a:solidFill>
              </a:rPr>
              <a:t>THE PURPOSE IS TO NOTE THE LIVELIHOOD OF CONTINUED GROWTH OF INTERNET BANKING AND COMMERCE AS IDIVIDUAL CONSUMERS PURCHASE MORE AND MORE PRODUCTS TO ACCESS THE  INTERNET AND COMPLETE BOTH FINANCIAL AND CONSUMERS  TRANSACTIONS .</a:t>
            </a:r>
            <a:endParaRPr lang="en-IN" sz="2000" b="1" dirty="0" smtClean="0">
              <a:solidFill>
                <a:srgbClr val="FF0000"/>
              </a:solidFill>
            </a:endParaRPr>
          </a:p>
          <a:p>
            <a:pPr marL="742950" indent="-742950"/>
            <a:r>
              <a:rPr lang="en-IN" sz="3600" b="1" dirty="0" smtClean="0">
                <a:solidFill>
                  <a:schemeClr val="bg1"/>
                </a:solidFill>
              </a:rPr>
              <a:t>3.    INTRODUCTION </a:t>
            </a:r>
            <a:r>
              <a:rPr lang="en-IN" sz="2000" b="1" dirty="0" smtClean="0">
                <a:solidFill>
                  <a:srgbClr val="FF0000"/>
                </a:solidFill>
              </a:rPr>
              <a:t>ONLINE BANKING , IS THE TERM THAT DESCRIBES ALL TRANSACTIONS THAT TAKE PLACE AMONG COMPANIES , </a:t>
            </a:r>
            <a:endParaRPr lang="en-IN" sz="2000" b="1" dirty="0" smtClean="0">
              <a:solidFill>
                <a:srgbClr val="FF0000"/>
              </a:solidFill>
            </a:endParaRPr>
          </a:p>
          <a:p>
            <a:pPr marL="742950" indent="-742950"/>
            <a:r>
              <a:rPr lang="en-IN" sz="2000" b="1" dirty="0" smtClean="0">
                <a:solidFill>
                  <a:srgbClr val="FF0000"/>
                </a:solidFill>
              </a:rPr>
              <a:t>             ORGANISATIONS AND INDIVIDUALS AND THEIR BANKING INSTITUTIONS . FIRST CONCEPTUALIZED IN THE MID 1970’s  , SOME BANKS OFFERED CUSTOMERS ELECTRONIC BANKING IN 1985 . </a:t>
            </a:r>
            <a:endParaRPr lang="en-IN" sz="2000" b="1" dirty="0" smtClean="0">
              <a:solidFill>
                <a:srgbClr val="FF0000"/>
              </a:solidFill>
            </a:endParaRPr>
          </a:p>
          <a:p>
            <a:pPr marL="742950" indent="-742950"/>
            <a:endParaRPr lang="en-IN" sz="3600" b="1" dirty="0" smtClean="0">
              <a:solidFill>
                <a:srgbClr val="FF0000"/>
              </a:solidFill>
            </a:endParaRPr>
          </a:p>
          <a:p>
            <a:pPr marL="742950" indent="-742950"/>
            <a:endParaRPr lang="en-IN" sz="3600" b="1" dirty="0">
              <a:solidFill>
                <a:schemeClr val="bg1"/>
              </a:solidFill>
            </a:endParaRPr>
          </a:p>
          <a:p>
            <a:r>
              <a:rPr lang="en-IN" b="1" dirty="0" smtClean="0">
                <a:solidFill>
                  <a:schemeClr val="bg1"/>
                </a:solidFill>
              </a:rPr>
              <a:t>  </a:t>
            </a:r>
            <a:endParaRPr lang="en-IN"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p:cNvSpPr txBox="1"/>
          <p:nvPr/>
        </p:nvSpPr>
        <p:spPr>
          <a:xfrm>
            <a:off x="1500166" y="-642966"/>
            <a:ext cx="5429288" cy="4247317"/>
          </a:xfrm>
          <a:prstGeom prst="rect">
            <a:avLst/>
          </a:prstGeom>
          <a:noFill/>
        </p:spPr>
        <p:txBody>
          <a:bodyPr wrap="square" rtlCol="0">
            <a:spAutoFit/>
          </a:bodyPr>
          <a:lstStyle/>
          <a:p>
            <a:endParaRPr lang="en-IN" sz="3600" b="1" dirty="0" smtClean="0">
              <a:solidFill>
                <a:schemeClr val="bg1"/>
              </a:solidFill>
            </a:endParaRPr>
          </a:p>
          <a:p>
            <a:pPr marL="742950" indent="-742950"/>
            <a:r>
              <a:rPr lang="en-IN" sz="2800" b="1" dirty="0" smtClean="0">
                <a:solidFill>
                  <a:srgbClr val="FF0000"/>
                </a:solidFill>
              </a:rPr>
              <a:t>      </a:t>
            </a:r>
            <a:endParaRPr lang="en-IN" sz="2000" b="1" dirty="0" smtClean="0">
              <a:solidFill>
                <a:schemeClr val="bg1"/>
              </a:solidFill>
            </a:endParaRPr>
          </a:p>
          <a:p>
            <a:pPr marL="742950" indent="-742950"/>
            <a:r>
              <a:rPr lang="en-IN" sz="2000" b="1" dirty="0">
                <a:solidFill>
                  <a:schemeClr val="bg1"/>
                </a:solidFill>
              </a:rPr>
              <a:t> </a:t>
            </a:r>
            <a:r>
              <a:rPr lang="en-IN" sz="2000" b="1" dirty="0" smtClean="0">
                <a:solidFill>
                  <a:schemeClr val="bg1"/>
                </a:solidFill>
              </a:rPr>
              <a:t>            </a:t>
            </a:r>
            <a:r>
              <a:rPr lang="en-IN" sz="2400" b="1" dirty="0" smtClean="0">
                <a:solidFill>
                  <a:srgbClr val="FF0000"/>
                </a:solidFill>
              </a:rPr>
              <a:t>PROBLEM OF STUDY</a:t>
            </a:r>
            <a:endParaRPr lang="en-IN" sz="2400" b="1" dirty="0" smtClean="0">
              <a:solidFill>
                <a:srgbClr val="FF0000"/>
              </a:solidFill>
            </a:endParaRPr>
          </a:p>
          <a:p>
            <a:pPr marL="742950" indent="-742950"/>
            <a:r>
              <a:rPr lang="en-IN" sz="2400" b="1" dirty="0" smtClean="0">
                <a:solidFill>
                  <a:srgbClr val="FF0000"/>
                </a:solidFill>
              </a:rPr>
              <a:t>           </a:t>
            </a:r>
            <a:r>
              <a:rPr lang="en-IN" sz="2000" b="1" dirty="0" smtClean="0">
                <a:solidFill>
                  <a:schemeClr val="bg1"/>
                </a:solidFill>
              </a:rPr>
              <a:t>IN GENERAL ,  ONLINE BANKING SITES AND MOBILE APPS ARE DESIGNED TO BE SECURE AND BANKS ARE CONTINUALLY PUTTING UPDATED SECURITY PROTOCOLS IN PLACE.</a:t>
            </a:r>
            <a:endParaRPr lang="en-IN" sz="2000" b="1" dirty="0" smtClean="0">
              <a:solidFill>
                <a:schemeClr val="bg1"/>
              </a:solidFill>
            </a:endParaRPr>
          </a:p>
          <a:p>
            <a:pPr marL="742950" indent="-742950"/>
            <a:endParaRPr lang="en-IN" sz="2400" b="1" dirty="0" smtClean="0">
              <a:solidFill>
                <a:srgbClr val="FF0000"/>
              </a:solidFill>
            </a:endParaRPr>
          </a:p>
          <a:p>
            <a:pPr marL="742950" indent="-742950"/>
            <a:endParaRPr lang="en-IN" sz="3600" b="1" dirty="0">
              <a:solidFill>
                <a:schemeClr val="bg1"/>
              </a:solidFill>
            </a:endParaRPr>
          </a:p>
          <a:p>
            <a:r>
              <a:rPr lang="en-IN" b="1" dirty="0" smtClean="0">
                <a:solidFill>
                  <a:schemeClr val="bg1"/>
                </a:solidFill>
              </a:rPr>
              <a:t>  </a:t>
            </a:r>
            <a:endParaRPr lang="en-IN" b="1" dirty="0">
              <a:solidFill>
                <a:schemeClr val="bg1"/>
              </a:solidFill>
            </a:endParaRPr>
          </a:p>
        </p:txBody>
      </p:sp>
      <p:sp>
        <p:nvSpPr>
          <p:cNvPr id="7" name="TextBox 6"/>
          <p:cNvSpPr txBox="1"/>
          <p:nvPr/>
        </p:nvSpPr>
        <p:spPr>
          <a:xfrm>
            <a:off x="2214546" y="2357430"/>
            <a:ext cx="5429288" cy="4832092"/>
          </a:xfrm>
          <a:prstGeom prst="rect">
            <a:avLst/>
          </a:prstGeom>
          <a:noFill/>
        </p:spPr>
        <p:txBody>
          <a:bodyPr wrap="square" rtlCol="0">
            <a:spAutoFit/>
          </a:bodyPr>
          <a:lstStyle/>
          <a:p>
            <a:r>
              <a:rPr lang="en-IN" sz="2400" b="1" dirty="0" smtClean="0">
                <a:solidFill>
                  <a:srgbClr val="FF0000"/>
                </a:solidFill>
              </a:rPr>
              <a:t>OBJECTIVE OF STUDY</a:t>
            </a:r>
            <a:endParaRPr lang="en-IN" sz="2400" b="1" dirty="0" smtClean="0">
              <a:solidFill>
                <a:srgbClr val="FF0000"/>
              </a:solidFill>
            </a:endParaRPr>
          </a:p>
          <a:p>
            <a:r>
              <a:rPr lang="en-IN" sz="2000" b="1" dirty="0" smtClean="0">
                <a:solidFill>
                  <a:schemeClr val="bg1"/>
                </a:solidFill>
              </a:rPr>
              <a:t>* TO UNDERSTAND THE GENESIS AND CONCEPT OF ONLINE BANKING .</a:t>
            </a:r>
            <a:endParaRPr lang="en-IN" sz="2000" b="1" dirty="0" smtClean="0">
              <a:solidFill>
                <a:schemeClr val="bg1"/>
              </a:solidFill>
            </a:endParaRPr>
          </a:p>
          <a:p>
            <a:r>
              <a:rPr lang="en-IN" sz="2000" b="1" dirty="0" smtClean="0">
                <a:solidFill>
                  <a:schemeClr val="bg1"/>
                </a:solidFill>
              </a:rPr>
              <a:t>* TO ANALYSE THE IMPORTANCE , FUNCTIONS , ADVANTAGES AND LIMITATIONS OF ONLINE BANKING.</a:t>
            </a:r>
            <a:endParaRPr lang="en-IN" sz="2000" b="1" dirty="0" smtClean="0">
              <a:solidFill>
                <a:schemeClr val="bg1"/>
              </a:solidFill>
            </a:endParaRPr>
          </a:p>
          <a:p>
            <a:r>
              <a:rPr lang="en-IN" sz="2000" b="1" dirty="0" smtClean="0">
                <a:solidFill>
                  <a:schemeClr val="bg1"/>
                </a:solidFill>
              </a:rPr>
              <a:t>*TO HIGHLIGHT  THE SECURITY PROBLEMS AND HOW TO REDUCE IT.</a:t>
            </a:r>
            <a:endParaRPr lang="en-IN" sz="2000" b="1" dirty="0" smtClean="0">
              <a:solidFill>
                <a:schemeClr val="bg1"/>
              </a:solidFill>
            </a:endParaRPr>
          </a:p>
          <a:p>
            <a:r>
              <a:rPr lang="en-IN" sz="2000" b="1" dirty="0" smtClean="0">
                <a:solidFill>
                  <a:schemeClr val="bg1"/>
                </a:solidFill>
              </a:rPr>
              <a:t>*TO ANALYSE THE TREND .  </a:t>
            </a:r>
            <a:endParaRPr lang="en-IN" sz="2000" b="1" dirty="0" smtClean="0">
              <a:solidFill>
                <a:schemeClr val="bg1"/>
              </a:solidFill>
            </a:endParaRPr>
          </a:p>
          <a:p>
            <a:r>
              <a:rPr lang="en-IN" sz="2000" b="1" dirty="0" smtClean="0">
                <a:solidFill>
                  <a:schemeClr val="bg1"/>
                </a:solidFill>
              </a:rPr>
              <a:t>* TO ANALYSE THE PRESENT E-BANKING SCENARIO .</a:t>
            </a:r>
            <a:endParaRPr lang="en-IN" sz="2000" b="1" dirty="0" smtClean="0">
              <a:solidFill>
                <a:schemeClr val="bg1"/>
              </a:solidFill>
            </a:endParaRPr>
          </a:p>
          <a:p>
            <a:r>
              <a:rPr lang="en-IN" sz="2000" b="1" dirty="0" smtClean="0">
                <a:solidFill>
                  <a:schemeClr val="bg1"/>
                </a:solidFill>
              </a:rPr>
              <a:t>* TO EXAMINE THE IMPACT OF ATM , INTERNET BANKING , CREDIT CARDS ON CUSTOMER SATISFACTIONS . </a:t>
            </a:r>
            <a:endParaRPr lang="en-IN" sz="2000" b="1" dirty="0" smtClean="0">
              <a:solidFill>
                <a:schemeClr val="bg1"/>
              </a:solidFill>
            </a:endParaRPr>
          </a:p>
          <a:p>
            <a:endParaRPr lang="en-IN" sz="2400"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571604" y="265112"/>
            <a:ext cx="6143668" cy="6432530"/>
          </a:xfrm>
          <a:prstGeom prst="rect">
            <a:avLst/>
          </a:prstGeom>
          <a:noFill/>
        </p:spPr>
        <p:txBody>
          <a:bodyPr wrap="square" rtlCol="0">
            <a:spAutoFit/>
          </a:bodyPr>
          <a:lstStyle/>
          <a:p>
            <a:r>
              <a:rPr lang="en-IN" sz="2800" b="1" dirty="0" smtClean="0">
                <a:solidFill>
                  <a:srgbClr val="FF0000"/>
                </a:solidFill>
              </a:rPr>
              <a:t>RESEARCH DESIGN</a:t>
            </a:r>
            <a:endParaRPr lang="en-IN" sz="2800" b="1" dirty="0" smtClean="0">
              <a:solidFill>
                <a:srgbClr val="FF0000"/>
              </a:solidFill>
            </a:endParaRPr>
          </a:p>
          <a:p>
            <a:r>
              <a:rPr lang="en-IN" sz="2400" b="1" dirty="0" smtClean="0">
                <a:solidFill>
                  <a:schemeClr val="bg1"/>
                </a:solidFill>
              </a:rPr>
              <a:t>Internet banking system is a method in which a personal computer is connected to internet by an internet service provider directly to a host computer system of a bank such that customer service requests can be processed automatically without need for intervention by customer service representatives.</a:t>
            </a:r>
            <a:endParaRPr lang="en-IN" sz="2400" b="1" dirty="0" smtClean="0">
              <a:solidFill>
                <a:schemeClr val="bg1"/>
              </a:solidFill>
            </a:endParaRPr>
          </a:p>
          <a:p>
            <a:r>
              <a:rPr lang="en-IN" sz="2800" b="1" dirty="0" smtClean="0">
                <a:solidFill>
                  <a:srgbClr val="FF0000"/>
                </a:solidFill>
              </a:rPr>
              <a:t>CONCLUSION</a:t>
            </a:r>
            <a:endParaRPr lang="en-IN" sz="2800" b="1" dirty="0" smtClean="0">
              <a:solidFill>
                <a:srgbClr val="FF0000"/>
              </a:solidFill>
            </a:endParaRPr>
          </a:p>
          <a:p>
            <a:r>
              <a:rPr lang="en-IN" sz="2000" b="1" dirty="0" smtClean="0">
                <a:solidFill>
                  <a:schemeClr val="bg1"/>
                </a:solidFill>
              </a:rPr>
              <a:t> </a:t>
            </a:r>
            <a:r>
              <a:rPr lang="en-IN" sz="2400" b="1" dirty="0" smtClean="0">
                <a:solidFill>
                  <a:schemeClr val="bg1"/>
                </a:solidFill>
              </a:rPr>
              <a:t>Internet banking is changing the banking industry and is having the major effects on banking relationships.  The net banking, thus, "now is more of a norm rather than an exception in many developed countries" due to the fact that it is the economical way of providing banking services.</a:t>
            </a:r>
            <a:endParaRPr lang="en-IN" sz="2400" b="1" dirty="0" smtClean="0">
              <a:solidFill>
                <a:schemeClr val="bg1"/>
              </a:solidFill>
            </a:endParaRPr>
          </a:p>
          <a:p>
            <a:r>
              <a:rPr lang="en-IN" sz="2000" b="1" dirty="0" smtClean="0">
                <a:solidFill>
                  <a:schemeClr val="bg1"/>
                </a:solidFill>
              </a:rPr>
              <a:t>   </a:t>
            </a:r>
            <a:endParaRPr lang="en-IN" sz="2000" b="1"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1643042" y="357166"/>
            <a:ext cx="6072230" cy="3600986"/>
          </a:xfrm>
          <a:prstGeom prst="rect">
            <a:avLst/>
          </a:prstGeom>
          <a:noFill/>
        </p:spPr>
        <p:txBody>
          <a:bodyPr wrap="square" rtlCol="0">
            <a:spAutoFit/>
          </a:bodyPr>
          <a:lstStyle/>
          <a:p>
            <a:r>
              <a:rPr lang="en-IN" sz="3600" b="1" dirty="0" smtClean="0">
                <a:solidFill>
                  <a:schemeClr val="bg1"/>
                </a:solidFill>
              </a:rPr>
              <a:t>4.   REVIEW OF LITERATURE</a:t>
            </a:r>
            <a:endParaRPr lang="en-IN" sz="3600" b="1" dirty="0" smtClean="0">
              <a:solidFill>
                <a:schemeClr val="bg1"/>
              </a:solidFill>
            </a:endParaRPr>
          </a:p>
          <a:p>
            <a:r>
              <a:rPr lang="en-IN" sz="3200" b="1" dirty="0" smtClean="0">
                <a:solidFill>
                  <a:srgbClr val="FF0000"/>
                </a:solidFill>
              </a:rPr>
              <a:t>       WHAT IT MEANS ?    </a:t>
            </a:r>
            <a:endParaRPr lang="en-IN" sz="3200" b="1" dirty="0" smtClean="0">
              <a:solidFill>
                <a:srgbClr val="FF0000"/>
              </a:solidFill>
            </a:endParaRPr>
          </a:p>
          <a:p>
            <a:r>
              <a:rPr lang="en-IN" sz="2400" b="1" dirty="0" smtClean="0">
                <a:solidFill>
                  <a:schemeClr val="bg1"/>
                </a:solidFill>
              </a:rPr>
              <a:t>         *AN INTRODUCTION TO E-COMMERCE</a:t>
            </a:r>
            <a:endParaRPr lang="en-IN" sz="2400" b="1" dirty="0" smtClean="0">
              <a:solidFill>
                <a:schemeClr val="bg1"/>
              </a:solidFill>
            </a:endParaRPr>
          </a:p>
          <a:p>
            <a:r>
              <a:rPr lang="en-IN" sz="2400" b="1" dirty="0" smtClean="0">
                <a:solidFill>
                  <a:schemeClr val="bg1"/>
                </a:solidFill>
              </a:rPr>
              <a:t>         *INTRODUCTION TO INFORMATION</a:t>
            </a:r>
            <a:endParaRPr lang="en-IN" sz="2400" b="1" dirty="0" smtClean="0">
              <a:solidFill>
                <a:schemeClr val="bg1"/>
              </a:solidFill>
            </a:endParaRPr>
          </a:p>
          <a:p>
            <a:r>
              <a:rPr lang="en-IN" sz="2400" b="1" dirty="0" smtClean="0">
                <a:solidFill>
                  <a:schemeClr val="bg1"/>
                </a:solidFill>
              </a:rPr>
              <a:t>           TECHNOLOGY AND BUSINESS </a:t>
            </a:r>
            <a:endParaRPr lang="en-IN" sz="2400" b="1" dirty="0" smtClean="0">
              <a:solidFill>
                <a:schemeClr val="bg1"/>
              </a:solidFill>
            </a:endParaRPr>
          </a:p>
          <a:p>
            <a:r>
              <a:rPr lang="en-IN" sz="2400" b="1" dirty="0" smtClean="0">
                <a:solidFill>
                  <a:schemeClr val="bg1"/>
                </a:solidFill>
              </a:rPr>
              <a:t>           APPLICATION</a:t>
            </a:r>
            <a:endParaRPr lang="en-IN" sz="2400" b="1" dirty="0" smtClean="0">
              <a:solidFill>
                <a:srgbClr val="FF0000"/>
              </a:solidFill>
            </a:endParaRPr>
          </a:p>
          <a:p>
            <a:r>
              <a:rPr lang="en-IN" sz="2400" b="1" dirty="0" smtClean="0">
                <a:solidFill>
                  <a:srgbClr val="FF0000"/>
                </a:solidFill>
              </a:rPr>
              <a:t>          </a:t>
            </a:r>
            <a:r>
              <a:rPr lang="en-IN" sz="3200" b="1" dirty="0" smtClean="0">
                <a:solidFill>
                  <a:srgbClr val="FF0000"/>
                </a:solidFill>
              </a:rPr>
              <a:t>HOW  TO DO IT ?</a:t>
            </a:r>
            <a:endParaRPr lang="en-IN" sz="3200" b="1" dirty="0" smtClean="0">
              <a:solidFill>
                <a:srgbClr val="FF0000"/>
              </a:solidFill>
            </a:endParaRPr>
          </a:p>
          <a:p>
            <a:r>
              <a:rPr lang="en-IN" sz="3200" b="1" dirty="0" smtClean="0">
                <a:solidFill>
                  <a:srgbClr val="FF0000"/>
                </a:solidFill>
              </a:rPr>
              <a:t>           </a:t>
            </a:r>
            <a:endParaRPr lang="en-IN" sz="3200" b="1" dirty="0">
              <a:solidFill>
                <a:srgbClr val="FF0000"/>
              </a:solidFill>
            </a:endParaRPr>
          </a:p>
        </p:txBody>
      </p:sp>
      <p:sp>
        <p:nvSpPr>
          <p:cNvPr id="43010" name="AutoShape 2" descr="blob:https://web.whatsapp.com/ba56b0d2-4fcf-47a0-a443-7c744c1da5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a:p>
        </p:txBody>
      </p:sp>
      <p:sp>
        <p:nvSpPr>
          <p:cNvPr id="43012" name="AutoShape 4" descr="blob:https://web.whatsapp.com/ba56b0d2-4fcf-47a0-a443-7c744c1da5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a:p>
        </p:txBody>
      </p:sp>
      <p:sp>
        <p:nvSpPr>
          <p:cNvPr id="8" name="TextBox 7"/>
          <p:cNvSpPr txBox="1"/>
          <p:nvPr/>
        </p:nvSpPr>
        <p:spPr>
          <a:xfrm>
            <a:off x="2500298" y="3571877"/>
            <a:ext cx="5214974" cy="4832092"/>
          </a:xfrm>
          <a:prstGeom prst="rect">
            <a:avLst/>
          </a:prstGeom>
          <a:noFill/>
        </p:spPr>
        <p:txBody>
          <a:bodyPr wrap="square" rtlCol="0">
            <a:spAutoFit/>
          </a:bodyPr>
          <a:lstStyle/>
          <a:p>
            <a:r>
              <a:rPr lang="en-IN" sz="2800" b="1" dirty="0" smtClean="0">
                <a:solidFill>
                  <a:schemeClr val="bg1"/>
                </a:solidFill>
              </a:rPr>
              <a:t>1.Visit the Net Banking registration page.</a:t>
            </a:r>
            <a:endParaRPr lang="en-IN" sz="2800" b="1" dirty="0" smtClean="0">
              <a:solidFill>
                <a:schemeClr val="bg1"/>
              </a:solidFill>
            </a:endParaRPr>
          </a:p>
          <a:p>
            <a:r>
              <a:rPr lang="en-IN" sz="2800" b="1" dirty="0" smtClean="0">
                <a:solidFill>
                  <a:schemeClr val="bg1"/>
                </a:solidFill>
              </a:rPr>
              <a:t>2.Enter your customer ID and confirm your mobile number to generate an OTP.</a:t>
            </a:r>
            <a:endParaRPr lang="en-IN" sz="2800" b="1" dirty="0" smtClean="0">
              <a:solidFill>
                <a:schemeClr val="bg1"/>
              </a:solidFill>
            </a:endParaRPr>
          </a:p>
          <a:p>
            <a:r>
              <a:rPr lang="en-IN" sz="2800" b="1" dirty="0" smtClean="0">
                <a:solidFill>
                  <a:schemeClr val="bg1"/>
                </a:solidFill>
              </a:rPr>
              <a:t>3.Enter the OTP.</a:t>
            </a:r>
            <a:endParaRPr lang="en-IN" sz="2800" b="1" dirty="0" smtClean="0">
              <a:solidFill>
                <a:schemeClr val="bg1"/>
              </a:solidFill>
            </a:endParaRPr>
          </a:p>
          <a:p>
            <a:r>
              <a:rPr lang="en-IN" sz="2800" b="1" dirty="0" smtClean="0">
                <a:solidFill>
                  <a:schemeClr val="bg1"/>
                </a:solidFill>
              </a:rPr>
              <a:t>4.Select your debit card and enter details.</a:t>
            </a:r>
            <a:endParaRPr lang="en-IN" sz="2800" b="1" dirty="0" smtClean="0">
              <a:solidFill>
                <a:schemeClr val="bg1"/>
              </a:solidFill>
            </a:endParaRPr>
          </a:p>
          <a:p>
            <a:r>
              <a:rPr lang="en-IN" sz="2800" b="1" dirty="0" smtClean="0">
                <a:solidFill>
                  <a:schemeClr val="bg1"/>
                </a:solidFill>
              </a:rPr>
              <a:t>5.Set your IPIN.</a:t>
            </a:r>
            <a:endParaRPr lang="en-IN" sz="2800" b="1" dirty="0" smtClean="0">
              <a:solidFill>
                <a:schemeClr val="bg1"/>
              </a:solidFill>
            </a:endParaRPr>
          </a:p>
          <a:p>
            <a:r>
              <a:rPr lang="en-IN" sz="2800" b="1" dirty="0" smtClean="0">
                <a:solidFill>
                  <a:schemeClr val="bg1"/>
                </a:solidFill>
              </a:rPr>
              <a:t>6.Login to Net Banking using your customer ID and new IPIN.</a:t>
            </a:r>
            <a:endParaRPr lang="en-IN" sz="2800" b="1"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0" y="0"/>
            <a:ext cx="9144000" cy="685800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928794" y="285728"/>
            <a:ext cx="5072098" cy="3108543"/>
          </a:xfrm>
          <a:prstGeom prst="rect">
            <a:avLst/>
          </a:prstGeom>
          <a:noFill/>
        </p:spPr>
        <p:txBody>
          <a:bodyPr wrap="square" rtlCol="0">
            <a:spAutoFit/>
          </a:bodyPr>
          <a:lstStyle/>
          <a:p>
            <a:r>
              <a:rPr lang="en-IN" sz="2800" b="1" dirty="0" smtClean="0">
                <a:solidFill>
                  <a:schemeClr val="bg1"/>
                </a:solidFill>
              </a:rPr>
              <a:t>4.Select your debit card and enter details.</a:t>
            </a:r>
            <a:endParaRPr lang="en-IN" sz="2800" b="1" dirty="0" smtClean="0">
              <a:solidFill>
                <a:schemeClr val="bg1"/>
              </a:solidFill>
            </a:endParaRPr>
          </a:p>
          <a:p>
            <a:r>
              <a:rPr lang="en-IN" sz="2800" b="1" dirty="0" smtClean="0">
                <a:solidFill>
                  <a:schemeClr val="bg1"/>
                </a:solidFill>
              </a:rPr>
              <a:t>5.Set your IPIN.</a:t>
            </a:r>
            <a:endParaRPr lang="en-IN" sz="2800" b="1" dirty="0" smtClean="0">
              <a:solidFill>
                <a:schemeClr val="bg1"/>
              </a:solidFill>
            </a:endParaRPr>
          </a:p>
          <a:p>
            <a:r>
              <a:rPr lang="en-IN" sz="2800" b="1" dirty="0" smtClean="0">
                <a:solidFill>
                  <a:schemeClr val="bg1"/>
                </a:solidFill>
              </a:rPr>
              <a:t>6.Login to Net Banking using your customer ID and new IPIN.</a:t>
            </a:r>
            <a:endParaRPr lang="en-IN" sz="2800" b="1" dirty="0" smtClean="0">
              <a:solidFill>
                <a:schemeClr val="bg1"/>
              </a:solidFill>
            </a:endParaRPr>
          </a:p>
          <a:p>
            <a:r>
              <a:rPr lang="en-IN" sz="2800" b="1" dirty="0" smtClean="0">
                <a:solidFill>
                  <a:srgbClr val="FF0000"/>
                </a:solidFill>
              </a:rPr>
              <a:t>FOR INSTANCE</a:t>
            </a:r>
            <a:endParaRPr lang="en-IN" sz="2800" b="1" dirty="0" smtClean="0">
              <a:solidFill>
                <a:srgbClr val="FF0000"/>
              </a:solidFill>
            </a:endParaRPr>
          </a:p>
          <a:p>
            <a:r>
              <a:rPr lang="en-IN" sz="2800" b="1" dirty="0" smtClean="0">
                <a:solidFill>
                  <a:srgbClr val="FF0000"/>
                </a:solidFill>
              </a:rPr>
              <a:t> </a:t>
            </a:r>
            <a:endParaRPr lang="en-IN" sz="2800" b="1" dirty="0">
              <a:solidFill>
                <a:srgbClr val="FF0000"/>
              </a:solidFill>
            </a:endParaRPr>
          </a:p>
        </p:txBody>
      </p:sp>
      <p:sp>
        <p:nvSpPr>
          <p:cNvPr id="5" name="TextBox 4"/>
          <p:cNvSpPr txBox="1"/>
          <p:nvPr/>
        </p:nvSpPr>
        <p:spPr>
          <a:xfrm>
            <a:off x="1928794" y="2786058"/>
            <a:ext cx="6143668" cy="3970318"/>
          </a:xfrm>
          <a:prstGeom prst="rect">
            <a:avLst/>
          </a:prstGeom>
          <a:noFill/>
        </p:spPr>
        <p:txBody>
          <a:bodyPr wrap="square" rtlCol="0">
            <a:spAutoFit/>
          </a:bodyPr>
          <a:lstStyle/>
          <a:p>
            <a:r>
              <a:rPr lang="en-IN" sz="2800" b="1" dirty="0" smtClean="0">
                <a:solidFill>
                  <a:schemeClr val="bg1"/>
                </a:solidFill>
              </a:rPr>
              <a:t>SBI net banking facility can be used through mobiles, laptops and tablets and account holders do not have to even visit the bank branch in order to register for SBI internet banking facility. In order to register online, you will need your SBI ATM card, account number, CIF, branch code and registered mobile number.</a:t>
            </a:r>
            <a:endParaRPr lang="en-IN" sz="2800" b="1"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20781</Words>
  <Application>WPS Presentation</Application>
  <PresentationFormat>On-screen Show (4:3)</PresentationFormat>
  <Paragraphs>349</Paragraphs>
  <Slides>44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Arial</vt:lpstr>
      <vt:lpstr>SimSun</vt:lpstr>
      <vt:lpstr>Wingdings</vt:lpstr>
      <vt:lpstr>Calibri</vt:lpstr>
      <vt:lpstr>Microsoft YaHei</vt:lpstr>
      <vt:lpstr>Arial Unicode MS</vt:lpstr>
      <vt:lpstr>Rockwell Extra Bold</vt:lpstr>
      <vt:lpstr>AR DARLING</vt:lpstr>
      <vt:lpstr>Segoe Print</vt:lpstr>
      <vt:lpstr>Office Theme</vt:lpstr>
      <vt:lpstr>RESEARCH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dc:title>
  <dc:creator>Himanshu Bhasin</dc:creator>
  <cp:lastModifiedBy>91971</cp:lastModifiedBy>
  <cp:revision>92</cp:revision>
  <dcterms:created xsi:type="dcterms:W3CDTF">2020-10-12T11:22:00Z</dcterms:created>
  <dcterms:modified xsi:type="dcterms:W3CDTF">2022-01-19T14:26:36Z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E133C2DB71004DBEBB83F395606EE46D</vt:lpwstr>
  </property>
  <property fmtid="{D5CDD505-2E9C-101B-9397-08002B2CF9AE}" pid="3" name="KSOProductBuildVer">
    <vt:lpwstr>1033-11.2.0.10443</vt:lpwstr>
  </property>
</Properties>
</file>