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70" r:id="rId14"/>
    <p:sldId id="271" r:id="rId15"/>
    <p:sldId id="283" r:id="rId16"/>
    <p:sldId id="284" r:id="rId17"/>
    <p:sldId id="282" r:id="rId18"/>
    <p:sldId id="279" r:id="rId19"/>
    <p:sldId id="281" r:id="rId20"/>
    <p:sldId id="26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02669E-6861-4E79-8AF4-DCB12469E38B}" v="50" dt="2025-03-09T05:17:05.3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2" autoAdjust="0"/>
    <p:restoredTop sz="94708" autoAdjust="0"/>
  </p:normalViewPr>
  <p:slideViewPr>
    <p:cSldViewPr snapToGrid="0">
      <p:cViewPr varScale="1">
        <p:scale>
          <a:sx n="92" d="100"/>
          <a:sy n="92" d="100"/>
        </p:scale>
        <p:origin x="-307" y="-77"/>
      </p:cViewPr>
      <p:guideLst>
        <p:guide orient="horz" pos="2160"/>
        <p:guide pos="3840"/>
      </p:guideLst>
    </p:cSldViewPr>
  </p:slideViewPr>
  <p:outlineViewPr>
    <p:cViewPr>
      <p:scale>
        <a:sx n="33" d="100"/>
        <a:sy n="33" d="100"/>
      </p:scale>
      <p:origin x="250" y="5041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epak joshi" userId="54b6f4aed7becb1f" providerId="LiveId" clId="{5D02669E-6861-4E79-8AF4-DCB12469E38B}"/>
    <pc:docChg chg="custSel addSld delSld modSld">
      <pc:chgData name="deepak joshi" userId="54b6f4aed7becb1f" providerId="LiveId" clId="{5D02669E-6861-4E79-8AF4-DCB12469E38B}" dt="2025-03-09T05:17:05.301" v="189" actId="14100"/>
      <pc:docMkLst>
        <pc:docMk/>
      </pc:docMkLst>
      <pc:sldChg chg="addSp modSp mod">
        <pc:chgData name="deepak joshi" userId="54b6f4aed7becb1f" providerId="LiveId" clId="{5D02669E-6861-4E79-8AF4-DCB12469E38B}" dt="2025-03-08T06:05:11.814" v="101" actId="113"/>
        <pc:sldMkLst>
          <pc:docMk/>
          <pc:sldMk cId="1518526706" sldId="264"/>
        </pc:sldMkLst>
        <pc:spChg chg="add">
          <ac:chgData name="deepak joshi" userId="54b6f4aed7becb1f" providerId="LiveId" clId="{5D02669E-6861-4E79-8AF4-DCB12469E38B}" dt="2025-03-08T06:03:27.212" v="87"/>
          <ac:spMkLst>
            <pc:docMk/>
            <pc:sldMk cId="1518526706" sldId="264"/>
            <ac:spMk id="2" creationId="{5F2D21CA-842E-F8CD-C042-C422ABF041B5}"/>
          </ac:spMkLst>
        </pc:spChg>
        <pc:spChg chg="mod">
          <ac:chgData name="deepak joshi" userId="54b6f4aed7becb1f" providerId="LiveId" clId="{5D02669E-6861-4E79-8AF4-DCB12469E38B}" dt="2025-03-08T06:05:11.814" v="101" actId="113"/>
          <ac:spMkLst>
            <pc:docMk/>
            <pc:sldMk cId="1518526706" sldId="264"/>
            <ac:spMk id="5" creationId="{6EE11AA3-266D-EA12-0690-12AEE7929914}"/>
          </ac:spMkLst>
        </pc:spChg>
      </pc:sldChg>
      <pc:sldChg chg="addSp delSp modSp new del mod">
        <pc:chgData name="deepak joshi" userId="54b6f4aed7becb1f" providerId="LiveId" clId="{5D02669E-6861-4E79-8AF4-DCB12469E38B}" dt="2025-03-09T04:37:00.256" v="161" actId="2696"/>
        <pc:sldMkLst>
          <pc:docMk/>
          <pc:sldMk cId="3453118038" sldId="268"/>
        </pc:sldMkLst>
        <pc:picChg chg="add del mod">
          <ac:chgData name="deepak joshi" userId="54b6f4aed7becb1f" providerId="LiveId" clId="{5D02669E-6861-4E79-8AF4-DCB12469E38B}" dt="2025-03-09T04:32:17.388" v="102" actId="21"/>
          <ac:picMkLst>
            <pc:docMk/>
            <pc:sldMk cId="3453118038" sldId="268"/>
            <ac:picMk id="5" creationId="{8E98136D-45F7-687E-5B54-6098BAC4378A}"/>
          </ac:picMkLst>
        </pc:picChg>
      </pc:sldChg>
      <pc:sldChg chg="addSp delSp modSp new mod">
        <pc:chgData name="deepak joshi" userId="54b6f4aed7becb1f" providerId="LiveId" clId="{5D02669E-6861-4E79-8AF4-DCB12469E38B}" dt="2025-03-08T05:58:19.094" v="86" actId="14100"/>
        <pc:sldMkLst>
          <pc:docMk/>
          <pc:sldMk cId="1978128683" sldId="269"/>
        </pc:sldMkLst>
        <pc:spChg chg="mod">
          <ac:chgData name="deepak joshi" userId="54b6f4aed7becb1f" providerId="LiveId" clId="{5D02669E-6861-4E79-8AF4-DCB12469E38B}" dt="2025-03-08T05:56:30.813" v="68" actId="115"/>
          <ac:spMkLst>
            <pc:docMk/>
            <pc:sldMk cId="1978128683" sldId="269"/>
            <ac:spMk id="2" creationId="{0E18A0C0-F28F-FAD8-033B-8E8237B7BA63}"/>
          </ac:spMkLst>
        </pc:spChg>
        <pc:spChg chg="mod">
          <ac:chgData name="deepak joshi" userId="54b6f4aed7becb1f" providerId="LiveId" clId="{5D02669E-6861-4E79-8AF4-DCB12469E38B}" dt="2025-03-08T05:56:47.147" v="71" actId="14100"/>
          <ac:spMkLst>
            <pc:docMk/>
            <pc:sldMk cId="1978128683" sldId="269"/>
            <ac:spMk id="3" creationId="{864AE442-8A00-A440-4B1B-D7CF2E90BE96}"/>
          </ac:spMkLst>
        </pc:spChg>
        <pc:picChg chg="add del mod">
          <ac:chgData name="deepak joshi" userId="54b6f4aed7becb1f" providerId="LiveId" clId="{5D02669E-6861-4E79-8AF4-DCB12469E38B}" dt="2025-03-08T05:57:57.180" v="82" actId="478"/>
          <ac:picMkLst>
            <pc:docMk/>
            <pc:sldMk cId="1978128683" sldId="269"/>
            <ac:picMk id="5" creationId="{F47600D8-DCC6-C0A0-1F48-BF7CA4A673A9}"/>
          </ac:picMkLst>
        </pc:picChg>
        <pc:picChg chg="add mod">
          <ac:chgData name="deepak joshi" userId="54b6f4aed7becb1f" providerId="LiveId" clId="{5D02669E-6861-4E79-8AF4-DCB12469E38B}" dt="2025-03-08T05:58:19.094" v="86" actId="14100"/>
          <ac:picMkLst>
            <pc:docMk/>
            <pc:sldMk cId="1978128683" sldId="269"/>
            <ac:picMk id="1026" creationId="{15419CED-2576-D817-8115-FF8725FD4063}"/>
          </ac:picMkLst>
        </pc:picChg>
      </pc:sldChg>
      <pc:sldChg chg="addSp modSp new del mod">
        <pc:chgData name="deepak joshi" userId="54b6f4aed7becb1f" providerId="LiveId" clId="{5D02669E-6861-4E79-8AF4-DCB12469E38B}" dt="2025-03-08T05:54:18.384" v="28" actId="2696"/>
        <pc:sldMkLst>
          <pc:docMk/>
          <pc:sldMk cId="3880774663" sldId="269"/>
        </pc:sldMkLst>
        <pc:picChg chg="add mod">
          <ac:chgData name="deepak joshi" userId="54b6f4aed7becb1f" providerId="LiveId" clId="{5D02669E-6861-4E79-8AF4-DCB12469E38B}" dt="2025-03-08T05:53:59.544" v="27" actId="14100"/>
          <ac:picMkLst>
            <pc:docMk/>
            <pc:sldMk cId="3880774663" sldId="269"/>
            <ac:picMk id="3" creationId="{8F57ABC6-78E8-61C4-82F2-D9EC62D6F0E0}"/>
          </ac:picMkLst>
        </pc:picChg>
      </pc:sldChg>
      <pc:sldChg chg="addSp delSp modSp new mod">
        <pc:chgData name="deepak joshi" userId="54b6f4aed7becb1f" providerId="LiveId" clId="{5D02669E-6861-4E79-8AF4-DCB12469E38B}" dt="2025-03-09T04:36:47.412" v="160" actId="27636"/>
        <pc:sldMkLst>
          <pc:docMk/>
          <pc:sldMk cId="179600455" sldId="270"/>
        </pc:sldMkLst>
        <pc:spChg chg="mod">
          <ac:chgData name="deepak joshi" userId="54b6f4aed7becb1f" providerId="LiveId" clId="{5D02669E-6861-4E79-8AF4-DCB12469E38B}" dt="2025-03-09T04:35:34.442" v="153" actId="20577"/>
          <ac:spMkLst>
            <pc:docMk/>
            <pc:sldMk cId="179600455" sldId="270"/>
            <ac:spMk id="2" creationId="{A454E2E2-3ECF-2CAB-93F6-534EE9EEA566}"/>
          </ac:spMkLst>
        </pc:spChg>
        <pc:spChg chg="mod">
          <ac:chgData name="deepak joshi" userId="54b6f4aed7becb1f" providerId="LiveId" clId="{5D02669E-6861-4E79-8AF4-DCB12469E38B}" dt="2025-03-09T04:36:47.412" v="160" actId="27636"/>
          <ac:spMkLst>
            <pc:docMk/>
            <pc:sldMk cId="179600455" sldId="270"/>
            <ac:spMk id="3" creationId="{A3DBD9A8-2E3E-E923-215B-A13E8119F229}"/>
          </ac:spMkLst>
        </pc:spChg>
        <pc:picChg chg="add mod">
          <ac:chgData name="deepak joshi" userId="54b6f4aed7becb1f" providerId="LiveId" clId="{5D02669E-6861-4E79-8AF4-DCB12469E38B}" dt="2025-03-09T04:34:32.486" v="127" actId="14100"/>
          <ac:picMkLst>
            <pc:docMk/>
            <pc:sldMk cId="179600455" sldId="270"/>
            <ac:picMk id="4" creationId="{37E1C640-FF0F-A340-E5C5-C21D125D9904}"/>
          </ac:picMkLst>
        </pc:picChg>
        <pc:picChg chg="add del mod">
          <ac:chgData name="deepak joshi" userId="54b6f4aed7becb1f" providerId="LiveId" clId="{5D02669E-6861-4E79-8AF4-DCB12469E38B}" dt="2025-03-09T04:33:33.040" v="115" actId="21"/>
          <ac:picMkLst>
            <pc:docMk/>
            <pc:sldMk cId="179600455" sldId="270"/>
            <ac:picMk id="5" creationId="{8E98136D-45F7-687E-5B54-6098BAC4378A}"/>
          </ac:picMkLst>
        </pc:picChg>
        <pc:picChg chg="add del">
          <ac:chgData name="deepak joshi" userId="54b6f4aed7becb1f" providerId="LiveId" clId="{5D02669E-6861-4E79-8AF4-DCB12469E38B}" dt="2025-03-09T04:34:21.731" v="125" actId="21"/>
          <ac:picMkLst>
            <pc:docMk/>
            <pc:sldMk cId="179600455" sldId="270"/>
            <ac:picMk id="6" creationId="{D21D9D28-2491-06D7-9121-08E832E446CB}"/>
          </ac:picMkLst>
        </pc:picChg>
      </pc:sldChg>
      <pc:sldChg chg="addSp modSp new mod">
        <pc:chgData name="deepak joshi" userId="54b6f4aed7becb1f" providerId="LiveId" clId="{5D02669E-6861-4E79-8AF4-DCB12469E38B}" dt="2025-03-09T04:38:38.355" v="170" actId="14100"/>
        <pc:sldMkLst>
          <pc:docMk/>
          <pc:sldMk cId="3739141417" sldId="271"/>
        </pc:sldMkLst>
        <pc:spChg chg="add mod">
          <ac:chgData name="deepak joshi" userId="54b6f4aed7becb1f" providerId="LiveId" clId="{5D02669E-6861-4E79-8AF4-DCB12469E38B}" dt="2025-03-09T04:38:18.135" v="165" actId="1076"/>
          <ac:spMkLst>
            <pc:docMk/>
            <pc:sldMk cId="3739141417" sldId="271"/>
            <ac:spMk id="2" creationId="{7AE9BF8C-528F-423C-FD1D-EE34CBFD933C}"/>
          </ac:spMkLst>
        </pc:spChg>
        <pc:spChg chg="add">
          <ac:chgData name="deepak joshi" userId="54b6f4aed7becb1f" providerId="LiveId" clId="{5D02669E-6861-4E79-8AF4-DCB12469E38B}" dt="2025-03-09T04:38:19.817" v="166"/>
          <ac:spMkLst>
            <pc:docMk/>
            <pc:sldMk cId="3739141417" sldId="271"/>
            <ac:spMk id="3" creationId="{5DE05721-9628-1EC8-69D3-BCE432EE795C}"/>
          </ac:spMkLst>
        </pc:spChg>
        <pc:picChg chg="add mod">
          <ac:chgData name="deepak joshi" userId="54b6f4aed7becb1f" providerId="LiveId" clId="{5D02669E-6861-4E79-8AF4-DCB12469E38B}" dt="2025-03-09T04:38:38.355" v="170" actId="14100"/>
          <ac:picMkLst>
            <pc:docMk/>
            <pc:sldMk cId="3739141417" sldId="271"/>
            <ac:picMk id="4" creationId="{98393C9F-7B70-4F92-302B-909B9F0CA38F}"/>
          </ac:picMkLst>
        </pc:picChg>
      </pc:sldChg>
      <pc:sldChg chg="new del">
        <pc:chgData name="deepak joshi" userId="54b6f4aed7becb1f" providerId="LiveId" clId="{5D02669E-6861-4E79-8AF4-DCB12469E38B}" dt="2025-03-09T05:03:47.710" v="173" actId="2696"/>
        <pc:sldMkLst>
          <pc:docMk/>
          <pc:sldMk cId="3653583545" sldId="272"/>
        </pc:sldMkLst>
      </pc:sldChg>
      <pc:sldChg chg="addSp modSp new">
        <pc:chgData name="deepak joshi" userId="54b6f4aed7becb1f" providerId="LiveId" clId="{5D02669E-6861-4E79-8AF4-DCB12469E38B}" dt="2025-03-09T05:04:06.193" v="177" actId="14100"/>
        <pc:sldMkLst>
          <pc:docMk/>
          <pc:sldMk cId="169405044" sldId="273"/>
        </pc:sldMkLst>
        <pc:picChg chg="add mod">
          <ac:chgData name="deepak joshi" userId="54b6f4aed7becb1f" providerId="LiveId" clId="{5D02669E-6861-4E79-8AF4-DCB12469E38B}" dt="2025-03-09T05:04:06.193" v="177" actId="14100"/>
          <ac:picMkLst>
            <pc:docMk/>
            <pc:sldMk cId="169405044" sldId="273"/>
            <ac:picMk id="4098" creationId="{1D33F622-CF12-47C9-BD69-DCA7BD982D20}"/>
          </ac:picMkLst>
        </pc:picChg>
      </pc:sldChg>
      <pc:sldChg chg="addSp modSp new">
        <pc:chgData name="deepak joshi" userId="54b6f4aed7becb1f" providerId="LiveId" clId="{5D02669E-6861-4E79-8AF4-DCB12469E38B}" dt="2025-03-09T05:16:33.807" v="186" actId="14100"/>
        <pc:sldMkLst>
          <pc:docMk/>
          <pc:sldMk cId="353096284" sldId="274"/>
        </pc:sldMkLst>
        <pc:picChg chg="add mod">
          <ac:chgData name="deepak joshi" userId="54b6f4aed7becb1f" providerId="LiveId" clId="{5D02669E-6861-4E79-8AF4-DCB12469E38B}" dt="2025-03-09T05:16:33.807" v="186" actId="14100"/>
          <ac:picMkLst>
            <pc:docMk/>
            <pc:sldMk cId="353096284" sldId="274"/>
            <ac:picMk id="5122" creationId="{CD3EFA1E-BD55-849B-808C-BC054797DD57}"/>
          </ac:picMkLst>
        </pc:picChg>
      </pc:sldChg>
      <pc:sldChg chg="addSp delSp modSp new">
        <pc:chgData name="deepak joshi" userId="54b6f4aed7becb1f" providerId="LiveId" clId="{5D02669E-6861-4E79-8AF4-DCB12469E38B}" dt="2025-03-09T05:17:05.301" v="189" actId="14100"/>
        <pc:sldMkLst>
          <pc:docMk/>
          <pc:sldMk cId="2485426296" sldId="275"/>
        </pc:sldMkLst>
        <pc:picChg chg="add del mod">
          <ac:chgData name="deepak joshi" userId="54b6f4aed7becb1f" providerId="LiveId" clId="{5D02669E-6861-4E79-8AF4-DCB12469E38B}" dt="2025-03-09T05:16:25.571" v="184" actId="21"/>
          <ac:picMkLst>
            <pc:docMk/>
            <pc:sldMk cId="2485426296" sldId="275"/>
            <ac:picMk id="5122" creationId="{CD3EFA1E-BD55-849B-808C-BC054797DD57}"/>
          </ac:picMkLst>
        </pc:picChg>
        <pc:picChg chg="add mod">
          <ac:chgData name="deepak joshi" userId="54b6f4aed7becb1f" providerId="LiveId" clId="{5D02669E-6861-4E79-8AF4-DCB12469E38B}" dt="2025-03-09T05:17:05.301" v="189" actId="14100"/>
          <ac:picMkLst>
            <pc:docMk/>
            <pc:sldMk cId="2485426296" sldId="275"/>
            <ac:picMk id="5124" creationId="{C3E380A0-84E7-F8E0-C2CD-B649EFC4305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0D2D88-49C4-4358-B53D-98D4A7A84384}" type="datetimeFigureOut">
              <a:rPr lang="en-IN" smtClean="0"/>
              <a:pPr/>
              <a:t>22-04-2025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54D929-898D-4618-97BC-0906CFBB3039}" type="slidenum">
              <a:rPr lang="en-IN" smtClean="0"/>
              <a:pPr/>
              <a:t>‹#›</a:t>
            </a:fld>
            <a:endParaRPr lang="en-IN"/>
          </a:p>
        </p:txBody>
      </p:sp>
    </p:spTree>
    <p:extLst>
      <p:ext uri="{BB962C8B-B14F-4D97-AF65-F5344CB8AC3E}">
        <p14:creationId xmlns:p14="http://schemas.microsoft.com/office/powerpoint/2010/main" xmlns="" val="550727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7854D929-898D-4618-97BC-0906CFBB3039}" type="slidenum">
              <a:rPr lang="en-IN" smtClean="0"/>
              <a:pPr/>
              <a:t>3</a:t>
            </a:fld>
            <a:endParaRPr lang="en-IN"/>
          </a:p>
        </p:txBody>
      </p:sp>
    </p:spTree>
    <p:extLst>
      <p:ext uri="{BB962C8B-B14F-4D97-AF65-F5344CB8AC3E}">
        <p14:creationId xmlns:p14="http://schemas.microsoft.com/office/powerpoint/2010/main" xmlns="" val="2189055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7854D929-898D-4618-97BC-0906CFBB3039}" type="slidenum">
              <a:rPr lang="en-IN" smtClean="0"/>
              <a:pPr/>
              <a:t>4</a:t>
            </a:fld>
            <a:endParaRPr lang="en-IN"/>
          </a:p>
        </p:txBody>
      </p:sp>
    </p:spTree>
    <p:extLst>
      <p:ext uri="{BB962C8B-B14F-4D97-AF65-F5344CB8AC3E}">
        <p14:creationId xmlns:p14="http://schemas.microsoft.com/office/powerpoint/2010/main" xmlns="" val="385240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7854D929-898D-4618-97BC-0906CFBB3039}" type="slidenum">
              <a:rPr lang="en-IN" smtClean="0"/>
              <a:pPr/>
              <a:t>10</a:t>
            </a:fld>
            <a:endParaRPr lang="en-IN"/>
          </a:p>
        </p:txBody>
      </p:sp>
    </p:spTree>
    <p:extLst>
      <p:ext uri="{BB962C8B-B14F-4D97-AF65-F5344CB8AC3E}">
        <p14:creationId xmlns:p14="http://schemas.microsoft.com/office/powerpoint/2010/main" xmlns="" val="213610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DE5036-9C5D-B810-F460-FB30FDB241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63123F83-85F6-AA81-018E-E1DBE97F7B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0C107426-E33E-1D83-1898-FBD470C82029}"/>
              </a:ext>
            </a:extLst>
          </p:cNvPr>
          <p:cNvSpPr>
            <a:spLocks noGrp="1"/>
          </p:cNvSpPr>
          <p:nvPr>
            <p:ph type="dt" sz="half" idx="10"/>
          </p:nvPr>
        </p:nvSpPr>
        <p:spPr/>
        <p:txBody>
          <a:bodyPr/>
          <a:lstStyle/>
          <a:p>
            <a:fld id="{0CF46F79-EC21-4B61-8B1E-90623604D0CC}" type="datetimeFigureOut">
              <a:rPr lang="en-IN" smtClean="0"/>
              <a:pPr/>
              <a:t>22-04-2025</a:t>
            </a:fld>
            <a:endParaRPr lang="en-IN"/>
          </a:p>
        </p:txBody>
      </p:sp>
      <p:sp>
        <p:nvSpPr>
          <p:cNvPr id="5" name="Footer Placeholder 4">
            <a:extLst>
              <a:ext uri="{FF2B5EF4-FFF2-40B4-BE49-F238E27FC236}">
                <a16:creationId xmlns:a16="http://schemas.microsoft.com/office/drawing/2014/main" xmlns="" id="{A5B8DFBA-09D3-7A54-DD30-29AC6210C0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48251194-A209-300D-B8C0-6FDFBA012C38}"/>
              </a:ext>
            </a:extLst>
          </p:cNvPr>
          <p:cNvSpPr>
            <a:spLocks noGrp="1"/>
          </p:cNvSpPr>
          <p:nvPr>
            <p:ph type="sldNum" sz="quarter" idx="12"/>
          </p:nvPr>
        </p:nvSpPr>
        <p:spPr/>
        <p:txBody>
          <a:bodyPr/>
          <a:lstStyle/>
          <a:p>
            <a:fld id="{59B2962D-1422-4EA2-A485-37E54DAC66E4}" type="slidenum">
              <a:rPr lang="en-IN" smtClean="0"/>
              <a:pPr/>
              <a:t>‹#›</a:t>
            </a:fld>
            <a:endParaRPr lang="en-IN"/>
          </a:p>
        </p:txBody>
      </p:sp>
    </p:spTree>
    <p:extLst>
      <p:ext uri="{BB962C8B-B14F-4D97-AF65-F5344CB8AC3E}">
        <p14:creationId xmlns:p14="http://schemas.microsoft.com/office/powerpoint/2010/main" xmlns="" val="2100209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645120-0700-A6BA-C51D-8767FC621DC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ED4AC71F-00AC-ACD1-BAE2-60F0C9F18B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C99BFA7A-FE3C-A325-3697-6588CD11996B}"/>
              </a:ext>
            </a:extLst>
          </p:cNvPr>
          <p:cNvSpPr>
            <a:spLocks noGrp="1"/>
          </p:cNvSpPr>
          <p:nvPr>
            <p:ph type="dt" sz="half" idx="10"/>
          </p:nvPr>
        </p:nvSpPr>
        <p:spPr/>
        <p:txBody>
          <a:bodyPr/>
          <a:lstStyle/>
          <a:p>
            <a:fld id="{0CF46F79-EC21-4B61-8B1E-90623604D0CC}" type="datetimeFigureOut">
              <a:rPr lang="en-IN" smtClean="0"/>
              <a:pPr/>
              <a:t>22-04-2025</a:t>
            </a:fld>
            <a:endParaRPr lang="en-IN"/>
          </a:p>
        </p:txBody>
      </p:sp>
      <p:sp>
        <p:nvSpPr>
          <p:cNvPr id="5" name="Footer Placeholder 4">
            <a:extLst>
              <a:ext uri="{FF2B5EF4-FFF2-40B4-BE49-F238E27FC236}">
                <a16:creationId xmlns:a16="http://schemas.microsoft.com/office/drawing/2014/main" xmlns="" id="{8F2355BD-8BD8-641F-E069-9AE2470EF5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A6906FA-4EB9-A654-7398-9831A4F7DB54}"/>
              </a:ext>
            </a:extLst>
          </p:cNvPr>
          <p:cNvSpPr>
            <a:spLocks noGrp="1"/>
          </p:cNvSpPr>
          <p:nvPr>
            <p:ph type="sldNum" sz="quarter" idx="12"/>
          </p:nvPr>
        </p:nvSpPr>
        <p:spPr/>
        <p:txBody>
          <a:bodyPr/>
          <a:lstStyle/>
          <a:p>
            <a:fld id="{59B2962D-1422-4EA2-A485-37E54DAC66E4}" type="slidenum">
              <a:rPr lang="en-IN" smtClean="0"/>
              <a:pPr/>
              <a:t>‹#›</a:t>
            </a:fld>
            <a:endParaRPr lang="en-IN"/>
          </a:p>
        </p:txBody>
      </p:sp>
    </p:spTree>
    <p:extLst>
      <p:ext uri="{BB962C8B-B14F-4D97-AF65-F5344CB8AC3E}">
        <p14:creationId xmlns:p14="http://schemas.microsoft.com/office/powerpoint/2010/main" xmlns="" val="708095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53B0B9A2-8BF5-2B16-A8B3-6FEE3B90DF0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F3151920-B864-6067-8C12-2D930D2278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55EE7B7-106F-EDB9-9FB4-F3F3BC4AC394}"/>
              </a:ext>
            </a:extLst>
          </p:cNvPr>
          <p:cNvSpPr>
            <a:spLocks noGrp="1"/>
          </p:cNvSpPr>
          <p:nvPr>
            <p:ph type="dt" sz="half" idx="10"/>
          </p:nvPr>
        </p:nvSpPr>
        <p:spPr/>
        <p:txBody>
          <a:bodyPr/>
          <a:lstStyle/>
          <a:p>
            <a:fld id="{0CF46F79-EC21-4B61-8B1E-90623604D0CC}" type="datetimeFigureOut">
              <a:rPr lang="en-IN" smtClean="0"/>
              <a:pPr/>
              <a:t>22-04-2025</a:t>
            </a:fld>
            <a:endParaRPr lang="en-IN"/>
          </a:p>
        </p:txBody>
      </p:sp>
      <p:sp>
        <p:nvSpPr>
          <p:cNvPr id="5" name="Footer Placeholder 4">
            <a:extLst>
              <a:ext uri="{FF2B5EF4-FFF2-40B4-BE49-F238E27FC236}">
                <a16:creationId xmlns:a16="http://schemas.microsoft.com/office/drawing/2014/main" xmlns="" id="{D0BD83CE-13D5-B139-E945-C40D3E3C9D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40E285B-902A-9ACF-1768-7BBA3678E65D}"/>
              </a:ext>
            </a:extLst>
          </p:cNvPr>
          <p:cNvSpPr>
            <a:spLocks noGrp="1"/>
          </p:cNvSpPr>
          <p:nvPr>
            <p:ph type="sldNum" sz="quarter" idx="12"/>
          </p:nvPr>
        </p:nvSpPr>
        <p:spPr/>
        <p:txBody>
          <a:bodyPr/>
          <a:lstStyle/>
          <a:p>
            <a:fld id="{59B2962D-1422-4EA2-A485-37E54DAC66E4}" type="slidenum">
              <a:rPr lang="en-IN" smtClean="0"/>
              <a:pPr/>
              <a:t>‹#›</a:t>
            </a:fld>
            <a:endParaRPr lang="en-IN"/>
          </a:p>
        </p:txBody>
      </p:sp>
    </p:spTree>
    <p:extLst>
      <p:ext uri="{BB962C8B-B14F-4D97-AF65-F5344CB8AC3E}">
        <p14:creationId xmlns:p14="http://schemas.microsoft.com/office/powerpoint/2010/main" xmlns="" val="1595794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32E957-7BAC-5577-E23C-25A20AA4C14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71FE4820-4C0B-92F4-209B-1F08E4A34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A475C6E-5363-CC83-5C23-95AC83474860}"/>
              </a:ext>
            </a:extLst>
          </p:cNvPr>
          <p:cNvSpPr>
            <a:spLocks noGrp="1"/>
          </p:cNvSpPr>
          <p:nvPr>
            <p:ph type="dt" sz="half" idx="10"/>
          </p:nvPr>
        </p:nvSpPr>
        <p:spPr/>
        <p:txBody>
          <a:bodyPr/>
          <a:lstStyle/>
          <a:p>
            <a:fld id="{0CF46F79-EC21-4B61-8B1E-90623604D0CC}" type="datetimeFigureOut">
              <a:rPr lang="en-IN" smtClean="0"/>
              <a:pPr/>
              <a:t>22-04-2025</a:t>
            </a:fld>
            <a:endParaRPr lang="en-IN"/>
          </a:p>
        </p:txBody>
      </p:sp>
      <p:sp>
        <p:nvSpPr>
          <p:cNvPr id="5" name="Footer Placeholder 4">
            <a:extLst>
              <a:ext uri="{FF2B5EF4-FFF2-40B4-BE49-F238E27FC236}">
                <a16:creationId xmlns:a16="http://schemas.microsoft.com/office/drawing/2014/main" xmlns="" id="{D9AFA58C-63BF-97C7-5884-0A71C61296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D9B65C2-1202-8567-BB02-B50282E97ED6}"/>
              </a:ext>
            </a:extLst>
          </p:cNvPr>
          <p:cNvSpPr>
            <a:spLocks noGrp="1"/>
          </p:cNvSpPr>
          <p:nvPr>
            <p:ph type="sldNum" sz="quarter" idx="12"/>
          </p:nvPr>
        </p:nvSpPr>
        <p:spPr/>
        <p:txBody>
          <a:bodyPr/>
          <a:lstStyle/>
          <a:p>
            <a:fld id="{59B2962D-1422-4EA2-A485-37E54DAC66E4}" type="slidenum">
              <a:rPr lang="en-IN" smtClean="0"/>
              <a:pPr/>
              <a:t>‹#›</a:t>
            </a:fld>
            <a:endParaRPr lang="en-IN"/>
          </a:p>
        </p:txBody>
      </p:sp>
    </p:spTree>
    <p:extLst>
      <p:ext uri="{BB962C8B-B14F-4D97-AF65-F5344CB8AC3E}">
        <p14:creationId xmlns:p14="http://schemas.microsoft.com/office/powerpoint/2010/main" xmlns="" val="791975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458F2C-82DD-19C6-DF47-5A4C92320B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0881DC48-D369-DDD9-276B-983E1ED7CDB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71F400C4-3E3C-5EDF-04B1-DC8DF930A12E}"/>
              </a:ext>
            </a:extLst>
          </p:cNvPr>
          <p:cNvSpPr>
            <a:spLocks noGrp="1"/>
          </p:cNvSpPr>
          <p:nvPr>
            <p:ph type="dt" sz="half" idx="10"/>
          </p:nvPr>
        </p:nvSpPr>
        <p:spPr/>
        <p:txBody>
          <a:bodyPr/>
          <a:lstStyle/>
          <a:p>
            <a:fld id="{0CF46F79-EC21-4B61-8B1E-90623604D0CC}" type="datetimeFigureOut">
              <a:rPr lang="en-IN" smtClean="0"/>
              <a:pPr/>
              <a:t>22-04-2025</a:t>
            </a:fld>
            <a:endParaRPr lang="en-IN"/>
          </a:p>
        </p:txBody>
      </p:sp>
      <p:sp>
        <p:nvSpPr>
          <p:cNvPr id="5" name="Footer Placeholder 4">
            <a:extLst>
              <a:ext uri="{FF2B5EF4-FFF2-40B4-BE49-F238E27FC236}">
                <a16:creationId xmlns:a16="http://schemas.microsoft.com/office/drawing/2014/main" xmlns="" id="{6299F6D9-B409-E90D-4DA4-D4CDAB64C6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17C67253-3A8C-ACC6-64ED-4AE6B5B6092A}"/>
              </a:ext>
            </a:extLst>
          </p:cNvPr>
          <p:cNvSpPr>
            <a:spLocks noGrp="1"/>
          </p:cNvSpPr>
          <p:nvPr>
            <p:ph type="sldNum" sz="quarter" idx="12"/>
          </p:nvPr>
        </p:nvSpPr>
        <p:spPr/>
        <p:txBody>
          <a:bodyPr/>
          <a:lstStyle/>
          <a:p>
            <a:fld id="{59B2962D-1422-4EA2-A485-37E54DAC66E4}" type="slidenum">
              <a:rPr lang="en-IN" smtClean="0"/>
              <a:pPr/>
              <a:t>‹#›</a:t>
            </a:fld>
            <a:endParaRPr lang="en-IN"/>
          </a:p>
        </p:txBody>
      </p:sp>
    </p:spTree>
    <p:extLst>
      <p:ext uri="{BB962C8B-B14F-4D97-AF65-F5344CB8AC3E}">
        <p14:creationId xmlns:p14="http://schemas.microsoft.com/office/powerpoint/2010/main" xmlns="" val="908566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529B11-6AC2-03ED-31E1-377EA0E3A96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5F448C92-3D6E-F1EB-B7C2-2B357DF01C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68C47029-8C3B-8F06-4891-1C720DA5B0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7FA8C3A1-27E2-7029-B646-069F29E6318D}"/>
              </a:ext>
            </a:extLst>
          </p:cNvPr>
          <p:cNvSpPr>
            <a:spLocks noGrp="1"/>
          </p:cNvSpPr>
          <p:nvPr>
            <p:ph type="dt" sz="half" idx="10"/>
          </p:nvPr>
        </p:nvSpPr>
        <p:spPr/>
        <p:txBody>
          <a:bodyPr/>
          <a:lstStyle/>
          <a:p>
            <a:fld id="{0CF46F79-EC21-4B61-8B1E-90623604D0CC}" type="datetimeFigureOut">
              <a:rPr lang="en-IN" smtClean="0"/>
              <a:pPr/>
              <a:t>22-04-2025</a:t>
            </a:fld>
            <a:endParaRPr lang="en-IN"/>
          </a:p>
        </p:txBody>
      </p:sp>
      <p:sp>
        <p:nvSpPr>
          <p:cNvPr id="6" name="Footer Placeholder 5">
            <a:extLst>
              <a:ext uri="{FF2B5EF4-FFF2-40B4-BE49-F238E27FC236}">
                <a16:creationId xmlns:a16="http://schemas.microsoft.com/office/drawing/2014/main" xmlns="" id="{C4EE3168-071A-C3C9-1344-B641ABB041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BF07235B-AB1F-333A-CC0C-402C12B85025}"/>
              </a:ext>
            </a:extLst>
          </p:cNvPr>
          <p:cNvSpPr>
            <a:spLocks noGrp="1"/>
          </p:cNvSpPr>
          <p:nvPr>
            <p:ph type="sldNum" sz="quarter" idx="12"/>
          </p:nvPr>
        </p:nvSpPr>
        <p:spPr/>
        <p:txBody>
          <a:bodyPr/>
          <a:lstStyle/>
          <a:p>
            <a:fld id="{59B2962D-1422-4EA2-A485-37E54DAC66E4}" type="slidenum">
              <a:rPr lang="en-IN" smtClean="0"/>
              <a:pPr/>
              <a:t>‹#›</a:t>
            </a:fld>
            <a:endParaRPr lang="en-IN"/>
          </a:p>
        </p:txBody>
      </p:sp>
    </p:spTree>
    <p:extLst>
      <p:ext uri="{BB962C8B-B14F-4D97-AF65-F5344CB8AC3E}">
        <p14:creationId xmlns:p14="http://schemas.microsoft.com/office/powerpoint/2010/main" xmlns="" val="3386986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230702-73B0-895A-BBCE-7ED493C0FEF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56C8E8A8-8713-E608-5C13-2C344C6A51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DD2CF681-2618-423E-FF0B-25FB184146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FA9938E9-FF3D-5E98-221B-2259BE7410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93CE08BE-F0AF-E76E-54D9-70D9DA37A5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C2A96107-CDC8-4B06-F4D0-C1DAD0439F2C}"/>
              </a:ext>
            </a:extLst>
          </p:cNvPr>
          <p:cNvSpPr>
            <a:spLocks noGrp="1"/>
          </p:cNvSpPr>
          <p:nvPr>
            <p:ph type="dt" sz="half" idx="10"/>
          </p:nvPr>
        </p:nvSpPr>
        <p:spPr/>
        <p:txBody>
          <a:bodyPr/>
          <a:lstStyle/>
          <a:p>
            <a:fld id="{0CF46F79-EC21-4B61-8B1E-90623604D0CC}" type="datetimeFigureOut">
              <a:rPr lang="en-IN" smtClean="0"/>
              <a:pPr/>
              <a:t>22-04-2025</a:t>
            </a:fld>
            <a:endParaRPr lang="en-IN"/>
          </a:p>
        </p:txBody>
      </p:sp>
      <p:sp>
        <p:nvSpPr>
          <p:cNvPr id="8" name="Footer Placeholder 7">
            <a:extLst>
              <a:ext uri="{FF2B5EF4-FFF2-40B4-BE49-F238E27FC236}">
                <a16:creationId xmlns:a16="http://schemas.microsoft.com/office/drawing/2014/main" xmlns="" id="{B961D5D9-5824-907D-B478-8487D5D2CFC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24132630-F2FA-EF0A-7A93-6BE4861138CE}"/>
              </a:ext>
            </a:extLst>
          </p:cNvPr>
          <p:cNvSpPr>
            <a:spLocks noGrp="1"/>
          </p:cNvSpPr>
          <p:nvPr>
            <p:ph type="sldNum" sz="quarter" idx="12"/>
          </p:nvPr>
        </p:nvSpPr>
        <p:spPr/>
        <p:txBody>
          <a:bodyPr/>
          <a:lstStyle/>
          <a:p>
            <a:fld id="{59B2962D-1422-4EA2-A485-37E54DAC66E4}" type="slidenum">
              <a:rPr lang="en-IN" smtClean="0"/>
              <a:pPr/>
              <a:t>‹#›</a:t>
            </a:fld>
            <a:endParaRPr lang="en-IN"/>
          </a:p>
        </p:txBody>
      </p:sp>
    </p:spTree>
    <p:extLst>
      <p:ext uri="{BB962C8B-B14F-4D97-AF65-F5344CB8AC3E}">
        <p14:creationId xmlns:p14="http://schemas.microsoft.com/office/powerpoint/2010/main" xmlns="" val="1279910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014844-28F7-E5B8-CDAA-88555D19F62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F80B8987-588E-279F-333B-C9428562994E}"/>
              </a:ext>
            </a:extLst>
          </p:cNvPr>
          <p:cNvSpPr>
            <a:spLocks noGrp="1"/>
          </p:cNvSpPr>
          <p:nvPr>
            <p:ph type="dt" sz="half" idx="10"/>
          </p:nvPr>
        </p:nvSpPr>
        <p:spPr/>
        <p:txBody>
          <a:bodyPr/>
          <a:lstStyle/>
          <a:p>
            <a:fld id="{0CF46F79-EC21-4B61-8B1E-90623604D0CC}" type="datetimeFigureOut">
              <a:rPr lang="en-IN" smtClean="0"/>
              <a:pPr/>
              <a:t>22-04-2025</a:t>
            </a:fld>
            <a:endParaRPr lang="en-IN"/>
          </a:p>
        </p:txBody>
      </p:sp>
      <p:sp>
        <p:nvSpPr>
          <p:cNvPr id="4" name="Footer Placeholder 3">
            <a:extLst>
              <a:ext uri="{FF2B5EF4-FFF2-40B4-BE49-F238E27FC236}">
                <a16:creationId xmlns:a16="http://schemas.microsoft.com/office/drawing/2014/main" xmlns="" id="{37A2DECD-D8C0-BAC1-0ACB-3EFED4468CB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70CE8D63-9078-1FA2-0796-D2F57CA3DDF9}"/>
              </a:ext>
            </a:extLst>
          </p:cNvPr>
          <p:cNvSpPr>
            <a:spLocks noGrp="1"/>
          </p:cNvSpPr>
          <p:nvPr>
            <p:ph type="sldNum" sz="quarter" idx="12"/>
          </p:nvPr>
        </p:nvSpPr>
        <p:spPr/>
        <p:txBody>
          <a:bodyPr/>
          <a:lstStyle/>
          <a:p>
            <a:fld id="{59B2962D-1422-4EA2-A485-37E54DAC66E4}" type="slidenum">
              <a:rPr lang="en-IN" smtClean="0"/>
              <a:pPr/>
              <a:t>‹#›</a:t>
            </a:fld>
            <a:endParaRPr lang="en-IN"/>
          </a:p>
        </p:txBody>
      </p:sp>
    </p:spTree>
    <p:extLst>
      <p:ext uri="{BB962C8B-B14F-4D97-AF65-F5344CB8AC3E}">
        <p14:creationId xmlns:p14="http://schemas.microsoft.com/office/powerpoint/2010/main" xmlns="" val="1289047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16EFD0B-3DE8-7A85-8B51-FD20833D6745}"/>
              </a:ext>
            </a:extLst>
          </p:cNvPr>
          <p:cNvSpPr>
            <a:spLocks noGrp="1"/>
          </p:cNvSpPr>
          <p:nvPr>
            <p:ph type="dt" sz="half" idx="10"/>
          </p:nvPr>
        </p:nvSpPr>
        <p:spPr/>
        <p:txBody>
          <a:bodyPr/>
          <a:lstStyle/>
          <a:p>
            <a:fld id="{0CF46F79-EC21-4B61-8B1E-90623604D0CC}" type="datetimeFigureOut">
              <a:rPr lang="en-IN" smtClean="0"/>
              <a:pPr/>
              <a:t>22-04-2025</a:t>
            </a:fld>
            <a:endParaRPr lang="en-IN"/>
          </a:p>
        </p:txBody>
      </p:sp>
      <p:sp>
        <p:nvSpPr>
          <p:cNvPr id="3" name="Footer Placeholder 2">
            <a:extLst>
              <a:ext uri="{FF2B5EF4-FFF2-40B4-BE49-F238E27FC236}">
                <a16:creationId xmlns:a16="http://schemas.microsoft.com/office/drawing/2014/main" xmlns="" id="{7F012072-36A2-B200-DE60-0755EA7564B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9508EBBD-694D-2C99-1654-3D4D459B7F96}"/>
              </a:ext>
            </a:extLst>
          </p:cNvPr>
          <p:cNvSpPr>
            <a:spLocks noGrp="1"/>
          </p:cNvSpPr>
          <p:nvPr>
            <p:ph type="sldNum" sz="quarter" idx="12"/>
          </p:nvPr>
        </p:nvSpPr>
        <p:spPr/>
        <p:txBody>
          <a:bodyPr/>
          <a:lstStyle/>
          <a:p>
            <a:fld id="{59B2962D-1422-4EA2-A485-37E54DAC66E4}" type="slidenum">
              <a:rPr lang="en-IN" smtClean="0"/>
              <a:pPr/>
              <a:t>‹#›</a:t>
            </a:fld>
            <a:endParaRPr lang="en-IN"/>
          </a:p>
        </p:txBody>
      </p:sp>
    </p:spTree>
    <p:extLst>
      <p:ext uri="{BB962C8B-B14F-4D97-AF65-F5344CB8AC3E}">
        <p14:creationId xmlns:p14="http://schemas.microsoft.com/office/powerpoint/2010/main" xmlns="" val="2657232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4943DD-74D0-9687-5B66-766D777143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80ABDECC-A95B-0387-B612-2E351A974D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CBA655B5-9287-7B2A-23CF-EBB8A0AFAB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E3C47A4-EA72-797A-8EBE-7C9686443122}"/>
              </a:ext>
            </a:extLst>
          </p:cNvPr>
          <p:cNvSpPr>
            <a:spLocks noGrp="1"/>
          </p:cNvSpPr>
          <p:nvPr>
            <p:ph type="dt" sz="half" idx="10"/>
          </p:nvPr>
        </p:nvSpPr>
        <p:spPr/>
        <p:txBody>
          <a:bodyPr/>
          <a:lstStyle/>
          <a:p>
            <a:fld id="{0CF46F79-EC21-4B61-8B1E-90623604D0CC}" type="datetimeFigureOut">
              <a:rPr lang="en-IN" smtClean="0"/>
              <a:pPr/>
              <a:t>22-04-2025</a:t>
            </a:fld>
            <a:endParaRPr lang="en-IN"/>
          </a:p>
        </p:txBody>
      </p:sp>
      <p:sp>
        <p:nvSpPr>
          <p:cNvPr id="6" name="Footer Placeholder 5">
            <a:extLst>
              <a:ext uri="{FF2B5EF4-FFF2-40B4-BE49-F238E27FC236}">
                <a16:creationId xmlns:a16="http://schemas.microsoft.com/office/drawing/2014/main" xmlns="" id="{F4CBC186-35AB-584D-F971-A87D4970ED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EA28E318-F415-D292-268F-8207BD42199E}"/>
              </a:ext>
            </a:extLst>
          </p:cNvPr>
          <p:cNvSpPr>
            <a:spLocks noGrp="1"/>
          </p:cNvSpPr>
          <p:nvPr>
            <p:ph type="sldNum" sz="quarter" idx="12"/>
          </p:nvPr>
        </p:nvSpPr>
        <p:spPr/>
        <p:txBody>
          <a:bodyPr/>
          <a:lstStyle/>
          <a:p>
            <a:fld id="{59B2962D-1422-4EA2-A485-37E54DAC66E4}" type="slidenum">
              <a:rPr lang="en-IN" smtClean="0"/>
              <a:pPr/>
              <a:t>‹#›</a:t>
            </a:fld>
            <a:endParaRPr lang="en-IN"/>
          </a:p>
        </p:txBody>
      </p:sp>
    </p:spTree>
    <p:extLst>
      <p:ext uri="{BB962C8B-B14F-4D97-AF65-F5344CB8AC3E}">
        <p14:creationId xmlns:p14="http://schemas.microsoft.com/office/powerpoint/2010/main" xmlns="" val="2990493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8C622D-3F56-C2A5-51B5-D9091375F7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B5C42777-C961-CA38-C16F-4614F78C56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6CE77544-D9EE-E600-2FD6-0C38A2AB96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B100E7BF-F4F3-2056-76A0-17E85ECBB357}"/>
              </a:ext>
            </a:extLst>
          </p:cNvPr>
          <p:cNvSpPr>
            <a:spLocks noGrp="1"/>
          </p:cNvSpPr>
          <p:nvPr>
            <p:ph type="dt" sz="half" idx="10"/>
          </p:nvPr>
        </p:nvSpPr>
        <p:spPr/>
        <p:txBody>
          <a:bodyPr/>
          <a:lstStyle/>
          <a:p>
            <a:fld id="{0CF46F79-EC21-4B61-8B1E-90623604D0CC}" type="datetimeFigureOut">
              <a:rPr lang="en-IN" smtClean="0"/>
              <a:pPr/>
              <a:t>22-04-2025</a:t>
            </a:fld>
            <a:endParaRPr lang="en-IN"/>
          </a:p>
        </p:txBody>
      </p:sp>
      <p:sp>
        <p:nvSpPr>
          <p:cNvPr id="6" name="Footer Placeholder 5">
            <a:extLst>
              <a:ext uri="{FF2B5EF4-FFF2-40B4-BE49-F238E27FC236}">
                <a16:creationId xmlns:a16="http://schemas.microsoft.com/office/drawing/2014/main" xmlns="" id="{47D6F905-DC08-FD3D-83D1-40E2E94503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491AE787-32BD-6902-D6C7-5CE93DB898B4}"/>
              </a:ext>
            </a:extLst>
          </p:cNvPr>
          <p:cNvSpPr>
            <a:spLocks noGrp="1"/>
          </p:cNvSpPr>
          <p:nvPr>
            <p:ph type="sldNum" sz="quarter" idx="12"/>
          </p:nvPr>
        </p:nvSpPr>
        <p:spPr/>
        <p:txBody>
          <a:bodyPr/>
          <a:lstStyle/>
          <a:p>
            <a:fld id="{59B2962D-1422-4EA2-A485-37E54DAC66E4}" type="slidenum">
              <a:rPr lang="en-IN" smtClean="0"/>
              <a:pPr/>
              <a:t>‹#›</a:t>
            </a:fld>
            <a:endParaRPr lang="en-IN"/>
          </a:p>
        </p:txBody>
      </p:sp>
    </p:spTree>
    <p:extLst>
      <p:ext uri="{BB962C8B-B14F-4D97-AF65-F5344CB8AC3E}">
        <p14:creationId xmlns:p14="http://schemas.microsoft.com/office/powerpoint/2010/main" xmlns="" val="975362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A525B95-28D1-67A7-0A53-F58106E515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FD16212F-F6B4-61B7-3553-9A9C7829D8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CF2676C4-83D3-7018-85AF-5A259C3E25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CF46F79-EC21-4B61-8B1E-90623604D0CC}" type="datetimeFigureOut">
              <a:rPr lang="en-IN" smtClean="0"/>
              <a:pPr/>
              <a:t>22-04-2025</a:t>
            </a:fld>
            <a:endParaRPr lang="en-IN"/>
          </a:p>
        </p:txBody>
      </p:sp>
      <p:sp>
        <p:nvSpPr>
          <p:cNvPr id="5" name="Footer Placeholder 4">
            <a:extLst>
              <a:ext uri="{FF2B5EF4-FFF2-40B4-BE49-F238E27FC236}">
                <a16:creationId xmlns:a16="http://schemas.microsoft.com/office/drawing/2014/main" xmlns="" id="{A6A4A598-9FAC-EE17-A308-280BF56CB3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xmlns="" id="{856FC1B3-A733-5AD2-F7A6-CD21D4FFE7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9B2962D-1422-4EA2-A485-37E54DAC66E4}" type="slidenum">
              <a:rPr lang="en-IN" smtClean="0"/>
              <a:pPr/>
              <a:t>‹#›</a:t>
            </a:fld>
            <a:endParaRPr lang="en-IN"/>
          </a:p>
        </p:txBody>
      </p:sp>
    </p:spTree>
    <p:extLst>
      <p:ext uri="{BB962C8B-B14F-4D97-AF65-F5344CB8AC3E}">
        <p14:creationId xmlns:p14="http://schemas.microsoft.com/office/powerpoint/2010/main" xmlns="" val="41207335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386B66-D6DA-B17E-C759-0457366F48E3}"/>
              </a:ext>
            </a:extLst>
          </p:cNvPr>
          <p:cNvSpPr>
            <a:spLocks noGrp="1"/>
          </p:cNvSpPr>
          <p:nvPr>
            <p:ph type="ctrTitle"/>
          </p:nvPr>
        </p:nvSpPr>
        <p:spPr>
          <a:xfrm>
            <a:off x="1524000" y="217715"/>
            <a:ext cx="8904514" cy="653142"/>
          </a:xfrm>
        </p:spPr>
        <p:txBody>
          <a:bodyPr>
            <a:normAutofit fontScale="90000"/>
          </a:bodyPr>
          <a:lstStyle/>
          <a:p>
            <a:r>
              <a:rPr lang="en-IN" sz="4400" b="1">
                <a:solidFill>
                  <a:schemeClr val="tx2"/>
                </a:solidFill>
                <a:latin typeface="Century Schoolbook" panose="02040604050505020304" pitchFamily="18" charset="0"/>
              </a:rPr>
              <a:t>PROJECT SYNOPSIS</a:t>
            </a:r>
          </a:p>
        </p:txBody>
      </p:sp>
      <p:sp>
        <p:nvSpPr>
          <p:cNvPr id="3" name="Subtitle 2">
            <a:extLst>
              <a:ext uri="{FF2B5EF4-FFF2-40B4-BE49-F238E27FC236}">
                <a16:creationId xmlns:a16="http://schemas.microsoft.com/office/drawing/2014/main" xmlns="" id="{D493ADC7-33E5-3361-C838-771C4F31A0D9}"/>
              </a:ext>
            </a:extLst>
          </p:cNvPr>
          <p:cNvSpPr>
            <a:spLocks noGrp="1"/>
          </p:cNvSpPr>
          <p:nvPr>
            <p:ph type="subTitle" idx="1"/>
          </p:nvPr>
        </p:nvSpPr>
        <p:spPr>
          <a:xfrm>
            <a:off x="0" y="1502229"/>
            <a:ext cx="12192000" cy="5355771"/>
          </a:xfrm>
        </p:spPr>
        <p:txBody>
          <a:bodyPr>
            <a:normAutofit fontScale="92500" lnSpcReduction="20000"/>
          </a:bodyPr>
          <a:lstStyle/>
          <a:p>
            <a:r>
              <a:rPr lang="en-IN" sz="3200" b="1" i="1" u="sng">
                <a:solidFill>
                  <a:srgbClr val="FF0000"/>
                </a:solidFill>
                <a:latin typeface="Century Schoolbook" panose="02040604050505020304" pitchFamily="18" charset="0"/>
              </a:rPr>
              <a:t>Introduction</a:t>
            </a:r>
          </a:p>
          <a:p>
            <a:endParaRPr lang="en-IN" sz="3200" b="1" i="1" u="sng">
              <a:solidFill>
                <a:srgbClr val="FF0000"/>
              </a:solidFill>
              <a:latin typeface="Century Schoolbook" panose="02040604050505020304" pitchFamily="18" charset="0"/>
            </a:endParaRPr>
          </a:p>
          <a:p>
            <a:r>
              <a:rPr lang="en-US" sz="2800">
                <a:latin typeface="Century Schoolbook" panose="02040604050505020304" pitchFamily="18" charset="0"/>
              </a:rPr>
              <a:t>The </a:t>
            </a:r>
            <a:r>
              <a:rPr lang="en-US" sz="2800" b="1">
                <a:solidFill>
                  <a:schemeClr val="accent5"/>
                </a:solidFill>
                <a:latin typeface="Century Schoolbook" panose="02040604050505020304" pitchFamily="18" charset="0"/>
              </a:rPr>
              <a:t>Online Banking System</a:t>
            </a:r>
            <a:r>
              <a:rPr lang="en-US" sz="2800">
                <a:solidFill>
                  <a:schemeClr val="accent5"/>
                </a:solidFill>
                <a:latin typeface="Century Schoolbook" panose="02040604050505020304" pitchFamily="18" charset="0"/>
              </a:rPr>
              <a:t> </a:t>
            </a:r>
            <a:r>
              <a:rPr lang="en-US" sz="2800">
                <a:latin typeface="Century Schoolbook" panose="02040604050505020304" pitchFamily="18" charset="0"/>
              </a:rPr>
              <a:t>is a comprehensive digital banking platform designed to offer a seamless and secure experience for users to manage their finances. With the growing trend towards digital transformation in the financial sector, this system provides a secure, efficient, and accessible way for customers to conduct banking transactions remotely.</a:t>
            </a:r>
          </a:p>
          <a:p>
            <a:endParaRPr lang="en-US" sz="2800">
              <a:latin typeface="Century Schoolbook" panose="02040604050505020304" pitchFamily="18" charset="0"/>
            </a:endParaRPr>
          </a:p>
          <a:p>
            <a:r>
              <a:rPr lang="en-US" sz="2800">
                <a:latin typeface="Century Schoolbook" panose="02040604050505020304" pitchFamily="18" charset="0"/>
              </a:rPr>
              <a:t>It includes </a:t>
            </a:r>
            <a:r>
              <a:rPr lang="en-US" sz="2800">
                <a:solidFill>
                  <a:schemeClr val="accent4"/>
                </a:solidFill>
                <a:latin typeface="Century Schoolbook" panose="02040604050505020304" pitchFamily="18" charset="0"/>
              </a:rPr>
              <a:t>three</a:t>
            </a:r>
            <a:r>
              <a:rPr lang="en-US" sz="2800">
                <a:latin typeface="Century Schoolbook" panose="02040604050505020304" pitchFamily="18" charset="0"/>
              </a:rPr>
              <a:t> key interfaces:</a:t>
            </a:r>
          </a:p>
          <a:p>
            <a:pPr marL="457200" indent="-457200">
              <a:buFont typeface="Arial" panose="020B0604020202020204" pitchFamily="34" charset="0"/>
              <a:buChar char="•"/>
            </a:pPr>
            <a:r>
              <a:rPr lang="en-US" sz="2800" b="1">
                <a:solidFill>
                  <a:schemeClr val="accent5"/>
                </a:solidFill>
                <a:latin typeface="Century Schoolbook" panose="02040604050505020304" pitchFamily="18" charset="0"/>
              </a:rPr>
              <a:t>User Interface (UI)</a:t>
            </a:r>
            <a:r>
              <a:rPr lang="en-US" sz="2800">
                <a:solidFill>
                  <a:schemeClr val="accent5"/>
                </a:solidFill>
                <a:latin typeface="Century Schoolbook" panose="02040604050505020304" pitchFamily="18" charset="0"/>
              </a:rPr>
              <a:t>: </a:t>
            </a:r>
            <a:r>
              <a:rPr lang="en-US" sz="2800">
                <a:latin typeface="Century Schoolbook" panose="02040604050505020304" pitchFamily="18" charset="0"/>
              </a:rPr>
              <a:t>Provides customers with easy access to their account details, transaction history, fund transfers, and more.</a:t>
            </a:r>
          </a:p>
          <a:p>
            <a:pPr marL="457200" indent="-457200">
              <a:buFont typeface="Arial" panose="020B0604020202020204" pitchFamily="34" charset="0"/>
              <a:buChar char="•"/>
            </a:pPr>
            <a:r>
              <a:rPr lang="en-US" sz="2800" b="1">
                <a:solidFill>
                  <a:schemeClr val="accent5"/>
                </a:solidFill>
                <a:latin typeface="Century Schoolbook" panose="02040604050505020304" pitchFamily="18" charset="0"/>
              </a:rPr>
              <a:t>Admin Interface</a:t>
            </a:r>
            <a:r>
              <a:rPr lang="en-US" sz="2800">
                <a:latin typeface="Century Schoolbook" panose="02040604050505020304" pitchFamily="18" charset="0"/>
              </a:rPr>
              <a:t>: Gives bank administrators control over user management, transaction oversight, and system operations.</a:t>
            </a:r>
          </a:p>
          <a:p>
            <a:pPr marL="457200" indent="-457200">
              <a:buFont typeface="Arial" panose="020B0604020202020204" pitchFamily="34" charset="0"/>
              <a:buChar char="•"/>
            </a:pPr>
            <a:r>
              <a:rPr lang="en-US" sz="2800" b="1">
                <a:solidFill>
                  <a:schemeClr val="accent5"/>
                </a:solidFill>
                <a:latin typeface="Century Schoolbook" panose="02040604050505020304" pitchFamily="18" charset="0"/>
              </a:rPr>
              <a:t>Employee Interface</a:t>
            </a:r>
            <a:r>
              <a:rPr lang="en-US" sz="2800">
                <a:latin typeface="Century Schoolbook" panose="02040604050505020304" pitchFamily="18" charset="0"/>
              </a:rPr>
              <a:t>: Assists bank employees in providing customer support, resolving issues, and managing service requests efficiently.</a:t>
            </a:r>
          </a:p>
          <a:p>
            <a:pPr algn="just"/>
            <a:endParaRPr lang="en-IN" b="1" i="1" u="sng">
              <a:solidFill>
                <a:srgbClr val="FF0000"/>
              </a:solidFill>
              <a:latin typeface="Century Schoolbook" panose="02040604050505020304" pitchFamily="18" charset="0"/>
            </a:endParaRPr>
          </a:p>
        </p:txBody>
      </p:sp>
    </p:spTree>
    <p:extLst>
      <p:ext uri="{BB962C8B-B14F-4D97-AF65-F5344CB8AC3E}">
        <p14:creationId xmlns:p14="http://schemas.microsoft.com/office/powerpoint/2010/main" xmlns="" val="375293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F6A5EDA3-F736-9A0C-83D9-4B010A5A43D0}"/>
              </a:ext>
            </a:extLst>
          </p:cNvPr>
          <p:cNvSpPr txBox="1"/>
          <p:nvPr/>
        </p:nvSpPr>
        <p:spPr>
          <a:xfrm>
            <a:off x="-1" y="-10886"/>
            <a:ext cx="12192001" cy="4708981"/>
          </a:xfrm>
          <a:prstGeom prst="rect">
            <a:avLst/>
          </a:prstGeom>
          <a:noFill/>
        </p:spPr>
        <p:txBody>
          <a:bodyPr wrap="square">
            <a:spAutoFit/>
          </a:bodyPr>
          <a:lstStyle/>
          <a:p>
            <a:r>
              <a:rPr lang="en-US" sz="2000" b="1">
                <a:solidFill>
                  <a:schemeClr val="tx2"/>
                </a:solidFill>
                <a:latin typeface="Century Schoolbook" panose="02040604050505020304" pitchFamily="18" charset="0"/>
              </a:rPr>
              <a:t>			</a:t>
            </a:r>
            <a:r>
              <a:rPr lang="en-US" sz="2400" b="1" i="1" u="sng">
                <a:solidFill>
                  <a:srgbClr val="FF0000"/>
                </a:solidFill>
                <a:latin typeface="Century Schoolbook" panose="02040604050505020304" pitchFamily="18" charset="0"/>
              </a:rPr>
              <a:t>How It Works (Manually and Automatically)</a:t>
            </a:r>
            <a:endParaRPr lang="en-US" sz="2000" b="1" i="1" u="sng">
              <a:solidFill>
                <a:srgbClr val="FF0000"/>
              </a:solidFill>
              <a:latin typeface="Century Schoolbook" panose="02040604050505020304" pitchFamily="18" charset="0"/>
            </a:endParaRPr>
          </a:p>
          <a:p>
            <a:endParaRPr lang="en-US" sz="2000" b="1">
              <a:solidFill>
                <a:schemeClr val="tx2"/>
              </a:solidFill>
              <a:latin typeface="Century Schoolbook" panose="02040604050505020304" pitchFamily="18" charset="0"/>
            </a:endParaRPr>
          </a:p>
          <a:p>
            <a:pPr marL="342900" indent="-342900">
              <a:buFont typeface="Wingdings" panose="05000000000000000000" pitchFamily="2" charset="2"/>
              <a:buChar char="v"/>
            </a:pPr>
            <a:r>
              <a:rPr lang="en-US" sz="2000" b="1">
                <a:solidFill>
                  <a:schemeClr val="tx2"/>
                </a:solidFill>
                <a:latin typeface="Century Schoolbook" panose="02040604050505020304" pitchFamily="18" charset="0"/>
              </a:rPr>
              <a:t>Manual Workflow</a:t>
            </a:r>
            <a:r>
              <a:rPr lang="en-US" sz="2000">
                <a:latin typeface="Century Schoolbook" panose="02040604050505020304" pitchFamily="18" charset="0"/>
              </a:rPr>
              <a:t>:</a:t>
            </a:r>
          </a:p>
          <a:p>
            <a:endParaRPr lang="en-US" sz="2000">
              <a:latin typeface="Century Schoolbook" panose="02040604050505020304" pitchFamily="18" charset="0"/>
            </a:endParaRPr>
          </a:p>
          <a:p>
            <a:pPr>
              <a:buFont typeface="Arial" panose="020B0604020202020204" pitchFamily="34" charset="0"/>
              <a:buChar char="•"/>
            </a:pPr>
            <a:r>
              <a:rPr lang="en-US" sz="2000" b="1">
                <a:latin typeface="Century Schoolbook" panose="02040604050505020304" pitchFamily="18" charset="0"/>
              </a:rPr>
              <a:t>U</a:t>
            </a:r>
            <a:r>
              <a:rPr lang="en-US" sz="2000" b="1">
                <a:solidFill>
                  <a:schemeClr val="tx2"/>
                </a:solidFill>
                <a:latin typeface="Century Schoolbook" panose="02040604050505020304" pitchFamily="18" charset="0"/>
              </a:rPr>
              <a:t>ser Workflow</a:t>
            </a:r>
            <a:r>
              <a:rPr lang="en-US" sz="2000">
                <a:latin typeface="Century Schoolbook" panose="02040604050505020304" pitchFamily="18" charset="0"/>
              </a:rPr>
              <a:t>:</a:t>
            </a:r>
          </a:p>
          <a:p>
            <a:endParaRPr lang="en-US" sz="2000">
              <a:latin typeface="Century Schoolbook" panose="02040604050505020304" pitchFamily="18" charset="0"/>
            </a:endParaRPr>
          </a:p>
          <a:p>
            <a:pPr marL="742950" lvl="1" indent="-285750">
              <a:buFont typeface="Arial" panose="020B0604020202020204" pitchFamily="34" charset="0"/>
              <a:buChar char="•"/>
            </a:pPr>
            <a:r>
              <a:rPr lang="en-US" sz="2000" b="1">
                <a:solidFill>
                  <a:schemeClr val="accent3"/>
                </a:solidFill>
                <a:latin typeface="Century Schoolbook" panose="02040604050505020304" pitchFamily="18" charset="0"/>
              </a:rPr>
              <a:t>Registration</a:t>
            </a:r>
            <a:r>
              <a:rPr lang="en-US" sz="2000">
                <a:latin typeface="Century Schoolbook" panose="02040604050505020304" pitchFamily="18" charset="0"/>
              </a:rPr>
              <a:t>: Users enter personal details to create an account.</a:t>
            </a:r>
          </a:p>
          <a:p>
            <a:pPr lvl="1"/>
            <a:endParaRPr lang="en-US" sz="2000">
              <a:latin typeface="Century Schoolbook" panose="02040604050505020304" pitchFamily="18" charset="0"/>
            </a:endParaRPr>
          </a:p>
          <a:p>
            <a:pPr marL="742950" lvl="1" indent="-285750">
              <a:buFont typeface="Arial" panose="020B0604020202020204" pitchFamily="34" charset="0"/>
              <a:buChar char="•"/>
            </a:pPr>
            <a:r>
              <a:rPr lang="en-US" sz="2000" b="1">
                <a:solidFill>
                  <a:schemeClr val="accent3"/>
                </a:solidFill>
                <a:latin typeface="Century Schoolbook" panose="02040604050505020304" pitchFamily="18" charset="0"/>
              </a:rPr>
              <a:t>Login</a:t>
            </a:r>
            <a:r>
              <a:rPr lang="en-US" sz="2000">
                <a:latin typeface="Century Schoolbook" panose="02040604050505020304" pitchFamily="18" charset="0"/>
              </a:rPr>
              <a:t>: After authentication, the user accesses their dashboard.</a:t>
            </a:r>
          </a:p>
          <a:p>
            <a:pPr lvl="1"/>
            <a:endParaRPr lang="en-US" sz="2000">
              <a:solidFill>
                <a:schemeClr val="accent3"/>
              </a:solidFill>
              <a:latin typeface="Century Schoolbook" panose="02040604050505020304" pitchFamily="18" charset="0"/>
            </a:endParaRPr>
          </a:p>
          <a:p>
            <a:pPr marL="742950" lvl="1" indent="-285750">
              <a:buFont typeface="Arial" panose="020B0604020202020204" pitchFamily="34" charset="0"/>
              <a:buChar char="•"/>
            </a:pPr>
            <a:r>
              <a:rPr lang="en-US" sz="2000" b="1">
                <a:solidFill>
                  <a:schemeClr val="accent3"/>
                </a:solidFill>
                <a:latin typeface="Century Schoolbook" panose="02040604050505020304" pitchFamily="18" charset="0"/>
              </a:rPr>
              <a:t>Transactions</a:t>
            </a:r>
            <a:r>
              <a:rPr lang="en-US" sz="2000">
                <a:latin typeface="Century Schoolbook" panose="02040604050505020304" pitchFamily="18" charset="0"/>
              </a:rPr>
              <a:t>: Users initiate transactions, and the system processes them in real-time.</a:t>
            </a:r>
          </a:p>
          <a:p>
            <a:pPr lvl="1"/>
            <a:endParaRPr lang="en-US" sz="2000">
              <a:latin typeface="Century Schoolbook" panose="02040604050505020304" pitchFamily="18" charset="0"/>
            </a:endParaRPr>
          </a:p>
          <a:p>
            <a:pPr marL="742950" lvl="1" indent="-285750">
              <a:buFont typeface="Arial" panose="020B0604020202020204" pitchFamily="34" charset="0"/>
              <a:buChar char="•"/>
            </a:pPr>
            <a:r>
              <a:rPr lang="en-US" sz="2000" b="1">
                <a:solidFill>
                  <a:schemeClr val="accent3"/>
                </a:solidFill>
                <a:latin typeface="Century Schoolbook" panose="02040604050505020304" pitchFamily="18" charset="0"/>
              </a:rPr>
              <a:t>Logout</a:t>
            </a:r>
            <a:r>
              <a:rPr lang="en-US" sz="2000">
                <a:latin typeface="Century Schoolbook" panose="02040604050505020304" pitchFamily="18" charset="0"/>
              </a:rPr>
              <a:t>: After completing tasks, users log out to secure their accounts</a:t>
            </a:r>
            <a:r>
              <a:rPr lang="en-US"/>
              <a:t>.</a:t>
            </a:r>
          </a:p>
          <a:p>
            <a:pPr lvl="1"/>
            <a:endParaRPr lang="en-US"/>
          </a:p>
          <a:p>
            <a:pPr lvl="1"/>
            <a:endParaRPr lang="en-US"/>
          </a:p>
        </p:txBody>
      </p:sp>
      <p:sp>
        <p:nvSpPr>
          <p:cNvPr id="7" name="Rectangle 2">
            <a:extLst>
              <a:ext uri="{FF2B5EF4-FFF2-40B4-BE49-F238E27FC236}">
                <a16:creationId xmlns:a16="http://schemas.microsoft.com/office/drawing/2014/main" xmlns="" id="{B9195ECF-6E59-64EF-FB7A-C7364FFD6CE2}"/>
              </a:ext>
            </a:extLst>
          </p:cNvPr>
          <p:cNvSpPr>
            <a:spLocks noChangeArrowheads="1"/>
          </p:cNvSpPr>
          <p:nvPr/>
        </p:nvSpPr>
        <p:spPr bwMode="auto">
          <a:xfrm>
            <a:off x="0" y="3201417"/>
            <a:ext cx="12104914" cy="37548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a:ln>
                <a:noFill/>
              </a:ln>
              <a:solidFill>
                <a:schemeClr val="tx1"/>
              </a:solidFill>
              <a:effectLst/>
              <a:latin typeface="Century Schoolbook" panose="020406040505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sz="2000" b="1">
              <a:latin typeface="Century Schoolbook" panose="020406040505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a:ln>
                <a:noFill/>
              </a:ln>
              <a:solidFill>
                <a:schemeClr val="tx1"/>
              </a:solidFill>
              <a:effectLst/>
              <a:latin typeface="Century Schoolbook" panose="020406040505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a:ln>
                  <a:noFill/>
                </a:ln>
                <a:solidFill>
                  <a:schemeClr val="tx2"/>
                </a:solidFill>
                <a:effectLst/>
                <a:latin typeface="Century Schoolbook" panose="02040604050505020304" pitchFamily="18" charset="0"/>
              </a:rPr>
              <a:t>Admin Workflow</a:t>
            </a:r>
            <a:r>
              <a:rPr kumimoji="0" lang="en-US" altLang="en-US" sz="2000" b="0" i="0" u="none" strike="noStrike" cap="none" normalizeH="0" baseline="0">
                <a:ln>
                  <a:noFill/>
                </a:ln>
                <a:solidFill>
                  <a:schemeClr val="tx1"/>
                </a:solidFill>
                <a:effectLst/>
                <a:latin typeface="Century Schoolbook" panose="02040604050505020304" pitchFamily="18"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a:ln>
                <a:noFill/>
              </a:ln>
              <a:solidFill>
                <a:schemeClr val="tx1"/>
              </a:solidFill>
              <a:effectLst/>
              <a:latin typeface="Century Schoolbook" panose="020406040505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a:ln>
                  <a:noFill/>
                </a:ln>
                <a:solidFill>
                  <a:schemeClr val="accent3"/>
                </a:solidFill>
                <a:effectLst/>
                <a:latin typeface="Century Schoolbook" panose="02040604050505020304" pitchFamily="18" charset="0"/>
              </a:rPr>
              <a:t>User Management</a:t>
            </a:r>
            <a:r>
              <a:rPr kumimoji="0" lang="en-US" altLang="en-US" sz="2000" b="0" i="0" u="none" strike="noStrike" cap="none" normalizeH="0" baseline="0">
                <a:ln>
                  <a:noFill/>
                </a:ln>
                <a:solidFill>
                  <a:schemeClr val="tx1"/>
                </a:solidFill>
                <a:effectLst/>
                <a:latin typeface="Century Schoolbook" panose="02040604050505020304" pitchFamily="18" charset="0"/>
              </a:rPr>
              <a:t>: Admins can add, delete, or modify user accounts based on requests or system 		requirements.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a:ln>
                  <a:noFill/>
                </a:ln>
                <a:solidFill>
                  <a:schemeClr val="accent3"/>
                </a:solidFill>
                <a:effectLst/>
                <a:latin typeface="Century Schoolbook" panose="02040604050505020304" pitchFamily="18" charset="0"/>
              </a:rPr>
              <a:t>Transaction Monitoring</a:t>
            </a:r>
            <a:r>
              <a:rPr kumimoji="0" lang="en-US" altLang="en-US" sz="2000" b="0" i="0" u="none" strike="noStrike" cap="none" normalizeH="0" baseline="0">
                <a:ln>
                  <a:noFill/>
                </a:ln>
                <a:solidFill>
                  <a:schemeClr val="tx1"/>
                </a:solidFill>
                <a:effectLst/>
                <a:latin typeface="Century Schoolbook" panose="02040604050505020304" pitchFamily="18" charset="0"/>
              </a:rPr>
              <a:t>: Admins review transaction logs to ensure proper processing and 			security compliance.</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a:ln>
                  <a:noFill/>
                </a:ln>
                <a:solidFill>
                  <a:schemeClr val="accent3"/>
                </a:solidFill>
                <a:effectLst/>
                <a:latin typeface="Century Schoolbook" panose="02040604050505020304" pitchFamily="18" charset="0"/>
              </a:rPr>
              <a:t>Reporting</a:t>
            </a:r>
            <a:r>
              <a:rPr kumimoji="0" lang="en-US" altLang="en-US" sz="2000" b="0" i="0" u="none" strike="noStrike" cap="none" normalizeH="0" baseline="0">
                <a:ln>
                  <a:noFill/>
                </a:ln>
                <a:solidFill>
                  <a:schemeClr val="tx1"/>
                </a:solidFill>
                <a:effectLst/>
                <a:latin typeface="Century Schoolbook" panose="02040604050505020304" pitchFamily="18" charset="0"/>
              </a:rPr>
              <a:t>: Admins can generate reports detailing user activities, transaction volumes, and 			system performance.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1577229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08B5BD43-EA77-3347-34B2-37681523239B}"/>
              </a:ext>
            </a:extLst>
          </p:cNvPr>
          <p:cNvSpPr>
            <a:spLocks noChangeArrowheads="1"/>
          </p:cNvSpPr>
          <p:nvPr/>
        </p:nvSpPr>
        <p:spPr bwMode="auto">
          <a:xfrm>
            <a:off x="0" y="-3111912"/>
            <a:ext cx="12366702" cy="90178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1" i="0" u="none" strike="noStrike" cap="none" normalizeH="0" baseline="0">
              <a:ln>
                <a:noFill/>
              </a:ln>
              <a:solidFill>
                <a:schemeClr val="accent1"/>
              </a:solidFill>
              <a:effectLst/>
              <a:latin typeface="Century Schoolbook" panose="020406040505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2000" b="1">
              <a:solidFill>
                <a:schemeClr val="accent1"/>
              </a:solidFill>
              <a:latin typeface="Century Schoolbook" panose="020406040505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1" i="0" u="none" strike="noStrike" cap="none" normalizeH="0" baseline="0">
              <a:ln>
                <a:noFill/>
              </a:ln>
              <a:solidFill>
                <a:schemeClr val="accent1"/>
              </a:solidFill>
              <a:effectLst/>
              <a:latin typeface="Century Schoolbook" panose="020406040505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2000" b="1">
              <a:solidFill>
                <a:schemeClr val="accent1"/>
              </a:solidFill>
              <a:latin typeface="Century Schoolbook" panose="020406040505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1" i="0" u="none" strike="noStrike" cap="none" normalizeH="0" baseline="0">
              <a:ln>
                <a:noFill/>
              </a:ln>
              <a:solidFill>
                <a:schemeClr val="accent1"/>
              </a:solidFill>
              <a:effectLst/>
              <a:latin typeface="Century Schoolbook" panose="020406040505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a:ln>
                  <a:noFill/>
                </a:ln>
                <a:solidFill>
                  <a:schemeClr val="accent1"/>
                </a:solidFill>
                <a:effectLst/>
                <a:latin typeface="Century Schoolbook" panose="02040604050505020304" pitchFamily="18" charset="0"/>
              </a:rPr>
              <a:t>Employee Workflow</a:t>
            </a:r>
            <a:r>
              <a:rPr kumimoji="0" lang="en-US" altLang="en-US" sz="2400" b="0" i="0" u="none" strike="noStrike" cap="none" normalizeH="0" baseline="0">
                <a:ln>
                  <a:noFill/>
                </a:ln>
                <a:solidFill>
                  <a:schemeClr val="tx1"/>
                </a:solidFill>
                <a:effectLst/>
                <a:latin typeface="Century Schoolbook" panose="02040604050505020304" pitchFamily="18"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a:ln>
                <a:noFill/>
              </a:ln>
              <a:solidFill>
                <a:schemeClr val="tx1"/>
              </a:solidFill>
              <a:effectLst/>
              <a:latin typeface="Century Schoolbook" panose="02040604050505020304" pitchFamily="18" charset="0"/>
            </a:endParaRPr>
          </a:p>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a:ln>
                  <a:noFill/>
                </a:ln>
                <a:solidFill>
                  <a:schemeClr val="accent3"/>
                </a:solidFill>
                <a:effectLst/>
                <a:latin typeface="Century Schoolbook" panose="02040604050505020304" pitchFamily="18" charset="0"/>
              </a:rPr>
              <a:t>Customer Service</a:t>
            </a:r>
            <a:r>
              <a:rPr kumimoji="0" lang="en-US" altLang="en-US" sz="2400" b="0" i="0" u="none" strike="noStrike" cap="none" normalizeH="0" baseline="0">
                <a:ln>
                  <a:noFill/>
                </a:ln>
                <a:solidFill>
                  <a:schemeClr val="tx1"/>
                </a:solidFill>
                <a:effectLst/>
                <a:latin typeface="Century Schoolbook" panose="02040604050505020304" pitchFamily="18" charset="0"/>
              </a:rPr>
              <a:t>: Employees assist users by handling queries, verifying account information, </a:t>
            </a:r>
          </a:p>
          <a:p>
            <a:pPr marL="457200" marR="0" lvl="1"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a:ln>
                  <a:noFill/>
                </a:ln>
                <a:solidFill>
                  <a:schemeClr val="tx1"/>
                </a:solidFill>
                <a:effectLst/>
                <a:latin typeface="Century Schoolbook" panose="02040604050505020304" pitchFamily="18" charset="0"/>
              </a:rPr>
              <a:t>			and processing service requests.</a:t>
            </a:r>
          </a:p>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a:ln>
                  <a:noFill/>
                </a:ln>
                <a:solidFill>
                  <a:schemeClr val="accent3"/>
                </a:solidFill>
                <a:effectLst/>
                <a:latin typeface="Century Schoolbook" panose="02040604050505020304" pitchFamily="18" charset="0"/>
              </a:rPr>
              <a:t>Transaction Assistance</a:t>
            </a:r>
            <a:r>
              <a:rPr kumimoji="0" lang="en-US" altLang="en-US" sz="2400" b="0" i="0" u="none" strike="noStrike" cap="none" normalizeH="0" baseline="0">
                <a:ln>
                  <a:noFill/>
                </a:ln>
                <a:solidFill>
                  <a:schemeClr val="tx1"/>
                </a:solidFill>
                <a:effectLst/>
                <a:latin typeface="Century Schoolbook" panose="02040604050505020304" pitchFamily="18" charset="0"/>
              </a:rPr>
              <a:t>: Employees help users with money transfers, fund discrepancies, </a:t>
            </a:r>
          </a:p>
          <a:p>
            <a:pPr marL="457200" marR="0" lvl="1"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a:ln>
                  <a:noFill/>
                </a:ln>
                <a:solidFill>
                  <a:schemeClr val="tx1"/>
                </a:solidFill>
                <a:effectLst/>
                <a:latin typeface="Century Schoolbook" panose="02040604050505020304" pitchFamily="18" charset="0"/>
              </a:rPr>
              <a:t>			and ensure accurate processing.</a:t>
            </a:r>
          </a:p>
          <a:p>
            <a:pPr marL="457200" marR="0" lvl="1" indent="0" algn="l" defTabSz="914400" rtl="0" eaLnBrk="0" fontAlgn="base" latinLnBrk="0" hangingPunct="0">
              <a:lnSpc>
                <a:spcPct val="100000"/>
              </a:lnSpc>
              <a:spcBef>
                <a:spcPct val="0"/>
              </a:spcBef>
              <a:spcAft>
                <a:spcPct val="0"/>
              </a:spcAft>
              <a:buClrTx/>
              <a:buSzTx/>
              <a:tabLst/>
            </a:pPr>
            <a:endParaRPr lang="en-US" altLang="en-US" sz="2400">
              <a:solidFill>
                <a:schemeClr val="accent1"/>
              </a:solidFill>
              <a:latin typeface="Century Schoolbook" panose="02040604050505020304" pitchFamily="18" charset="0"/>
            </a:endParaRPr>
          </a:p>
          <a:p>
            <a:pPr>
              <a:buFont typeface="Arial" panose="020B0604020202020204" pitchFamily="34" charset="0"/>
              <a:buChar char="•"/>
            </a:pPr>
            <a:r>
              <a:rPr lang="en-US" sz="2400" b="1">
                <a:solidFill>
                  <a:schemeClr val="accent1"/>
                </a:solidFill>
                <a:latin typeface="Century Schoolbook" panose="02040604050505020304" pitchFamily="18" charset="0"/>
              </a:rPr>
              <a:t>Automatic Workflow</a:t>
            </a:r>
            <a:r>
              <a:rPr lang="en-US" sz="2400">
                <a:latin typeface="Century Schoolbook" panose="02040604050505020304" pitchFamily="18" charset="0"/>
              </a:rPr>
              <a:t>:</a:t>
            </a:r>
          </a:p>
          <a:p>
            <a:endParaRPr lang="en-US" sz="2400">
              <a:latin typeface="Century Schoolbook" panose="02040604050505020304" pitchFamily="18" charset="0"/>
            </a:endParaRPr>
          </a:p>
          <a:p>
            <a:pPr marL="742950" lvl="1" indent="-285750">
              <a:buFont typeface="Arial" panose="020B0604020202020204" pitchFamily="34" charset="0"/>
              <a:buChar char="•"/>
            </a:pPr>
            <a:r>
              <a:rPr lang="en-US" sz="2400">
                <a:latin typeface="Century Schoolbook" panose="02040604050505020304" pitchFamily="18" charset="0"/>
              </a:rPr>
              <a:t>When a user initiates a transaction, Python backend scripts validate the data, interact with the MySQL database, and process the transaction in real-time.</a:t>
            </a:r>
          </a:p>
          <a:p>
            <a:pPr marL="742950" lvl="1" indent="-285750">
              <a:buFont typeface="Arial" panose="020B0604020202020204" pitchFamily="34" charset="0"/>
              <a:buChar char="•"/>
            </a:pPr>
            <a:r>
              <a:rPr lang="en-US" sz="2400">
                <a:latin typeface="Century Schoolbook" panose="02040604050505020304" pitchFamily="18" charset="0"/>
              </a:rPr>
              <a:t>Admins and employees can access real-time data from the MySQL database and monitor activities, ensuring timely resolution of issues.</a:t>
            </a:r>
          </a:p>
          <a:p>
            <a:pPr marL="457200" marR="0" lvl="1" indent="0" algn="l" defTabSz="914400" rtl="0" eaLnBrk="0" fontAlgn="base" latinLnBrk="0" hangingPunct="0">
              <a:lnSpc>
                <a:spcPct val="100000"/>
              </a:lnSpc>
              <a:spcBef>
                <a:spcPct val="0"/>
              </a:spcBef>
              <a:spcAft>
                <a:spcPct val="0"/>
              </a:spcAft>
              <a:buClrTx/>
              <a:buSzTx/>
              <a:tabLst/>
            </a:pPr>
            <a:endParaRPr lang="en-US" altLang="en-US" sz="2400">
              <a:latin typeface="Century Schoolbook" panose="02040604050505020304" pitchFamily="18" charset="0"/>
            </a:endParaRP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a:ln>
                <a:noFill/>
              </a:ln>
              <a:solidFill>
                <a:schemeClr val="tx1"/>
              </a:solidFill>
              <a:effectLst/>
              <a:latin typeface="Century Schoolbook" panose="020406040505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xmlns="" id="{70F968AC-68F9-A0DA-55AF-C4EB97CB79CC}"/>
              </a:ext>
            </a:extLst>
          </p:cNvPr>
          <p:cNvSpPr>
            <a:spLocks noChangeArrowheads="1"/>
          </p:cNvSpPr>
          <p:nvPr/>
        </p:nvSpPr>
        <p:spPr bwMode="auto">
          <a:xfrm>
            <a:off x="0" y="-323167"/>
            <a:ext cx="184731"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xmlns="" id="{8D29FDE1-0DC7-A86D-62D3-6A7E10EA8C73}"/>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xmlns="" val="636303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18A0C0-F28F-FAD8-033B-8E8237B7BA63}"/>
              </a:ext>
            </a:extLst>
          </p:cNvPr>
          <p:cNvSpPr>
            <a:spLocks noGrp="1"/>
          </p:cNvSpPr>
          <p:nvPr>
            <p:ph type="ctrTitle"/>
          </p:nvPr>
        </p:nvSpPr>
        <p:spPr>
          <a:xfrm>
            <a:off x="1959429" y="85952"/>
            <a:ext cx="8795657" cy="619351"/>
          </a:xfrm>
        </p:spPr>
        <p:txBody>
          <a:bodyPr>
            <a:normAutofit/>
          </a:bodyPr>
          <a:lstStyle/>
          <a:p>
            <a:r>
              <a:rPr lang="en-IN" sz="2800" b="1" i="1" u="sng" dirty="0">
                <a:solidFill>
                  <a:srgbClr val="FF0000"/>
                </a:solidFill>
                <a:latin typeface="Century Schoolbook" panose="02040604050505020304" pitchFamily="18" charset="0"/>
              </a:rPr>
              <a:t>Sequence Diagram</a:t>
            </a:r>
          </a:p>
        </p:txBody>
      </p:sp>
      <p:sp>
        <p:nvSpPr>
          <p:cNvPr id="3" name="Subtitle 2">
            <a:extLst>
              <a:ext uri="{FF2B5EF4-FFF2-40B4-BE49-F238E27FC236}">
                <a16:creationId xmlns:a16="http://schemas.microsoft.com/office/drawing/2014/main" xmlns="" id="{864AE442-8A00-A440-4B1B-D7CF2E90BE96}"/>
              </a:ext>
            </a:extLst>
          </p:cNvPr>
          <p:cNvSpPr>
            <a:spLocks noGrp="1"/>
          </p:cNvSpPr>
          <p:nvPr>
            <p:ph type="subTitle" idx="1"/>
          </p:nvPr>
        </p:nvSpPr>
        <p:spPr>
          <a:xfrm>
            <a:off x="283029" y="705303"/>
            <a:ext cx="11908971" cy="6152697"/>
          </a:xfrm>
        </p:spPr>
        <p:txBody>
          <a:bodyPr/>
          <a:lstStyle/>
          <a:p>
            <a:endParaRPr lang="en-IN" dirty="0"/>
          </a:p>
        </p:txBody>
      </p:sp>
      <p:pic>
        <p:nvPicPr>
          <p:cNvPr id="1026" name="Picture 2">
            <a:extLst>
              <a:ext uri="{FF2B5EF4-FFF2-40B4-BE49-F238E27FC236}">
                <a16:creationId xmlns:a16="http://schemas.microsoft.com/office/drawing/2014/main" xmlns="" id="{15419CED-2576-D817-8115-FF8725FD4063}"/>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705302"/>
            <a:ext cx="12288643" cy="615269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978128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54E2E2-3ECF-2CAB-93F6-534EE9EEA566}"/>
              </a:ext>
            </a:extLst>
          </p:cNvPr>
          <p:cNvSpPr>
            <a:spLocks noGrp="1"/>
          </p:cNvSpPr>
          <p:nvPr>
            <p:ph type="ctrTitle"/>
          </p:nvPr>
        </p:nvSpPr>
        <p:spPr>
          <a:xfrm rot="10800000" flipV="1">
            <a:off x="2122714" y="130629"/>
            <a:ext cx="6672943" cy="523649"/>
          </a:xfrm>
        </p:spPr>
        <p:txBody>
          <a:bodyPr>
            <a:noAutofit/>
          </a:bodyPr>
          <a:lstStyle/>
          <a:p>
            <a:r>
              <a:rPr lang="en-IN" sz="2800" b="1" i="1" u="sng" dirty="0" err="1">
                <a:solidFill>
                  <a:srgbClr val="FF0000"/>
                </a:solidFill>
                <a:latin typeface="Century Schoolbook" panose="02040604050505020304" pitchFamily="18" charset="0"/>
              </a:rPr>
              <a:t>Usecase</a:t>
            </a:r>
            <a:r>
              <a:rPr lang="en-IN" sz="2800" b="1" i="1" u="sng" dirty="0">
                <a:solidFill>
                  <a:srgbClr val="FF0000"/>
                </a:solidFill>
                <a:latin typeface="Century Schoolbook" panose="02040604050505020304" pitchFamily="18" charset="0"/>
              </a:rPr>
              <a:t> Diagram</a:t>
            </a:r>
          </a:p>
        </p:txBody>
      </p:sp>
      <p:sp>
        <p:nvSpPr>
          <p:cNvPr id="3" name="Subtitle 2">
            <a:extLst>
              <a:ext uri="{FF2B5EF4-FFF2-40B4-BE49-F238E27FC236}">
                <a16:creationId xmlns:a16="http://schemas.microsoft.com/office/drawing/2014/main" xmlns="" id="{A3DBD9A8-2E3E-E923-215B-A13E8119F229}"/>
              </a:ext>
            </a:extLst>
          </p:cNvPr>
          <p:cNvSpPr>
            <a:spLocks noGrp="1"/>
          </p:cNvSpPr>
          <p:nvPr>
            <p:ph type="subTitle" idx="1"/>
          </p:nvPr>
        </p:nvSpPr>
        <p:spPr>
          <a:xfrm rot="13904412" flipV="1">
            <a:off x="-6077000" y="4675907"/>
            <a:ext cx="862372" cy="72262"/>
          </a:xfrm>
        </p:spPr>
        <p:txBody>
          <a:bodyPr>
            <a:normAutofit fontScale="25000" lnSpcReduction="20000"/>
          </a:bodyPr>
          <a:lstStyle/>
          <a:p>
            <a:endParaRPr lang="en-IN" dirty="0"/>
          </a:p>
        </p:txBody>
      </p:sp>
      <p:pic>
        <p:nvPicPr>
          <p:cNvPr id="4" name="Picture 3">
            <a:extLst>
              <a:ext uri="{FF2B5EF4-FFF2-40B4-BE49-F238E27FC236}">
                <a16:creationId xmlns:a16="http://schemas.microsoft.com/office/drawing/2014/main" xmlns="" id="{37E1C640-FF0F-A340-E5C5-C21D125D9904}"/>
              </a:ext>
            </a:extLst>
          </p:cNvPr>
          <p:cNvPicPr>
            <a:picLocks noChangeAspect="1"/>
          </p:cNvPicPr>
          <p:nvPr/>
        </p:nvPicPr>
        <p:blipFill>
          <a:blip r:embed="rId2"/>
          <a:stretch>
            <a:fillRect/>
          </a:stretch>
        </p:blipFill>
        <p:spPr>
          <a:xfrm>
            <a:off x="206829" y="773953"/>
            <a:ext cx="11887809" cy="5838719"/>
          </a:xfrm>
          <a:prstGeom prst="rect">
            <a:avLst/>
          </a:prstGeom>
        </p:spPr>
      </p:pic>
    </p:spTree>
    <p:extLst>
      <p:ext uri="{BB962C8B-B14F-4D97-AF65-F5344CB8AC3E}">
        <p14:creationId xmlns:p14="http://schemas.microsoft.com/office/powerpoint/2010/main" xmlns="" val="179600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A detailed UML use case diagram for an online banking system. The diagram includes actors such as Customer, Cashier, Manager, and Bank. Use cases include Add Account, Check Balance, Transfer, and Transaction. Transaction further includes Credit, Debit, and extends to Update Balance and Check Interest. The Loan process includes Request Loan, Approve Loan, Term of Loan, and Type of Loan. The Manage Workers use case includes Salary and Promotions. Additionally, include Credit Card, Debit Card, and Bank Transfer as new use cases while keeping the structure similar.">
            <a:extLst>
              <a:ext uri="{FF2B5EF4-FFF2-40B4-BE49-F238E27FC236}">
                <a16:creationId xmlns:a16="http://schemas.microsoft.com/office/drawing/2014/main" xmlns="" id="{7AE9BF8C-528F-423C-FD1D-EE34CBFD933C}"/>
              </a:ext>
            </a:extLst>
          </p:cNvPr>
          <p:cNvSpPr>
            <a:spLocks noChangeAspect="1" noChangeArrowheads="1"/>
          </p:cNvSpPr>
          <p:nvPr/>
        </p:nvSpPr>
        <p:spPr bwMode="auto">
          <a:xfrm>
            <a:off x="1197428" y="914399"/>
            <a:ext cx="4626429" cy="4626429"/>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AutoShape 4" descr="A detailed UML use case diagram for an online banking system. The diagram includes actors such as Customer, Cashier, Manager, and Bank. Use cases include Add Account, Check Balance, Transfer, and Transaction. Transaction further includes Credit, Debit, and extends to Update Balance and Check Interest. The Loan process includes Request Loan, Approve Loan, Term of Loan, and Type of Loan. The Manage Workers use case includes Salary and Promotions. Additionally, include Credit Card, Debit Card, and Bank Transfer as new use cases while keeping the structure similar.">
            <a:extLst>
              <a:ext uri="{FF2B5EF4-FFF2-40B4-BE49-F238E27FC236}">
                <a16:creationId xmlns:a16="http://schemas.microsoft.com/office/drawing/2014/main" xmlns="" id="{5DE05721-9628-1EC8-69D3-BCE432EE795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 name="Picture 3">
            <a:extLst>
              <a:ext uri="{FF2B5EF4-FFF2-40B4-BE49-F238E27FC236}">
                <a16:creationId xmlns:a16="http://schemas.microsoft.com/office/drawing/2014/main" xmlns="" id="{98393C9F-7B70-4F92-302B-909B9F0CA38F}"/>
              </a:ext>
            </a:extLst>
          </p:cNvPr>
          <p:cNvPicPr>
            <a:picLocks noChangeAspect="1"/>
          </p:cNvPicPr>
          <p:nvPr/>
        </p:nvPicPr>
        <p:blipFill>
          <a:blip r:embed="rId2"/>
          <a:stretch>
            <a:fillRect/>
          </a:stretch>
        </p:blipFill>
        <p:spPr>
          <a:xfrm>
            <a:off x="152400" y="-108857"/>
            <a:ext cx="12355285" cy="6966857"/>
          </a:xfrm>
          <a:prstGeom prst="rect">
            <a:avLst/>
          </a:prstGeom>
        </p:spPr>
      </p:pic>
    </p:spTree>
    <p:extLst>
      <p:ext uri="{BB962C8B-B14F-4D97-AF65-F5344CB8AC3E}">
        <p14:creationId xmlns:p14="http://schemas.microsoft.com/office/powerpoint/2010/main" xmlns="" val="3739141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ELLO.7.png"/>
          <p:cNvPicPr>
            <a:picLocks noChangeAspect="1"/>
          </p:cNvPicPr>
          <p:nvPr/>
        </p:nvPicPr>
        <p:blipFill>
          <a:blip r:embed="rId2"/>
          <a:stretch>
            <a:fillRect/>
          </a:stretch>
        </p:blipFill>
        <p:spPr>
          <a:xfrm>
            <a:off x="2254645" y="1547062"/>
            <a:ext cx="7391400" cy="4815840"/>
          </a:xfrm>
          <a:prstGeom prst="rect">
            <a:avLst/>
          </a:prstGeom>
        </p:spPr>
      </p:pic>
      <p:sp>
        <p:nvSpPr>
          <p:cNvPr id="6" name="TextBox 5"/>
          <p:cNvSpPr txBox="1"/>
          <p:nvPr/>
        </p:nvSpPr>
        <p:spPr>
          <a:xfrm flipH="1">
            <a:off x="242761" y="1464658"/>
            <a:ext cx="1399920" cy="400110"/>
          </a:xfrm>
          <a:prstGeom prst="rect">
            <a:avLst/>
          </a:prstGeom>
          <a:noFill/>
        </p:spPr>
        <p:txBody>
          <a:bodyPr wrap="square" rtlCol="0">
            <a:spAutoFit/>
          </a:bodyPr>
          <a:lstStyle/>
          <a:p>
            <a:r>
              <a:rPr lang="en-IN" sz="2000" b="1" dirty="0" smtClean="0"/>
              <a:t>Level 0</a:t>
            </a:r>
            <a:endParaRPr lang="hi-IN" sz="2000" b="1" dirty="0"/>
          </a:p>
        </p:txBody>
      </p:sp>
      <p:sp>
        <p:nvSpPr>
          <p:cNvPr id="7" name="TextBox 6"/>
          <p:cNvSpPr txBox="1"/>
          <p:nvPr/>
        </p:nvSpPr>
        <p:spPr>
          <a:xfrm>
            <a:off x="3665692" y="509798"/>
            <a:ext cx="5057522" cy="400110"/>
          </a:xfrm>
          <a:prstGeom prst="rect">
            <a:avLst/>
          </a:prstGeom>
          <a:noFill/>
        </p:spPr>
        <p:txBody>
          <a:bodyPr wrap="square" rtlCol="0">
            <a:spAutoFit/>
          </a:bodyPr>
          <a:lstStyle/>
          <a:p>
            <a:r>
              <a:rPr lang="en-IN" sz="2000" b="1" dirty="0" smtClean="0"/>
              <a:t>DATA FLOW DIAGRAMS (DFD)</a:t>
            </a:r>
            <a:endParaRPr lang="hi-IN" sz="2000"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HUG.jpg"/>
          <p:cNvPicPr>
            <a:picLocks noChangeAspect="1"/>
          </p:cNvPicPr>
          <p:nvPr/>
        </p:nvPicPr>
        <p:blipFill>
          <a:blip r:embed="rId2"/>
          <a:stretch>
            <a:fillRect/>
          </a:stretch>
        </p:blipFill>
        <p:spPr>
          <a:xfrm>
            <a:off x="2571018" y="0"/>
            <a:ext cx="6871939" cy="672448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EEPAK9.png"/>
          <p:cNvPicPr>
            <a:picLocks noChangeAspect="1"/>
          </p:cNvPicPr>
          <p:nvPr/>
        </p:nvPicPr>
        <p:blipFill>
          <a:blip r:embed="rId2"/>
          <a:stretch>
            <a:fillRect/>
          </a:stretch>
        </p:blipFill>
        <p:spPr>
          <a:xfrm>
            <a:off x="2680723" y="129540"/>
            <a:ext cx="5341620" cy="672846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EEPAK6.png"/>
          <p:cNvPicPr>
            <a:picLocks noChangeAspect="1"/>
          </p:cNvPicPr>
          <p:nvPr/>
        </p:nvPicPr>
        <p:blipFill>
          <a:blip r:embed="rId2"/>
          <a:stretch>
            <a:fillRect/>
          </a:stretch>
        </p:blipFill>
        <p:spPr>
          <a:xfrm>
            <a:off x="2716055" y="0"/>
            <a:ext cx="5335691" cy="68580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EEPAK8.png"/>
          <p:cNvPicPr>
            <a:picLocks noChangeAspect="1"/>
          </p:cNvPicPr>
          <p:nvPr/>
        </p:nvPicPr>
        <p:blipFill>
          <a:blip r:embed="rId2"/>
          <a:stretch>
            <a:fillRect/>
          </a:stretch>
        </p:blipFill>
        <p:spPr>
          <a:xfrm>
            <a:off x="2680722" y="162076"/>
            <a:ext cx="5341620" cy="615780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13F8F7F-D28D-68CF-6B29-54210A55D40F}"/>
              </a:ext>
            </a:extLst>
          </p:cNvPr>
          <p:cNvSpPr txBox="1"/>
          <p:nvPr/>
        </p:nvSpPr>
        <p:spPr>
          <a:xfrm>
            <a:off x="0" y="0"/>
            <a:ext cx="12192000" cy="5632311"/>
          </a:xfrm>
          <a:prstGeom prst="rect">
            <a:avLst/>
          </a:prstGeom>
          <a:noFill/>
        </p:spPr>
        <p:txBody>
          <a:bodyPr wrap="square">
            <a:spAutoFit/>
          </a:bodyPr>
          <a:lstStyle/>
          <a:p>
            <a:r>
              <a:rPr lang="en-US" sz="2400">
                <a:latin typeface="Century Schoolbook" panose="02040604050505020304" pitchFamily="18" charset="0"/>
              </a:rPr>
              <a:t>By incorporating modern web technologies such as </a:t>
            </a:r>
            <a:r>
              <a:rPr lang="en-US" sz="2400" b="1">
                <a:solidFill>
                  <a:schemeClr val="accent2"/>
                </a:solidFill>
                <a:latin typeface="Century Schoolbook" panose="02040604050505020304" pitchFamily="18" charset="0"/>
              </a:rPr>
              <a:t>HTML</a:t>
            </a:r>
            <a:r>
              <a:rPr lang="en-US" sz="2400">
                <a:solidFill>
                  <a:schemeClr val="accent2"/>
                </a:solidFill>
                <a:latin typeface="Century Schoolbook" panose="02040604050505020304" pitchFamily="18" charset="0"/>
              </a:rPr>
              <a:t>, </a:t>
            </a:r>
            <a:r>
              <a:rPr lang="en-US" sz="2400" b="1">
                <a:solidFill>
                  <a:schemeClr val="accent2"/>
                </a:solidFill>
                <a:latin typeface="Century Schoolbook" panose="02040604050505020304" pitchFamily="18" charset="0"/>
              </a:rPr>
              <a:t>CSS</a:t>
            </a:r>
            <a:r>
              <a:rPr lang="en-US" sz="2400">
                <a:solidFill>
                  <a:schemeClr val="accent2"/>
                </a:solidFill>
                <a:latin typeface="Century Schoolbook" panose="02040604050505020304" pitchFamily="18" charset="0"/>
              </a:rPr>
              <a:t>, </a:t>
            </a:r>
            <a:r>
              <a:rPr lang="en-US" sz="2400" b="1">
                <a:solidFill>
                  <a:schemeClr val="accent2"/>
                </a:solidFill>
                <a:latin typeface="Century Schoolbook" panose="02040604050505020304" pitchFamily="18" charset="0"/>
              </a:rPr>
              <a:t>JavaScript</a:t>
            </a:r>
            <a:r>
              <a:rPr lang="en-US" sz="2400">
                <a:latin typeface="Century Schoolbook" panose="02040604050505020304" pitchFamily="18" charset="0"/>
              </a:rPr>
              <a:t>, </a:t>
            </a:r>
            <a:r>
              <a:rPr lang="en-US" sz="2400" b="1">
                <a:solidFill>
                  <a:schemeClr val="accent2"/>
                </a:solidFill>
                <a:latin typeface="Century Schoolbook" panose="02040604050505020304" pitchFamily="18" charset="0"/>
              </a:rPr>
              <a:t>Python</a:t>
            </a:r>
            <a:r>
              <a:rPr lang="en-US" sz="2400">
                <a:latin typeface="Century Schoolbook" panose="02040604050505020304" pitchFamily="18" charset="0"/>
              </a:rPr>
              <a:t>, and </a:t>
            </a:r>
            <a:r>
              <a:rPr lang="en-US" sz="2400" b="1">
                <a:solidFill>
                  <a:schemeClr val="accent2"/>
                </a:solidFill>
                <a:latin typeface="Century Schoolbook" panose="02040604050505020304" pitchFamily="18" charset="0"/>
              </a:rPr>
              <a:t>MySQL</a:t>
            </a:r>
            <a:r>
              <a:rPr lang="en-US" sz="2400">
                <a:latin typeface="Century Schoolbook" panose="02040604050505020304" pitchFamily="18" charset="0"/>
              </a:rPr>
              <a:t>, this system ensures real-time processing, high security, and an intuitive experience for all users.</a:t>
            </a:r>
          </a:p>
          <a:p>
            <a:endParaRPr lang="en-US" sz="2400">
              <a:latin typeface="Century Schoolbook" panose="02040604050505020304" pitchFamily="18" charset="0"/>
            </a:endParaRPr>
          </a:p>
          <a:p>
            <a:pPr algn="ctr"/>
            <a:r>
              <a:rPr lang="en-US" sz="2400">
                <a:latin typeface="Century Schoolbook" panose="02040604050505020304" pitchFamily="18" charset="0"/>
              </a:rPr>
              <a:t>With the increasing reliance on digital platforms, this </a:t>
            </a:r>
            <a:r>
              <a:rPr lang="en-US" sz="2400" b="1">
                <a:solidFill>
                  <a:schemeClr val="accent2"/>
                </a:solidFill>
                <a:latin typeface="Century Schoolbook" panose="02040604050505020304" pitchFamily="18" charset="0"/>
              </a:rPr>
              <a:t>Online Banking System</a:t>
            </a:r>
            <a:r>
              <a:rPr lang="en-US" sz="2400">
                <a:solidFill>
                  <a:schemeClr val="accent2"/>
                </a:solidFill>
                <a:latin typeface="Century Schoolbook" panose="02040604050505020304" pitchFamily="18" charset="0"/>
              </a:rPr>
              <a:t> </a:t>
            </a:r>
            <a:r>
              <a:rPr lang="en-US" sz="2400">
                <a:latin typeface="Century Schoolbook" panose="02040604050505020304" pitchFamily="18" charset="0"/>
              </a:rPr>
              <a:t>integrates the needs of three critical user groups:</a:t>
            </a:r>
          </a:p>
          <a:p>
            <a:pPr algn="ctr"/>
            <a:endParaRPr lang="en-US" sz="2400">
              <a:solidFill>
                <a:schemeClr val="accent1"/>
              </a:solidFill>
              <a:latin typeface="Century Schoolbook" panose="02040604050505020304" pitchFamily="18" charset="0"/>
            </a:endParaRPr>
          </a:p>
          <a:p>
            <a:pPr algn="ctr">
              <a:buFont typeface="Arial" panose="020B0604020202020204" pitchFamily="34" charset="0"/>
              <a:buChar char="•"/>
            </a:pPr>
            <a:r>
              <a:rPr lang="en-US" sz="2400" b="1">
                <a:solidFill>
                  <a:schemeClr val="accent1"/>
                </a:solidFill>
                <a:latin typeface="Century Schoolbook" panose="02040604050505020304" pitchFamily="18" charset="0"/>
              </a:rPr>
              <a:t>End Users (Customers)</a:t>
            </a:r>
            <a:r>
              <a:rPr lang="en-US" sz="2400">
                <a:solidFill>
                  <a:schemeClr val="accent1"/>
                </a:solidFill>
                <a:latin typeface="Century Schoolbook" panose="02040604050505020304" pitchFamily="18" charset="0"/>
              </a:rPr>
              <a:t> </a:t>
            </a:r>
            <a:r>
              <a:rPr lang="en-US" sz="2400">
                <a:latin typeface="Century Schoolbook" panose="02040604050505020304" pitchFamily="18" charset="0"/>
              </a:rPr>
              <a:t>who require an efficient, secure, and accessible platform to manage their banking tasks.</a:t>
            </a:r>
          </a:p>
          <a:p>
            <a:pPr algn="ctr">
              <a:buFont typeface="Arial" panose="020B0604020202020204" pitchFamily="34" charset="0"/>
              <a:buChar char="•"/>
            </a:pPr>
            <a:r>
              <a:rPr lang="en-US" sz="2400" b="1">
                <a:solidFill>
                  <a:schemeClr val="accent1"/>
                </a:solidFill>
                <a:latin typeface="Century Schoolbook" panose="02040604050505020304" pitchFamily="18" charset="0"/>
              </a:rPr>
              <a:t>Bank Employees</a:t>
            </a:r>
            <a:r>
              <a:rPr lang="en-US" sz="2400">
                <a:solidFill>
                  <a:schemeClr val="accent1"/>
                </a:solidFill>
                <a:latin typeface="Century Schoolbook" panose="02040604050505020304" pitchFamily="18" charset="0"/>
              </a:rPr>
              <a:t> </a:t>
            </a:r>
            <a:r>
              <a:rPr lang="en-US" sz="2400">
                <a:latin typeface="Century Schoolbook" panose="02040604050505020304" pitchFamily="18" charset="0"/>
              </a:rPr>
              <a:t>who provide assistance and handle service-related requests or</a:t>
            </a:r>
          </a:p>
          <a:p>
            <a:pPr algn="ctr"/>
            <a:r>
              <a:rPr lang="en-US" sz="2400">
                <a:latin typeface="Century Schoolbook" panose="02040604050505020304" pitchFamily="18" charset="0"/>
              </a:rPr>
              <a:t>issues faced by the users.</a:t>
            </a:r>
          </a:p>
          <a:p>
            <a:pPr algn="ctr">
              <a:buFont typeface="Arial" panose="020B0604020202020204" pitchFamily="34" charset="0"/>
              <a:buChar char="•"/>
            </a:pPr>
            <a:r>
              <a:rPr lang="en-US" sz="2400" b="1">
                <a:solidFill>
                  <a:schemeClr val="accent1"/>
                </a:solidFill>
                <a:latin typeface="Century Schoolbook" panose="02040604050505020304" pitchFamily="18" charset="0"/>
              </a:rPr>
              <a:t>Bank Administrators</a:t>
            </a:r>
            <a:r>
              <a:rPr lang="en-US" sz="2400">
                <a:solidFill>
                  <a:schemeClr val="accent1"/>
                </a:solidFill>
                <a:latin typeface="Century Schoolbook" panose="02040604050505020304" pitchFamily="18" charset="0"/>
              </a:rPr>
              <a:t> </a:t>
            </a:r>
            <a:r>
              <a:rPr lang="en-US" sz="2400">
                <a:latin typeface="Century Schoolbook" panose="02040604050505020304" pitchFamily="18" charset="0"/>
              </a:rPr>
              <a:t>who have the highest level of control, allowing them to manage users, oversee the system's performance, generate reports, and monitor transactions in real time.</a:t>
            </a:r>
          </a:p>
          <a:p>
            <a:endParaRPr lang="en-IN" sz="2400">
              <a:latin typeface="Century Schoolbook" panose="02040604050505020304" pitchFamily="18" charset="0"/>
            </a:endParaRPr>
          </a:p>
        </p:txBody>
      </p:sp>
    </p:spTree>
    <p:extLst>
      <p:ext uri="{BB962C8B-B14F-4D97-AF65-F5344CB8AC3E}">
        <p14:creationId xmlns:p14="http://schemas.microsoft.com/office/powerpoint/2010/main" xmlns="" val="806540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BE96036-4B15-9BF6-CD5D-E47E7E7CF584}"/>
              </a:ext>
            </a:extLst>
          </p:cNvPr>
          <p:cNvSpPr txBox="1"/>
          <p:nvPr/>
        </p:nvSpPr>
        <p:spPr>
          <a:xfrm>
            <a:off x="0" y="0"/>
            <a:ext cx="12192000" cy="6186309"/>
          </a:xfrm>
          <a:prstGeom prst="rect">
            <a:avLst/>
          </a:prstGeom>
          <a:noFill/>
        </p:spPr>
        <p:txBody>
          <a:bodyPr wrap="square">
            <a:spAutoFit/>
          </a:bodyPr>
          <a:lstStyle/>
          <a:p>
            <a:endParaRPr lang="en-US" sz="2000">
              <a:latin typeface="Century Schoolbook" panose="02040604050505020304" pitchFamily="18" charset="0"/>
            </a:endParaRPr>
          </a:p>
          <a:p>
            <a:r>
              <a:rPr lang="en-US" sz="2000">
                <a:latin typeface="Century Schoolbook" panose="02040604050505020304" pitchFamily="18" charset="0"/>
              </a:rPr>
              <a:t>						</a:t>
            </a:r>
            <a:r>
              <a:rPr lang="en-US" sz="2400" b="1" i="1" u="sng">
                <a:solidFill>
                  <a:srgbClr val="FF0000"/>
                </a:solidFill>
                <a:latin typeface="Century Schoolbook" panose="02040604050505020304" pitchFamily="18" charset="0"/>
              </a:rPr>
              <a:t>Conclusion </a:t>
            </a:r>
            <a:r>
              <a:rPr lang="en-US" sz="2000">
                <a:latin typeface="Century Schoolbook" panose="02040604050505020304" pitchFamily="18" charset="0"/>
              </a:rPr>
              <a:t>			</a:t>
            </a:r>
          </a:p>
          <a:p>
            <a:r>
              <a:rPr lang="en-US" sz="2000">
                <a:latin typeface="Century Schoolbook" panose="02040604050505020304" pitchFamily="18" charset="0"/>
              </a:rPr>
              <a:t>							</a:t>
            </a:r>
          </a:p>
          <a:p>
            <a:endParaRPr lang="en-US" sz="2000">
              <a:latin typeface="Century Schoolbook" panose="02040604050505020304" pitchFamily="18" charset="0"/>
            </a:endParaRPr>
          </a:p>
          <a:p>
            <a:r>
              <a:rPr lang="en-US" sz="2400">
                <a:latin typeface="Century Schoolbook" panose="02040604050505020304" pitchFamily="18" charset="0"/>
              </a:rPr>
              <a:t>The </a:t>
            </a:r>
            <a:r>
              <a:rPr lang="en-US" sz="2400" b="1">
                <a:solidFill>
                  <a:schemeClr val="accent2"/>
                </a:solidFill>
                <a:latin typeface="Century Schoolbook" panose="02040604050505020304" pitchFamily="18" charset="0"/>
              </a:rPr>
              <a:t>Online Banking System</a:t>
            </a:r>
            <a:r>
              <a:rPr lang="en-US" sz="2400">
                <a:solidFill>
                  <a:schemeClr val="accent2"/>
                </a:solidFill>
                <a:latin typeface="Century Schoolbook" panose="02040604050505020304" pitchFamily="18" charset="0"/>
              </a:rPr>
              <a:t> </a:t>
            </a:r>
            <a:r>
              <a:rPr lang="en-US" sz="2400">
                <a:latin typeface="Century Schoolbook" panose="02040604050505020304" pitchFamily="18" charset="0"/>
              </a:rPr>
              <a:t>represents a significant advancement in the way financial services are delivered to users. By providing distinct interfaces for </a:t>
            </a:r>
            <a:r>
              <a:rPr lang="en-US" sz="2400" b="1">
                <a:solidFill>
                  <a:schemeClr val="accent2"/>
                </a:solidFill>
                <a:latin typeface="Century Schoolbook" panose="02040604050505020304" pitchFamily="18" charset="0"/>
              </a:rPr>
              <a:t>users</a:t>
            </a:r>
            <a:r>
              <a:rPr lang="en-US" sz="2400">
                <a:latin typeface="Century Schoolbook" panose="02040604050505020304" pitchFamily="18" charset="0"/>
              </a:rPr>
              <a:t>, </a:t>
            </a:r>
            <a:r>
              <a:rPr lang="en-US" sz="2400" b="1">
                <a:solidFill>
                  <a:schemeClr val="accent2"/>
                </a:solidFill>
                <a:latin typeface="Century Schoolbook" panose="02040604050505020304" pitchFamily="18" charset="0"/>
              </a:rPr>
              <a:t>admins</a:t>
            </a:r>
            <a:r>
              <a:rPr lang="en-US" sz="2400">
                <a:latin typeface="Century Schoolbook" panose="02040604050505020304" pitchFamily="18" charset="0"/>
              </a:rPr>
              <a:t>, and </a:t>
            </a:r>
            <a:r>
              <a:rPr lang="en-US" sz="2400" b="1">
                <a:solidFill>
                  <a:schemeClr val="accent2"/>
                </a:solidFill>
                <a:latin typeface="Century Schoolbook" panose="02040604050505020304" pitchFamily="18" charset="0"/>
              </a:rPr>
              <a:t>employees</a:t>
            </a:r>
            <a:r>
              <a:rPr lang="en-US" sz="2400">
                <a:latin typeface="Century Schoolbook" panose="02040604050505020304" pitchFamily="18" charset="0"/>
              </a:rPr>
              <a:t>, the system ensures that each stakeholder can efficiently perform their role. The system is designed with </a:t>
            </a:r>
            <a:r>
              <a:rPr lang="en-US" sz="2400" b="1">
                <a:solidFill>
                  <a:schemeClr val="accent4"/>
                </a:solidFill>
                <a:latin typeface="Century Schoolbook" panose="02040604050505020304" pitchFamily="18" charset="0"/>
              </a:rPr>
              <a:t>security</a:t>
            </a:r>
            <a:r>
              <a:rPr lang="en-US" sz="2400">
                <a:latin typeface="Century Schoolbook" panose="02040604050505020304" pitchFamily="18" charset="0"/>
              </a:rPr>
              <a:t>, </a:t>
            </a:r>
            <a:r>
              <a:rPr lang="en-US" sz="2400" b="1">
                <a:solidFill>
                  <a:schemeClr val="accent4"/>
                </a:solidFill>
                <a:latin typeface="Century Schoolbook" panose="02040604050505020304" pitchFamily="18" charset="0"/>
              </a:rPr>
              <a:t>efficiency</a:t>
            </a:r>
            <a:r>
              <a:rPr lang="en-US" sz="2400">
                <a:latin typeface="Century Schoolbook" panose="02040604050505020304" pitchFamily="18" charset="0"/>
              </a:rPr>
              <a:t>, and </a:t>
            </a:r>
            <a:r>
              <a:rPr lang="en-US" sz="2400" b="1">
                <a:solidFill>
                  <a:schemeClr val="accent4"/>
                </a:solidFill>
                <a:latin typeface="Century Schoolbook" panose="02040604050505020304" pitchFamily="18" charset="0"/>
              </a:rPr>
              <a:t>user experience</a:t>
            </a:r>
            <a:r>
              <a:rPr lang="en-US" sz="2400">
                <a:solidFill>
                  <a:schemeClr val="accent4"/>
                </a:solidFill>
                <a:latin typeface="Century Schoolbook" panose="02040604050505020304" pitchFamily="18" charset="0"/>
              </a:rPr>
              <a:t> </a:t>
            </a:r>
            <a:r>
              <a:rPr lang="en-US" sz="2400">
                <a:latin typeface="Century Schoolbook" panose="02040604050505020304" pitchFamily="18" charset="0"/>
              </a:rPr>
              <a:t>in mind, utilizing modern technologies like</a:t>
            </a:r>
            <a:r>
              <a:rPr lang="en-US" sz="2400">
                <a:solidFill>
                  <a:schemeClr val="accent5"/>
                </a:solidFill>
                <a:latin typeface="Century Schoolbook" panose="02040604050505020304" pitchFamily="18" charset="0"/>
              </a:rPr>
              <a:t> </a:t>
            </a:r>
            <a:r>
              <a:rPr lang="en-US" sz="2400" b="1">
                <a:solidFill>
                  <a:schemeClr val="accent5"/>
                </a:solidFill>
                <a:latin typeface="Century Schoolbook" panose="02040604050505020304" pitchFamily="18" charset="0"/>
              </a:rPr>
              <a:t>HTML</a:t>
            </a:r>
            <a:r>
              <a:rPr lang="en-US" sz="2400">
                <a:latin typeface="Century Schoolbook" panose="02040604050505020304" pitchFamily="18" charset="0"/>
              </a:rPr>
              <a:t>, </a:t>
            </a:r>
            <a:r>
              <a:rPr lang="en-US" sz="2400" b="1">
                <a:solidFill>
                  <a:schemeClr val="accent5"/>
                </a:solidFill>
                <a:latin typeface="Century Schoolbook" panose="02040604050505020304" pitchFamily="18" charset="0"/>
              </a:rPr>
              <a:t>CSS</a:t>
            </a:r>
            <a:r>
              <a:rPr lang="en-US" sz="2400">
                <a:solidFill>
                  <a:schemeClr val="accent5"/>
                </a:solidFill>
                <a:latin typeface="Century Schoolbook" panose="02040604050505020304" pitchFamily="18" charset="0"/>
              </a:rPr>
              <a:t>, </a:t>
            </a:r>
            <a:r>
              <a:rPr lang="en-US" sz="2400" b="1">
                <a:solidFill>
                  <a:schemeClr val="accent5"/>
                </a:solidFill>
                <a:latin typeface="Century Schoolbook" panose="02040604050505020304" pitchFamily="18" charset="0"/>
              </a:rPr>
              <a:t>JavaScript</a:t>
            </a:r>
            <a:r>
              <a:rPr lang="en-US" sz="2400">
                <a:latin typeface="Century Schoolbook" panose="02040604050505020304" pitchFamily="18" charset="0"/>
              </a:rPr>
              <a:t>, </a:t>
            </a:r>
            <a:r>
              <a:rPr lang="en-US" sz="2400" b="1">
                <a:solidFill>
                  <a:schemeClr val="accent5"/>
                </a:solidFill>
                <a:latin typeface="Century Schoolbook" panose="02040604050505020304" pitchFamily="18" charset="0"/>
              </a:rPr>
              <a:t>Python</a:t>
            </a:r>
            <a:r>
              <a:rPr lang="en-US" sz="2400">
                <a:latin typeface="Century Schoolbook" panose="02040604050505020304" pitchFamily="18" charset="0"/>
              </a:rPr>
              <a:t>, and</a:t>
            </a:r>
            <a:r>
              <a:rPr lang="en-US" sz="2400">
                <a:solidFill>
                  <a:schemeClr val="accent5"/>
                </a:solidFill>
                <a:latin typeface="Century Schoolbook" panose="02040604050505020304" pitchFamily="18" charset="0"/>
              </a:rPr>
              <a:t> </a:t>
            </a:r>
            <a:r>
              <a:rPr lang="en-US" sz="2400" b="1">
                <a:solidFill>
                  <a:schemeClr val="accent5"/>
                </a:solidFill>
                <a:latin typeface="Century Schoolbook" panose="02040604050505020304" pitchFamily="18" charset="0"/>
              </a:rPr>
              <a:t>MySQL</a:t>
            </a:r>
            <a:r>
              <a:rPr lang="en-US" sz="2400">
                <a:latin typeface="Century Schoolbook" panose="02040604050505020304" pitchFamily="18" charset="0"/>
              </a:rPr>
              <a:t>.</a:t>
            </a:r>
            <a:br>
              <a:rPr lang="en-US" sz="2400">
                <a:latin typeface="Century Schoolbook" panose="02040604050505020304" pitchFamily="18" charset="0"/>
              </a:rPr>
            </a:br>
            <a:endParaRPr lang="en-US" sz="2400">
              <a:latin typeface="Century Schoolbook" panose="02040604050505020304" pitchFamily="18" charset="0"/>
            </a:endParaRPr>
          </a:p>
          <a:p>
            <a:endParaRPr lang="en-US" sz="2400">
              <a:latin typeface="Century Schoolbook" panose="02040604050505020304" pitchFamily="18" charset="0"/>
            </a:endParaRPr>
          </a:p>
          <a:p>
            <a:r>
              <a:rPr lang="en-US" sz="2400">
                <a:latin typeface="Century Schoolbook" panose="02040604050505020304" pitchFamily="18" charset="0"/>
              </a:rPr>
              <a:t>With this solution, users can manage their accounts securely from anywhere, admins can oversee the entire platform, and employees can provide dedicated customer support. As digital banking continues to evolve, this system provides a solid foundation for future developments, including mobile integration, enhanced security measures, and advanced data analytics.</a:t>
            </a:r>
          </a:p>
        </p:txBody>
      </p:sp>
    </p:spTree>
    <p:extLst>
      <p:ext uri="{BB962C8B-B14F-4D97-AF65-F5344CB8AC3E}">
        <p14:creationId xmlns:p14="http://schemas.microsoft.com/office/powerpoint/2010/main" xmlns="" val="3523117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114C5F00-3C7D-DD26-2E10-252090333436}"/>
              </a:ext>
            </a:extLst>
          </p:cNvPr>
          <p:cNvSpPr>
            <a:spLocks noChangeArrowheads="1"/>
          </p:cNvSpPr>
          <p:nvPr/>
        </p:nvSpPr>
        <p:spPr bwMode="auto">
          <a:xfrm rot="10800000" flipV="1">
            <a:off x="0" y="-800411"/>
            <a:ext cx="12039600" cy="75405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a:ln>
                <a:noFill/>
              </a:ln>
              <a:solidFill>
                <a:schemeClr val="tx1"/>
              </a:solidFill>
              <a:effectLst/>
              <a:latin typeface="Century Schoolbook" panose="020406040505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a:latin typeface="Century Schoolbook" panose="020406040505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a:ln>
                <a:noFill/>
              </a:ln>
              <a:solidFill>
                <a:schemeClr val="tx1"/>
              </a:solidFill>
              <a:effectLst/>
              <a:latin typeface="Century Schoolbook" panose="020406040505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a:latin typeface="Century Schoolbook" panose="02040604050505020304" pitchFamily="18" charset="0"/>
              </a:rPr>
              <a:t>                                                  </a:t>
            </a:r>
            <a:r>
              <a:rPr lang="en-US" altLang="en-US" sz="2800">
                <a:latin typeface="Century Schoolbook" panose="02040604050505020304" pitchFamily="18" charset="0"/>
              </a:rPr>
              <a:t>  </a:t>
            </a:r>
            <a:r>
              <a:rPr lang="en-US" altLang="en-US" sz="2800" b="1" i="1" u="sng">
                <a:solidFill>
                  <a:srgbClr val="FF0000"/>
                </a:solidFill>
                <a:latin typeface="Century Schoolbook" panose="02040604050505020304" pitchFamily="18" charset="0"/>
              </a:rPr>
              <a:t>Abstract</a:t>
            </a:r>
            <a:endParaRPr lang="en-US" altLang="en-US" sz="2400">
              <a:latin typeface="Century Schoolbook" panose="020406040505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a:ln>
                <a:noFill/>
              </a:ln>
              <a:solidFill>
                <a:schemeClr val="tx1"/>
              </a:solidFill>
              <a:effectLst/>
              <a:latin typeface="Century Schoolbook" panose="020406040505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Century Schoolbook" panose="02040604050505020304" pitchFamily="18" charset="0"/>
              </a:rPr>
              <a:t>The </a:t>
            </a:r>
            <a:r>
              <a:rPr kumimoji="0" lang="en-US" altLang="en-US" sz="2400" b="1" i="0" u="none" strike="noStrike" cap="none" normalizeH="0" baseline="0">
                <a:ln>
                  <a:noFill/>
                </a:ln>
                <a:solidFill>
                  <a:schemeClr val="accent1"/>
                </a:solidFill>
                <a:effectLst/>
                <a:latin typeface="Century Schoolbook" panose="02040604050505020304" pitchFamily="18" charset="0"/>
              </a:rPr>
              <a:t>Online Banking System</a:t>
            </a:r>
            <a:r>
              <a:rPr kumimoji="0" lang="en-US" altLang="en-US" sz="2400" b="0" i="0" u="none" strike="noStrike" cap="none" normalizeH="0" baseline="0">
                <a:ln>
                  <a:noFill/>
                </a:ln>
                <a:solidFill>
                  <a:schemeClr val="tx1"/>
                </a:solidFill>
                <a:effectLst/>
                <a:latin typeface="Century Schoolbook" panose="02040604050505020304" pitchFamily="18" charset="0"/>
              </a:rPr>
              <a:t> is a web-based platform designed to manage banking tasks online, enabling customers, administrators, and bank employees to perform their specific roles efficiently.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Century Schoolbook" panose="02040604050505020304" pitchFamily="18" charset="0"/>
              </a:rPr>
              <a:t>The system includes the following components: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a:ln>
                <a:noFill/>
              </a:ln>
              <a:solidFill>
                <a:schemeClr val="tx1"/>
              </a:solidFill>
              <a:effectLst/>
              <a:latin typeface="Century Schoolbook" panose="020406040505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a:ln>
                  <a:noFill/>
                </a:ln>
                <a:solidFill>
                  <a:schemeClr val="accent1"/>
                </a:solidFill>
                <a:effectLst/>
                <a:latin typeface="Century Schoolbook" panose="02040604050505020304" pitchFamily="18" charset="0"/>
              </a:rPr>
              <a:t>User Interface</a:t>
            </a:r>
            <a:r>
              <a:rPr kumimoji="0" lang="en-US" altLang="en-US" sz="2400" b="0" i="0" u="none" strike="noStrike" cap="none" normalizeH="0" baseline="0">
                <a:ln>
                  <a:noFill/>
                </a:ln>
                <a:solidFill>
                  <a:schemeClr val="tx1"/>
                </a:solidFill>
                <a:effectLst/>
                <a:latin typeface="Century Schoolbook" panose="02040604050505020304" pitchFamily="18" charset="0"/>
              </a:rPr>
              <a:t>: Provides customers with the ability to perform tasks such as transferring funds, checking account balances, paying bills, and viewing transaction history, all from a secure login.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a:ln>
                  <a:noFill/>
                </a:ln>
                <a:solidFill>
                  <a:schemeClr val="accent1"/>
                </a:solidFill>
                <a:effectLst/>
                <a:latin typeface="Century Schoolbook" panose="02040604050505020304" pitchFamily="18" charset="0"/>
              </a:rPr>
              <a:t>Admin Interface</a:t>
            </a:r>
            <a:r>
              <a:rPr kumimoji="0" lang="en-US" altLang="en-US" sz="2400" b="0" i="0" u="none" strike="noStrike" cap="none" normalizeH="0" baseline="0">
                <a:ln>
                  <a:noFill/>
                </a:ln>
                <a:solidFill>
                  <a:schemeClr val="tx1"/>
                </a:solidFill>
                <a:effectLst/>
                <a:latin typeface="Century Schoolbook" panose="02040604050505020304" pitchFamily="18" charset="0"/>
              </a:rPr>
              <a:t>: Allows administrators to oversee all banking operations, including managing users, reviewing transactions, generating reports, and maintaining the security of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a:ln>
                  <a:noFill/>
                </a:ln>
                <a:solidFill>
                  <a:schemeClr val="accent1"/>
                </a:solidFill>
                <a:effectLst/>
                <a:latin typeface="Century Schoolbook" panose="02040604050505020304" pitchFamily="18" charset="0"/>
              </a:rPr>
              <a:t>Employee Interface</a:t>
            </a:r>
            <a:r>
              <a:rPr kumimoji="0" lang="en-US" altLang="en-US" sz="2400" b="0" i="0" u="none" strike="noStrike" cap="none" normalizeH="0" baseline="0">
                <a:ln>
                  <a:noFill/>
                </a:ln>
                <a:solidFill>
                  <a:schemeClr val="tx1"/>
                </a:solidFill>
                <a:effectLst/>
                <a:latin typeface="Century Schoolbook" panose="02040604050505020304" pitchFamily="18" charset="0"/>
              </a:rPr>
              <a:t>: Empowers bank employees to handle customer queries, process account updates, and assist with technical or transactional issues.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Century Schoolbook" panose="02040604050505020304" pitchFamily="18" charset="0"/>
              </a:rPr>
              <a:t>Utilizing </a:t>
            </a:r>
            <a:r>
              <a:rPr kumimoji="0" lang="en-US" altLang="en-US" sz="2400" b="1" i="0" u="none" strike="noStrike" cap="none" normalizeH="0" baseline="0">
                <a:ln>
                  <a:noFill/>
                </a:ln>
                <a:solidFill>
                  <a:schemeClr val="accent2"/>
                </a:solidFill>
                <a:effectLst/>
                <a:latin typeface="Century Schoolbook" panose="02040604050505020304" pitchFamily="18" charset="0"/>
              </a:rPr>
              <a:t>HTML</a:t>
            </a:r>
            <a:r>
              <a:rPr kumimoji="0" lang="en-US" altLang="en-US" sz="2400" b="0" i="0" u="none" strike="noStrike" cap="none" normalizeH="0" baseline="0">
                <a:ln>
                  <a:noFill/>
                </a:ln>
                <a:solidFill>
                  <a:schemeClr val="accent1"/>
                </a:solidFill>
                <a:effectLst/>
                <a:latin typeface="Century Schoolbook" panose="02040604050505020304" pitchFamily="18" charset="0"/>
              </a:rPr>
              <a:t>,</a:t>
            </a:r>
            <a:r>
              <a:rPr kumimoji="0" lang="en-US" altLang="en-US" sz="2400" b="0" i="0" u="none" strike="noStrike" cap="none" normalizeH="0" baseline="0">
                <a:ln>
                  <a:noFill/>
                </a:ln>
                <a:solidFill>
                  <a:schemeClr val="accent2"/>
                </a:solidFill>
                <a:effectLst/>
                <a:latin typeface="Century Schoolbook" panose="02040604050505020304" pitchFamily="18" charset="0"/>
              </a:rPr>
              <a:t> </a:t>
            </a:r>
            <a:r>
              <a:rPr kumimoji="0" lang="en-US" altLang="en-US" sz="2400" b="1" i="0" u="none" strike="noStrike" cap="none" normalizeH="0" baseline="0">
                <a:ln>
                  <a:noFill/>
                </a:ln>
                <a:solidFill>
                  <a:schemeClr val="accent2"/>
                </a:solidFill>
                <a:effectLst/>
                <a:latin typeface="Century Schoolbook" panose="02040604050505020304" pitchFamily="18" charset="0"/>
              </a:rPr>
              <a:t>CSS</a:t>
            </a:r>
            <a:r>
              <a:rPr kumimoji="0" lang="en-US" altLang="en-US" sz="2400" b="0" i="0" u="none" strike="noStrike" cap="none" normalizeH="0" baseline="0">
                <a:ln>
                  <a:noFill/>
                </a:ln>
                <a:solidFill>
                  <a:schemeClr val="accent1"/>
                </a:solidFill>
                <a:effectLst/>
                <a:latin typeface="Century Schoolbook" panose="02040604050505020304" pitchFamily="18" charset="0"/>
              </a:rPr>
              <a:t>, </a:t>
            </a:r>
            <a:r>
              <a:rPr kumimoji="0" lang="en-US" altLang="en-US" sz="2400" b="1" i="0" u="none" strike="noStrike" cap="none" normalizeH="0" baseline="0">
                <a:ln>
                  <a:noFill/>
                </a:ln>
                <a:solidFill>
                  <a:schemeClr val="accent2"/>
                </a:solidFill>
                <a:effectLst/>
                <a:latin typeface="Century Schoolbook" panose="02040604050505020304" pitchFamily="18" charset="0"/>
              </a:rPr>
              <a:t>JavaScript</a:t>
            </a:r>
            <a:r>
              <a:rPr kumimoji="0" lang="en-US" altLang="en-US" sz="2400" b="0" i="0" u="none" strike="noStrike" cap="none" normalizeH="0" baseline="0">
                <a:ln>
                  <a:noFill/>
                </a:ln>
                <a:solidFill>
                  <a:schemeClr val="accent1"/>
                </a:solidFill>
                <a:effectLst/>
                <a:latin typeface="Century Schoolbook" panose="02040604050505020304" pitchFamily="18" charset="0"/>
              </a:rPr>
              <a:t>, </a:t>
            </a:r>
            <a:r>
              <a:rPr kumimoji="0" lang="en-US" altLang="en-US" sz="2400" b="1" i="0" u="none" strike="noStrike" cap="none" normalizeH="0" baseline="0">
                <a:ln>
                  <a:noFill/>
                </a:ln>
                <a:solidFill>
                  <a:schemeClr val="accent2"/>
                </a:solidFill>
                <a:effectLst/>
                <a:latin typeface="Century Schoolbook" panose="02040604050505020304" pitchFamily="18" charset="0"/>
              </a:rPr>
              <a:t>Python</a:t>
            </a:r>
            <a:r>
              <a:rPr kumimoji="0" lang="en-US" altLang="en-US" sz="2400" b="0" i="0" u="none" strike="noStrike" cap="none" normalizeH="0" baseline="0">
                <a:ln>
                  <a:noFill/>
                </a:ln>
                <a:solidFill>
                  <a:schemeClr val="tx1"/>
                </a:solidFill>
                <a:effectLst/>
                <a:latin typeface="Century Schoolbook" panose="02040604050505020304" pitchFamily="18" charset="0"/>
              </a:rPr>
              <a:t>, and </a:t>
            </a:r>
            <a:r>
              <a:rPr kumimoji="0" lang="en-US" altLang="en-US" sz="2400" b="1" i="0" u="none" strike="noStrike" cap="none" normalizeH="0" baseline="0">
                <a:ln>
                  <a:noFill/>
                </a:ln>
                <a:solidFill>
                  <a:schemeClr val="accent2"/>
                </a:solidFill>
                <a:effectLst/>
                <a:latin typeface="Century Schoolbook" panose="02040604050505020304" pitchFamily="18" charset="0"/>
              </a:rPr>
              <a:t>MySQL</a:t>
            </a:r>
            <a:r>
              <a:rPr kumimoji="0" lang="en-US" altLang="en-US" sz="2400" b="0" i="0" u="none" strike="noStrike" cap="none" normalizeH="0" baseline="0">
                <a:ln>
                  <a:noFill/>
                </a:ln>
                <a:solidFill>
                  <a:schemeClr val="tx1"/>
                </a:solidFill>
                <a:effectLst/>
                <a:latin typeface="Century Schoolbook" panose="02040604050505020304" pitchFamily="18" charset="0"/>
              </a:rPr>
              <a:t>, the system offers an efficient, scalable, and secure platform for banking activities.</a:t>
            </a:r>
          </a:p>
        </p:txBody>
      </p:sp>
    </p:spTree>
    <p:extLst>
      <p:ext uri="{BB962C8B-B14F-4D97-AF65-F5344CB8AC3E}">
        <p14:creationId xmlns:p14="http://schemas.microsoft.com/office/powerpoint/2010/main" xmlns="" val="2211336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8C3F2396-09B4-1236-031D-6F599E57E4BA}"/>
              </a:ext>
            </a:extLst>
          </p:cNvPr>
          <p:cNvSpPr txBox="1"/>
          <p:nvPr/>
        </p:nvSpPr>
        <p:spPr>
          <a:xfrm>
            <a:off x="-1" y="152401"/>
            <a:ext cx="12192001" cy="6247864"/>
          </a:xfrm>
          <a:prstGeom prst="rect">
            <a:avLst/>
          </a:prstGeom>
          <a:noFill/>
        </p:spPr>
        <p:txBody>
          <a:bodyPr wrap="square">
            <a:spAutoFit/>
          </a:bodyPr>
          <a:lstStyle/>
          <a:p>
            <a:r>
              <a:rPr lang="en-US" sz="2400">
                <a:latin typeface="Century Schoolbook" panose="02040604050505020304" pitchFamily="18" charset="0"/>
              </a:rPr>
              <a:t>                                                               </a:t>
            </a:r>
            <a:r>
              <a:rPr lang="en-US" sz="2800" b="1" i="1" u="sng">
                <a:solidFill>
                  <a:srgbClr val="FF0000"/>
                </a:solidFill>
                <a:latin typeface="Century Schoolbook" panose="02040604050505020304" pitchFamily="18" charset="0"/>
              </a:rPr>
              <a:t>Overview</a:t>
            </a:r>
            <a:endParaRPr lang="en-US" sz="2800">
              <a:latin typeface="Century Schoolbook" panose="02040604050505020304" pitchFamily="18" charset="0"/>
            </a:endParaRPr>
          </a:p>
          <a:p>
            <a:endParaRPr lang="en-US" sz="2400">
              <a:latin typeface="Century Schoolbook" panose="02040604050505020304" pitchFamily="18" charset="0"/>
            </a:endParaRPr>
          </a:p>
          <a:p>
            <a:r>
              <a:rPr lang="en-US" sz="2400">
                <a:latin typeface="Century Schoolbook" panose="02040604050505020304" pitchFamily="18" charset="0"/>
              </a:rPr>
              <a:t>The </a:t>
            </a:r>
            <a:r>
              <a:rPr lang="en-US" sz="2400" b="1">
                <a:solidFill>
                  <a:schemeClr val="accent1"/>
                </a:solidFill>
                <a:latin typeface="Century Schoolbook" panose="02040604050505020304" pitchFamily="18" charset="0"/>
              </a:rPr>
              <a:t>Online Banking System</a:t>
            </a:r>
            <a:r>
              <a:rPr lang="en-US" sz="2400">
                <a:solidFill>
                  <a:schemeClr val="accent1"/>
                </a:solidFill>
                <a:latin typeface="Century Schoolbook" panose="02040604050505020304" pitchFamily="18" charset="0"/>
              </a:rPr>
              <a:t> </a:t>
            </a:r>
            <a:r>
              <a:rPr lang="en-US" sz="2400">
                <a:latin typeface="Century Schoolbook" panose="02040604050505020304" pitchFamily="18" charset="0"/>
              </a:rPr>
              <a:t>operates with three primary user interfaces, each designed to handle distinct tasks:</a:t>
            </a:r>
          </a:p>
          <a:p>
            <a:endParaRPr lang="en-US" sz="2400">
              <a:latin typeface="Century Schoolbook" panose="02040604050505020304" pitchFamily="18" charset="0"/>
            </a:endParaRPr>
          </a:p>
          <a:p>
            <a:pPr>
              <a:buFont typeface="Arial" panose="020B0604020202020204" pitchFamily="34" charset="0"/>
              <a:buChar char="•"/>
            </a:pPr>
            <a:r>
              <a:rPr lang="en-US" sz="2400" b="1">
                <a:solidFill>
                  <a:schemeClr val="accent1"/>
                </a:solidFill>
                <a:latin typeface="Century Schoolbook" panose="02040604050505020304" pitchFamily="18" charset="0"/>
              </a:rPr>
              <a:t>User Interface</a:t>
            </a:r>
            <a:r>
              <a:rPr lang="en-US" sz="2400">
                <a:latin typeface="Century Schoolbook" panose="02040604050505020304" pitchFamily="18" charset="0"/>
              </a:rPr>
              <a:t>:</a:t>
            </a:r>
          </a:p>
          <a:p>
            <a:endParaRPr lang="en-US" sz="2400">
              <a:latin typeface="Century Schoolbook" panose="02040604050505020304" pitchFamily="18" charset="0"/>
            </a:endParaRPr>
          </a:p>
          <a:p>
            <a:pPr marL="742950" lvl="1" indent="-285750">
              <a:buFont typeface="Arial" panose="020B0604020202020204" pitchFamily="34" charset="0"/>
              <a:buChar char="•"/>
            </a:pPr>
            <a:r>
              <a:rPr lang="en-US" sz="2400" b="1">
                <a:solidFill>
                  <a:schemeClr val="accent1"/>
                </a:solidFill>
                <a:latin typeface="Century Schoolbook" panose="02040604050505020304" pitchFamily="18" charset="0"/>
              </a:rPr>
              <a:t>User Login</a:t>
            </a:r>
            <a:r>
              <a:rPr lang="en-US" sz="2400">
                <a:latin typeface="Century Schoolbook" panose="02040604050505020304" pitchFamily="18" charset="0"/>
              </a:rPr>
              <a:t>: Customers log in securely with their credentials and access their accounts.</a:t>
            </a:r>
          </a:p>
          <a:p>
            <a:pPr marL="742950" lvl="1" indent="-285750">
              <a:buFont typeface="Arial" panose="020B0604020202020204" pitchFamily="34" charset="0"/>
              <a:buChar char="•"/>
            </a:pPr>
            <a:r>
              <a:rPr lang="en-US" sz="2400" b="1">
                <a:solidFill>
                  <a:schemeClr val="accent1"/>
                </a:solidFill>
                <a:latin typeface="Century Schoolbook" panose="02040604050505020304" pitchFamily="18" charset="0"/>
              </a:rPr>
              <a:t>Account Management</a:t>
            </a:r>
            <a:r>
              <a:rPr lang="en-US" sz="2400">
                <a:latin typeface="Century Schoolbook" panose="02040604050505020304" pitchFamily="18" charset="0"/>
              </a:rPr>
              <a:t>: Users can check balances, view transaction history, and update personal information.</a:t>
            </a:r>
          </a:p>
          <a:p>
            <a:pPr marL="742950" lvl="1" indent="-285750">
              <a:buFont typeface="Arial" panose="020B0604020202020204" pitchFamily="34" charset="0"/>
              <a:buChar char="•"/>
            </a:pPr>
            <a:r>
              <a:rPr lang="en-US" sz="2400" b="1">
                <a:solidFill>
                  <a:schemeClr val="accent1"/>
                </a:solidFill>
                <a:latin typeface="Century Schoolbook" panose="02040604050505020304" pitchFamily="18" charset="0"/>
              </a:rPr>
              <a:t>Transactions</a:t>
            </a:r>
            <a:r>
              <a:rPr lang="en-US" sz="2400">
                <a:latin typeface="Century Schoolbook" panose="02040604050505020304" pitchFamily="18" charset="0"/>
              </a:rPr>
              <a:t>: Users can initiate money transfers, pay bills, and request financial statements.</a:t>
            </a:r>
          </a:p>
          <a:p>
            <a:pPr marL="742950" lvl="1" indent="-285750">
              <a:buFont typeface="Arial" panose="020B0604020202020204" pitchFamily="34" charset="0"/>
              <a:buChar char="•"/>
            </a:pPr>
            <a:r>
              <a:rPr lang="en-US" sz="2400" b="1">
                <a:solidFill>
                  <a:schemeClr val="accent1"/>
                </a:solidFill>
                <a:latin typeface="Century Schoolbook" panose="02040604050505020304" pitchFamily="18" charset="0"/>
              </a:rPr>
              <a:t>Security Features</a:t>
            </a:r>
            <a:r>
              <a:rPr lang="en-US" sz="2400">
                <a:latin typeface="Century Schoolbook" panose="02040604050505020304" pitchFamily="18" charset="0"/>
              </a:rPr>
              <a:t>: Two-factor authentication and encrypted communication ensure that all activities are secure</a:t>
            </a:r>
            <a:r>
              <a:rPr lang="en-US"/>
              <a:t>.</a:t>
            </a:r>
          </a:p>
          <a:p>
            <a:pPr lvl="1"/>
            <a:endParaRPr lang="en-US"/>
          </a:p>
          <a:p>
            <a:pPr lvl="1"/>
            <a:endParaRPr lang="en-US"/>
          </a:p>
        </p:txBody>
      </p:sp>
    </p:spTree>
    <p:extLst>
      <p:ext uri="{BB962C8B-B14F-4D97-AF65-F5344CB8AC3E}">
        <p14:creationId xmlns:p14="http://schemas.microsoft.com/office/powerpoint/2010/main" xmlns="" val="590597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A49E4A9E-D2D2-6992-9C22-9EE5E79FCC3F}"/>
              </a:ext>
            </a:extLst>
          </p:cNvPr>
          <p:cNvSpPr txBox="1"/>
          <p:nvPr/>
        </p:nvSpPr>
        <p:spPr>
          <a:xfrm>
            <a:off x="0" y="0"/>
            <a:ext cx="12192000" cy="7109639"/>
          </a:xfrm>
          <a:prstGeom prst="rect">
            <a:avLst/>
          </a:prstGeom>
          <a:noFill/>
        </p:spPr>
        <p:txBody>
          <a:bodyPr wrap="square">
            <a:spAutoFit/>
          </a:bodyPr>
          <a:lstStyle/>
          <a:p>
            <a:r>
              <a:rPr lang="en-US" sz="2400" b="1">
                <a:solidFill>
                  <a:schemeClr val="accent1"/>
                </a:solidFill>
                <a:latin typeface="Century Schoolbook" panose="02040604050505020304" pitchFamily="18" charset="0"/>
              </a:rPr>
              <a:t>Admin Interface</a:t>
            </a:r>
            <a:r>
              <a:rPr lang="en-US" sz="2400">
                <a:latin typeface="Century Schoolbook" panose="02040604050505020304" pitchFamily="18" charset="0"/>
              </a:rPr>
              <a:t>:</a:t>
            </a:r>
          </a:p>
          <a:p>
            <a:endParaRPr lang="en-US" sz="2400">
              <a:latin typeface="Century Schoolbook" panose="02040604050505020304" pitchFamily="18" charset="0"/>
            </a:endParaRPr>
          </a:p>
          <a:p>
            <a:pPr marL="342900" indent="-342900">
              <a:buFont typeface="Arial" panose="020B0604020202020204" pitchFamily="34" charset="0"/>
              <a:buChar char="•"/>
            </a:pPr>
            <a:r>
              <a:rPr lang="en-US" sz="2400" b="1">
                <a:solidFill>
                  <a:schemeClr val="accent3"/>
                </a:solidFill>
                <a:latin typeface="Century Schoolbook" panose="02040604050505020304" pitchFamily="18" charset="0"/>
              </a:rPr>
              <a:t>       User Management</a:t>
            </a:r>
            <a:r>
              <a:rPr lang="en-US" sz="2400">
                <a:latin typeface="Century Schoolbook" panose="02040604050505020304" pitchFamily="18" charset="0"/>
              </a:rPr>
              <a:t>: Administrators can create, update, or deactivate user accounts     as needed</a:t>
            </a:r>
            <a:r>
              <a:rPr lang="en-US" sz="2400">
                <a:solidFill>
                  <a:schemeClr val="accent3"/>
                </a:solidFill>
                <a:latin typeface="Century Schoolbook" panose="02040604050505020304" pitchFamily="18" charset="0"/>
              </a:rPr>
              <a:t>.</a:t>
            </a:r>
          </a:p>
          <a:p>
            <a:pPr marL="342900" indent="-342900">
              <a:buFont typeface="Arial" panose="020B0604020202020204" pitchFamily="34" charset="0"/>
              <a:buChar char="•"/>
            </a:pPr>
            <a:r>
              <a:rPr lang="en-US" sz="2400" b="1">
                <a:solidFill>
                  <a:schemeClr val="accent3"/>
                </a:solidFill>
                <a:latin typeface="Century Schoolbook" panose="02040604050505020304" pitchFamily="18" charset="0"/>
              </a:rPr>
              <a:t>       Transaction Monitoring</a:t>
            </a:r>
            <a:r>
              <a:rPr lang="en-US" sz="2400">
                <a:latin typeface="Century Schoolbook" panose="02040604050505020304" pitchFamily="18" charset="0"/>
              </a:rPr>
              <a:t>: Admins can view detailed transaction logs and manage flagged activities.</a:t>
            </a:r>
          </a:p>
          <a:p>
            <a:pPr marL="342900" indent="-342900">
              <a:buFont typeface="Arial" panose="020B0604020202020204" pitchFamily="34" charset="0"/>
              <a:buChar char="•"/>
            </a:pPr>
            <a:r>
              <a:rPr lang="en-US" sz="2400" b="1">
                <a:solidFill>
                  <a:schemeClr val="accent3"/>
                </a:solidFill>
                <a:latin typeface="Century Schoolbook" panose="02040604050505020304" pitchFamily="18" charset="0"/>
              </a:rPr>
              <a:t>         System Security</a:t>
            </a:r>
            <a:r>
              <a:rPr lang="en-US" sz="2400">
                <a:latin typeface="Century Schoolbook" panose="02040604050505020304" pitchFamily="18" charset="0"/>
              </a:rPr>
              <a:t>: Admins monitor system security, review user activity reports, and perform routine audits.</a:t>
            </a:r>
          </a:p>
          <a:p>
            <a:pPr marL="342900" indent="-342900">
              <a:buFont typeface="Arial" panose="020B0604020202020204" pitchFamily="34" charset="0"/>
              <a:buChar char="•"/>
            </a:pPr>
            <a:r>
              <a:rPr lang="en-US" sz="2400" b="1">
                <a:solidFill>
                  <a:schemeClr val="accent3"/>
                </a:solidFill>
                <a:latin typeface="Century Schoolbook" panose="02040604050505020304" pitchFamily="18" charset="0"/>
              </a:rPr>
              <a:t>         Reporting Tools</a:t>
            </a:r>
            <a:r>
              <a:rPr lang="en-US" sz="2400">
                <a:solidFill>
                  <a:schemeClr val="accent1"/>
                </a:solidFill>
                <a:latin typeface="Century Schoolbook" panose="02040604050505020304" pitchFamily="18" charset="0"/>
              </a:rPr>
              <a:t>: </a:t>
            </a:r>
            <a:r>
              <a:rPr lang="en-US" sz="2400">
                <a:latin typeface="Century Schoolbook" panose="02040604050505020304" pitchFamily="18" charset="0"/>
              </a:rPr>
              <a:t>Admins can generate daily, weekly, or monthly reports on system activity and financial transactions.</a:t>
            </a:r>
          </a:p>
          <a:p>
            <a:r>
              <a:rPr lang="en-US" sz="2400" b="1">
                <a:solidFill>
                  <a:schemeClr val="accent1"/>
                </a:solidFill>
                <a:latin typeface="Century Schoolbook" panose="02040604050505020304" pitchFamily="18" charset="0"/>
              </a:rPr>
              <a:t>Employee Interface</a:t>
            </a:r>
            <a:r>
              <a:rPr lang="en-US" sz="2400">
                <a:latin typeface="Century Schoolbook" panose="02040604050505020304" pitchFamily="18" charset="0"/>
              </a:rPr>
              <a:t>:</a:t>
            </a:r>
          </a:p>
          <a:p>
            <a:pPr lvl="1"/>
            <a:endParaRPr lang="en-US" sz="2400">
              <a:latin typeface="Century Schoolbook" panose="02040604050505020304" pitchFamily="18" charset="0"/>
            </a:endParaRPr>
          </a:p>
          <a:p>
            <a:pPr marL="800100" lvl="1" indent="-342900">
              <a:buFont typeface="Arial" panose="020B0604020202020204" pitchFamily="34" charset="0"/>
              <a:buChar char="•"/>
            </a:pPr>
            <a:r>
              <a:rPr lang="en-US" sz="2400" b="1">
                <a:solidFill>
                  <a:schemeClr val="accent3"/>
                </a:solidFill>
                <a:latin typeface="Century Schoolbook" panose="02040604050505020304" pitchFamily="18" charset="0"/>
              </a:rPr>
              <a:t>Customer Support</a:t>
            </a:r>
            <a:r>
              <a:rPr lang="en-US" sz="2400">
                <a:latin typeface="Century Schoolbook" panose="02040604050505020304" pitchFamily="18" charset="0"/>
              </a:rPr>
              <a:t>: Employees assist users with inquiries and resolve account-related issues.</a:t>
            </a:r>
          </a:p>
          <a:p>
            <a:pPr marL="742950" lvl="1" indent="-285750">
              <a:buFont typeface="Arial" panose="020B0604020202020204" pitchFamily="34" charset="0"/>
              <a:buChar char="•"/>
            </a:pPr>
            <a:r>
              <a:rPr lang="en-US" sz="2400" b="1">
                <a:solidFill>
                  <a:schemeClr val="accent3"/>
                </a:solidFill>
                <a:latin typeface="Century Schoolbook" panose="02040604050505020304" pitchFamily="18" charset="0"/>
              </a:rPr>
              <a:t>Account Assistance</a:t>
            </a:r>
            <a:r>
              <a:rPr lang="en-US" sz="2400">
                <a:latin typeface="Century Schoolbook" panose="02040604050505020304" pitchFamily="18" charset="0"/>
              </a:rPr>
              <a:t>: Employees help users with lost passwords, account discrepancies, or transaction-related problems.</a:t>
            </a:r>
          </a:p>
          <a:p>
            <a:pPr marL="742950" lvl="1" indent="-285750">
              <a:buFont typeface="Arial" panose="020B0604020202020204" pitchFamily="34" charset="0"/>
              <a:buChar char="•"/>
            </a:pPr>
            <a:r>
              <a:rPr lang="en-US" sz="2400" b="1">
                <a:solidFill>
                  <a:schemeClr val="accent3"/>
                </a:solidFill>
                <a:latin typeface="Century Schoolbook" panose="02040604050505020304" pitchFamily="18" charset="0"/>
              </a:rPr>
              <a:t>Transaction Assistance</a:t>
            </a:r>
            <a:r>
              <a:rPr lang="en-US" sz="2400">
                <a:latin typeface="Century Schoolbook" panose="02040604050505020304" pitchFamily="18" charset="0"/>
              </a:rPr>
              <a:t>: Employees can process transfer requests, update transaction statuses, and resolve issues flagged by customers.</a:t>
            </a:r>
          </a:p>
          <a:p>
            <a:endParaRPr lang="en-US" sz="2400">
              <a:latin typeface="Century Schoolbook" panose="02040604050505020304" pitchFamily="18" charset="0"/>
            </a:endParaRPr>
          </a:p>
        </p:txBody>
      </p:sp>
    </p:spTree>
    <p:extLst>
      <p:ext uri="{BB962C8B-B14F-4D97-AF65-F5344CB8AC3E}">
        <p14:creationId xmlns:p14="http://schemas.microsoft.com/office/powerpoint/2010/main" xmlns="" val="2162824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890C70BE-AEA7-087A-9BB8-DB3FD2DDE286}"/>
              </a:ext>
            </a:extLst>
          </p:cNvPr>
          <p:cNvSpPr txBox="1"/>
          <p:nvPr/>
        </p:nvSpPr>
        <p:spPr>
          <a:xfrm>
            <a:off x="0" y="-97971"/>
            <a:ext cx="12192000" cy="7109639"/>
          </a:xfrm>
          <a:prstGeom prst="rect">
            <a:avLst/>
          </a:prstGeom>
          <a:noFill/>
        </p:spPr>
        <p:txBody>
          <a:bodyPr wrap="square">
            <a:spAutoFit/>
          </a:bodyPr>
          <a:lstStyle/>
          <a:p>
            <a:r>
              <a:rPr lang="en-US" sz="2000" b="1">
                <a:latin typeface="Century Schoolbook" panose="02040604050505020304" pitchFamily="18" charset="0"/>
              </a:rPr>
              <a:t>			</a:t>
            </a:r>
          </a:p>
          <a:p>
            <a:r>
              <a:rPr lang="en-US" sz="2000" b="1" i="1">
                <a:solidFill>
                  <a:srgbClr val="FF0000"/>
                </a:solidFill>
                <a:latin typeface="Century Schoolbook" panose="02040604050505020304" pitchFamily="18" charset="0"/>
              </a:rPr>
              <a:t>			</a:t>
            </a:r>
            <a:r>
              <a:rPr lang="en-US" sz="2400" b="1" i="1" u="sng">
                <a:solidFill>
                  <a:srgbClr val="FF0000"/>
                </a:solidFill>
                <a:latin typeface="Century Schoolbook" panose="02040604050505020304" pitchFamily="18" charset="0"/>
              </a:rPr>
              <a:t>How and why it is useful for Users</a:t>
            </a:r>
            <a:r>
              <a:rPr lang="en-US" sz="2000" b="1">
                <a:latin typeface="Century Schoolbook" panose="02040604050505020304" pitchFamily="18" charset="0"/>
              </a:rPr>
              <a:t> 						</a:t>
            </a:r>
          </a:p>
          <a:p>
            <a:endParaRPr lang="en-US" sz="2000" b="1">
              <a:latin typeface="Century Schoolbook" panose="02040604050505020304" pitchFamily="18" charset="0"/>
            </a:endParaRPr>
          </a:p>
          <a:p>
            <a:r>
              <a:rPr lang="en-US" sz="2400" b="1">
                <a:solidFill>
                  <a:schemeClr val="accent1"/>
                </a:solidFill>
                <a:latin typeface="Century Schoolbook" panose="02040604050505020304" pitchFamily="18" charset="0"/>
              </a:rPr>
              <a:t>User Interface</a:t>
            </a:r>
            <a:r>
              <a:rPr lang="en-US" sz="2000">
                <a:latin typeface="Century Schoolbook" panose="02040604050505020304" pitchFamily="18" charset="0"/>
              </a:rPr>
              <a:t>:</a:t>
            </a:r>
          </a:p>
          <a:p>
            <a:endParaRPr lang="en-US" sz="2000">
              <a:latin typeface="Century Schoolbook" panose="02040604050505020304" pitchFamily="18" charset="0"/>
            </a:endParaRPr>
          </a:p>
          <a:p>
            <a:pPr>
              <a:buFont typeface="Arial" panose="020B0604020202020204" pitchFamily="34" charset="0"/>
              <a:buChar char="•"/>
            </a:pPr>
            <a:r>
              <a:rPr lang="en-US" sz="2000" b="1">
                <a:solidFill>
                  <a:schemeClr val="accent3"/>
                </a:solidFill>
                <a:latin typeface="Century Schoolbook" panose="02040604050505020304" pitchFamily="18" charset="0"/>
              </a:rPr>
              <a:t>24/7 Accessibility</a:t>
            </a:r>
            <a:r>
              <a:rPr lang="en-US" sz="2000">
                <a:latin typeface="Century Schoolbook" panose="02040604050505020304" pitchFamily="18" charset="0"/>
              </a:rPr>
              <a:t>: Users can access their accounts and perform banking transactions anytime and from anywhere, as long as they have an internet connection.</a:t>
            </a:r>
          </a:p>
          <a:p>
            <a:pPr>
              <a:buFont typeface="Arial" panose="020B0604020202020204" pitchFamily="34" charset="0"/>
              <a:buChar char="•"/>
            </a:pPr>
            <a:r>
              <a:rPr lang="en-US" sz="2000" b="1">
                <a:solidFill>
                  <a:schemeClr val="accent3"/>
                </a:solidFill>
                <a:latin typeface="Century Schoolbook" panose="02040604050505020304" pitchFamily="18" charset="0"/>
              </a:rPr>
              <a:t>Efficiency</a:t>
            </a:r>
            <a:r>
              <a:rPr lang="en-US" sz="2000">
                <a:latin typeface="Century Schoolbook" panose="02040604050505020304" pitchFamily="18" charset="0"/>
              </a:rPr>
              <a:t>: Customers can perform routine banking tasks such as transferring money, checking balances, and paying bills in minutes without needing to visit a branch.</a:t>
            </a:r>
          </a:p>
          <a:p>
            <a:pPr>
              <a:buFont typeface="Arial" panose="020B0604020202020204" pitchFamily="34" charset="0"/>
              <a:buChar char="•"/>
            </a:pPr>
            <a:r>
              <a:rPr lang="en-US" sz="2000" b="1">
                <a:solidFill>
                  <a:schemeClr val="accent3"/>
                </a:solidFill>
                <a:latin typeface="Century Schoolbook" panose="02040604050505020304" pitchFamily="18" charset="0"/>
              </a:rPr>
              <a:t>Security</a:t>
            </a:r>
            <a:r>
              <a:rPr lang="en-US" sz="2000">
                <a:latin typeface="Century Schoolbook" panose="02040604050505020304" pitchFamily="18" charset="0"/>
              </a:rPr>
              <a:t>: Advanced encryption and multi-factor authentication ensure that all data is secure, and unauthorized access is prevented.</a:t>
            </a:r>
          </a:p>
          <a:p>
            <a:endParaRPr lang="en-US" sz="2400">
              <a:latin typeface="Century Schoolbook" panose="02040604050505020304" pitchFamily="18" charset="0"/>
            </a:endParaRPr>
          </a:p>
          <a:p>
            <a:r>
              <a:rPr lang="en-US" sz="2400" b="1">
                <a:solidFill>
                  <a:schemeClr val="accent1"/>
                </a:solidFill>
                <a:latin typeface="Century Schoolbook" panose="02040604050505020304" pitchFamily="18" charset="0"/>
              </a:rPr>
              <a:t>Admin Interface</a:t>
            </a:r>
            <a:r>
              <a:rPr lang="en-US" sz="2000">
                <a:latin typeface="Century Schoolbook" panose="02040604050505020304" pitchFamily="18" charset="0"/>
              </a:rPr>
              <a:t>:</a:t>
            </a:r>
          </a:p>
          <a:p>
            <a:endParaRPr lang="en-US" sz="2000">
              <a:latin typeface="Century Schoolbook" panose="02040604050505020304" pitchFamily="18" charset="0"/>
            </a:endParaRPr>
          </a:p>
          <a:p>
            <a:pPr>
              <a:buFont typeface="Arial" panose="020B0604020202020204" pitchFamily="34" charset="0"/>
              <a:buChar char="•"/>
            </a:pPr>
            <a:r>
              <a:rPr lang="en-US" sz="2000" b="1">
                <a:solidFill>
                  <a:schemeClr val="accent3"/>
                </a:solidFill>
                <a:latin typeface="Century Schoolbook" panose="02040604050505020304" pitchFamily="18" charset="0"/>
              </a:rPr>
              <a:t>Comprehensive Control</a:t>
            </a:r>
            <a:r>
              <a:rPr lang="en-US" sz="2000">
                <a:latin typeface="Century Schoolbook" panose="02040604050505020304" pitchFamily="18" charset="0"/>
              </a:rPr>
              <a:t>: Admins have full access to all user data, system logs, and transaction histories, enabling effective management and oversight of banking activities.</a:t>
            </a:r>
            <a:endParaRPr lang="en-US" sz="2000">
              <a:solidFill>
                <a:schemeClr val="accent3"/>
              </a:solidFill>
              <a:latin typeface="Century Schoolbook" panose="02040604050505020304" pitchFamily="18" charset="0"/>
            </a:endParaRPr>
          </a:p>
          <a:p>
            <a:pPr>
              <a:buFont typeface="Arial" panose="020B0604020202020204" pitchFamily="34" charset="0"/>
              <a:buChar char="•"/>
            </a:pPr>
            <a:r>
              <a:rPr lang="en-US" sz="2000" b="1">
                <a:solidFill>
                  <a:schemeClr val="accent3"/>
                </a:solidFill>
                <a:latin typeface="Century Schoolbook" panose="02040604050505020304" pitchFamily="18" charset="0"/>
              </a:rPr>
              <a:t>Real-time Monitoring</a:t>
            </a:r>
            <a:r>
              <a:rPr lang="en-US" sz="2000">
                <a:latin typeface="Century Schoolbook" panose="02040604050505020304" pitchFamily="18" charset="0"/>
              </a:rPr>
              <a:t>: Admins can monitor system performance and transactions in real-time, ensuring smooth operations and preventing fraudulent activities.</a:t>
            </a:r>
          </a:p>
          <a:p>
            <a:pPr>
              <a:buFont typeface="Arial" panose="020B0604020202020204" pitchFamily="34" charset="0"/>
              <a:buChar char="•"/>
            </a:pPr>
            <a:r>
              <a:rPr lang="en-US" sz="2000" b="1">
                <a:solidFill>
                  <a:schemeClr val="accent3"/>
                </a:solidFill>
                <a:latin typeface="Century Schoolbook" panose="02040604050505020304" pitchFamily="18" charset="0"/>
              </a:rPr>
              <a:t>Improved Decision-making</a:t>
            </a:r>
            <a:r>
              <a:rPr lang="en-US" sz="2000">
                <a:latin typeface="Century Schoolbook" panose="02040604050505020304" pitchFamily="18" charset="0"/>
              </a:rPr>
              <a:t>: The ability to generate detailed reports helps admins make informed decisions on system improvements and customer service enhancements.</a:t>
            </a:r>
          </a:p>
          <a:p>
            <a:endParaRPr lang="en-US" sz="2000">
              <a:latin typeface="Century Schoolbook" panose="02040604050505020304" pitchFamily="18" charset="0"/>
            </a:endParaRPr>
          </a:p>
        </p:txBody>
      </p:sp>
    </p:spTree>
    <p:extLst>
      <p:ext uri="{BB962C8B-B14F-4D97-AF65-F5344CB8AC3E}">
        <p14:creationId xmlns:p14="http://schemas.microsoft.com/office/powerpoint/2010/main" xmlns="" val="2012087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B12C19E3-7A60-6913-EE26-7F00B945B0A7}"/>
              </a:ext>
            </a:extLst>
          </p:cNvPr>
          <p:cNvSpPr>
            <a:spLocks noChangeArrowheads="1"/>
          </p:cNvSpPr>
          <p:nvPr/>
        </p:nvSpPr>
        <p:spPr bwMode="auto">
          <a:xfrm>
            <a:off x="0" y="-5201417"/>
            <a:ext cx="18692938" cy="104028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1" i="0" u="none" strike="noStrike" cap="none" normalizeH="0" baseline="0">
              <a:ln>
                <a:noFill/>
              </a:ln>
              <a:solidFill>
                <a:schemeClr val="accent1"/>
              </a:solidFill>
              <a:effectLst/>
              <a:latin typeface="Century Schoolbook" panose="020406040505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b="1">
              <a:solidFill>
                <a:schemeClr val="accent1"/>
              </a:solidFill>
              <a:latin typeface="Century Schoolbook" panose="020406040505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1" i="0" u="none" strike="noStrike" cap="none" normalizeH="0" baseline="0">
              <a:ln>
                <a:noFill/>
              </a:ln>
              <a:solidFill>
                <a:schemeClr val="accent1"/>
              </a:solidFill>
              <a:effectLst/>
              <a:latin typeface="Century Schoolbook" panose="020406040505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b="1">
              <a:solidFill>
                <a:schemeClr val="accent1"/>
              </a:solidFill>
              <a:latin typeface="Century Schoolbook" panose="020406040505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1" i="0" u="none" strike="noStrike" cap="none" normalizeH="0" baseline="0">
              <a:ln>
                <a:noFill/>
              </a:ln>
              <a:solidFill>
                <a:schemeClr val="accent1"/>
              </a:solidFill>
              <a:effectLst/>
              <a:latin typeface="Century Schoolbook" panose="020406040505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1" i="0" u="none" strike="noStrike" cap="none" normalizeH="0" baseline="0">
              <a:ln>
                <a:noFill/>
              </a:ln>
              <a:solidFill>
                <a:schemeClr val="accent1"/>
              </a:solidFill>
              <a:effectLst/>
              <a:latin typeface="Century Schoolbook" panose="020406040505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800" b="1">
              <a:solidFill>
                <a:schemeClr val="accent1"/>
              </a:solidFill>
              <a:latin typeface="Century Schoolbook" panose="020406040505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1" i="0" u="none" strike="noStrike" cap="none" normalizeH="0" baseline="0">
              <a:ln>
                <a:noFill/>
              </a:ln>
              <a:solidFill>
                <a:schemeClr val="accent1"/>
              </a:solidFill>
              <a:effectLst/>
              <a:latin typeface="Century Schoolbook" panose="020406040505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800" b="1">
              <a:solidFill>
                <a:schemeClr val="accent1"/>
              </a:solidFill>
              <a:latin typeface="Century Schoolbook" panose="020406040505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1" i="0" u="none" strike="noStrike" cap="none" normalizeH="0" baseline="0">
              <a:ln>
                <a:noFill/>
              </a:ln>
              <a:solidFill>
                <a:schemeClr val="accent1"/>
              </a:solidFill>
              <a:effectLst/>
              <a:latin typeface="Century Schoolbook" panose="020406040505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sz="2800" b="1">
              <a:solidFill>
                <a:schemeClr val="accent1"/>
              </a:solidFill>
              <a:latin typeface="Century Schoolbook" panose="020406040505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a:ln>
                  <a:noFill/>
                </a:ln>
                <a:solidFill>
                  <a:schemeClr val="accent1"/>
                </a:solidFill>
                <a:effectLst/>
                <a:latin typeface="Century Schoolbook" panose="02040604050505020304" pitchFamily="18" charset="0"/>
              </a:rPr>
              <a:t>Employee Interface</a:t>
            </a:r>
            <a:r>
              <a:rPr kumimoji="0" lang="en-US" altLang="en-US" sz="2400" b="1" i="0" u="none" strike="noStrike" cap="none" normalizeH="0" baseline="0">
                <a:ln>
                  <a:noFill/>
                </a:ln>
                <a:solidFill>
                  <a:schemeClr val="tx1"/>
                </a:solidFill>
                <a:effectLst/>
                <a:latin typeface="Century Schoolbook" panose="02040604050505020304" pitchFamily="18" charset="0"/>
              </a:rPr>
              <a:t>:</a:t>
            </a:r>
          </a:p>
          <a:p>
            <a:pPr marL="457200" marR="0" lvl="1" indent="0" algn="just" defTabSz="914400" rtl="0" eaLnBrk="0" fontAlgn="base" latinLnBrk="0" hangingPunct="0">
              <a:lnSpc>
                <a:spcPct val="100000"/>
              </a:lnSpc>
              <a:spcBef>
                <a:spcPct val="0"/>
              </a:spcBef>
              <a:spcAft>
                <a:spcPct val="0"/>
              </a:spcAft>
              <a:buClrTx/>
              <a:buSzTx/>
              <a:tabLst/>
            </a:pPr>
            <a:endParaRPr lang="en-US" altLang="en-US" sz="2400" b="1">
              <a:solidFill>
                <a:schemeClr val="accent3"/>
              </a:solidFill>
              <a:latin typeface="Century Schoolbook" panose="02040604050505020304" pitchFamily="18"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a:ln>
                  <a:noFill/>
                </a:ln>
                <a:solidFill>
                  <a:schemeClr val="accent3"/>
                </a:solidFill>
                <a:effectLst/>
                <a:latin typeface="Century Schoolbook" panose="02040604050505020304" pitchFamily="18" charset="0"/>
              </a:rPr>
              <a:t>Customer Assistance</a:t>
            </a:r>
            <a:r>
              <a:rPr kumimoji="0" lang="en-US" altLang="en-US" sz="2400" b="0" i="0" u="none" strike="noStrike" cap="none" normalizeH="0" baseline="0">
                <a:ln>
                  <a:noFill/>
                </a:ln>
                <a:solidFill>
                  <a:schemeClr val="tx1"/>
                </a:solidFill>
                <a:effectLst/>
                <a:latin typeface="Century Schoolbook" panose="02040604050505020304" pitchFamily="18" charset="0"/>
              </a:rPr>
              <a:t>: Employees can assist users in resolving any </a:t>
            </a:r>
            <a:endParaRPr lang="en-US" altLang="en-US" sz="2400">
              <a:latin typeface="Century Schoolbook" panose="02040604050505020304" pitchFamily="18" charset="0"/>
            </a:endParaRPr>
          </a:p>
          <a:p>
            <a:pPr marL="457200" marR="0" lvl="1" indent="0" algn="just"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a:ln>
                  <a:noFill/>
                </a:ln>
                <a:solidFill>
                  <a:schemeClr val="tx1"/>
                </a:solidFill>
                <a:effectLst/>
                <a:latin typeface="Century Schoolbook" panose="02040604050505020304" pitchFamily="18" charset="0"/>
              </a:rPr>
              <a:t>			banking-related queries or issues, enhancing customer satisfaction.</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a:ln>
                  <a:noFill/>
                </a:ln>
                <a:solidFill>
                  <a:schemeClr val="accent3"/>
                </a:solidFill>
                <a:effectLst/>
                <a:latin typeface="Century Schoolbook" panose="02040604050505020304" pitchFamily="18" charset="0"/>
              </a:rPr>
              <a:t>Efficient Issue Resolution</a:t>
            </a:r>
            <a:r>
              <a:rPr kumimoji="0" lang="en-US" altLang="en-US" sz="2400" b="0" i="0" u="none" strike="noStrike" cap="none" normalizeH="0" baseline="0">
                <a:ln>
                  <a:noFill/>
                </a:ln>
                <a:solidFill>
                  <a:schemeClr val="tx1"/>
                </a:solidFill>
                <a:effectLst/>
                <a:latin typeface="Century Schoolbook" panose="02040604050505020304" pitchFamily="18" charset="0"/>
              </a:rPr>
              <a:t>: With access to account details and transaction </a:t>
            </a:r>
          </a:p>
          <a:p>
            <a:pPr marL="457200" marR="0" lvl="1" indent="0" algn="just"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a:ln>
                  <a:noFill/>
                </a:ln>
                <a:solidFill>
                  <a:schemeClr val="tx1"/>
                </a:solidFill>
                <a:effectLst/>
                <a:latin typeface="Century Schoolbook" panose="02040604050505020304" pitchFamily="18" charset="0"/>
              </a:rPr>
              <a:t>			histories, employees can quickly identify and resolve issues, </a:t>
            </a:r>
          </a:p>
          <a:p>
            <a:pPr marL="457200" marR="0" lvl="1" indent="0" algn="just"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a:ln>
                  <a:noFill/>
                </a:ln>
                <a:solidFill>
                  <a:schemeClr val="tx1"/>
                </a:solidFill>
                <a:effectLst/>
                <a:latin typeface="Century Schoolbook" panose="02040604050505020304" pitchFamily="18" charset="0"/>
              </a:rPr>
              <a:t>			ensuring minimal delays for customers.</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a:ln>
                  <a:noFill/>
                </a:ln>
                <a:solidFill>
                  <a:schemeClr val="accent3"/>
                </a:solidFill>
                <a:effectLst/>
                <a:latin typeface="Century Schoolbook" panose="02040604050505020304" pitchFamily="18" charset="0"/>
              </a:rPr>
              <a:t>Transactional Help</a:t>
            </a:r>
            <a:r>
              <a:rPr kumimoji="0" lang="en-US" altLang="en-US" sz="2400" b="0" i="0" u="none" strike="noStrike" cap="none" normalizeH="0" baseline="0">
                <a:ln>
                  <a:noFill/>
                </a:ln>
                <a:solidFill>
                  <a:schemeClr val="tx1"/>
                </a:solidFill>
                <a:effectLst/>
                <a:latin typeface="Century Schoolbook" panose="02040604050505020304" pitchFamily="18" charset="0"/>
              </a:rPr>
              <a:t>: Employees can ensure that transactions are completed </a:t>
            </a:r>
          </a:p>
          <a:p>
            <a:pPr marL="457200" marR="0" lvl="1" indent="0" algn="just"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a:ln>
                  <a:noFill/>
                </a:ln>
                <a:solidFill>
                  <a:schemeClr val="tx1"/>
                </a:solidFill>
                <a:effectLst/>
                <a:latin typeface="Century Schoolbook" panose="02040604050505020304" pitchFamily="18" charset="0"/>
              </a:rPr>
              <a:t>			successfully, </a:t>
            </a:r>
            <a:r>
              <a:rPr lang="en-US" altLang="en-US" sz="2400">
                <a:latin typeface="Century Schoolbook" panose="02040604050505020304" pitchFamily="18" charset="0"/>
              </a:rPr>
              <a:t>e</a:t>
            </a:r>
            <a:r>
              <a:rPr kumimoji="0" lang="en-US" altLang="en-US" sz="2400" b="0" i="0" u="none" strike="noStrike" cap="none" normalizeH="0" baseline="0">
                <a:ln>
                  <a:noFill/>
                </a:ln>
                <a:solidFill>
                  <a:schemeClr val="tx1"/>
                </a:solidFill>
                <a:effectLst/>
                <a:latin typeface="Century Schoolbook" panose="02040604050505020304" pitchFamily="18" charset="0"/>
              </a:rPr>
              <a:t>specially if there are any errors or delays,</a:t>
            </a:r>
          </a:p>
          <a:p>
            <a:pPr marL="457200" marR="0" lvl="1" indent="0" algn="just" defTabSz="914400" rtl="0" eaLnBrk="0" fontAlgn="base" latinLnBrk="0" hangingPunct="0">
              <a:lnSpc>
                <a:spcPct val="100000"/>
              </a:lnSpc>
              <a:spcBef>
                <a:spcPct val="0"/>
              </a:spcBef>
              <a:spcAft>
                <a:spcPct val="0"/>
              </a:spcAft>
              <a:buClrTx/>
              <a:buSzTx/>
              <a:tabLst/>
            </a:pPr>
            <a:r>
              <a:rPr lang="en-US" altLang="en-US" sz="2400">
                <a:latin typeface="Century Schoolbook" panose="02040604050505020304" pitchFamily="18" charset="0"/>
              </a:rPr>
              <a:t>		</a:t>
            </a:r>
            <a:r>
              <a:rPr kumimoji="0" lang="en-US" altLang="en-US" sz="2400" b="0" i="0" u="none" strike="noStrike" cap="none" normalizeH="0" baseline="0">
                <a:ln>
                  <a:noFill/>
                </a:ln>
                <a:solidFill>
                  <a:schemeClr val="tx1"/>
                </a:solidFill>
                <a:effectLst/>
                <a:latin typeface="Century Schoolbook" panose="02040604050505020304" pitchFamily="18" charset="0"/>
              </a:rPr>
              <a:t> improving user experience.</a:t>
            </a:r>
          </a:p>
          <a:p>
            <a:pPr marL="457200" marR="0" lvl="1" indent="0" algn="just"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a:ln>
                <a:noFill/>
              </a:ln>
              <a:solidFill>
                <a:schemeClr val="tx1"/>
              </a:solidFill>
              <a:effectLst/>
              <a:latin typeface="Century Schoolbook" panose="020406040505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xmlns="" id="{0D44C5A1-A9CB-4B35-97B5-BE6DCF97E530}"/>
              </a:ext>
            </a:extLst>
          </p:cNvPr>
          <p:cNvSpPr>
            <a:spLocks noChangeArrowheads="1"/>
          </p:cNvSpPr>
          <p:nvPr/>
        </p:nvSpPr>
        <p:spPr bwMode="auto">
          <a:xfrm>
            <a:off x="-44605" y="-1494263"/>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xmlns="" val="3407396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7E0FE76F-73B7-539E-D975-EEFA9E6D1D10}"/>
              </a:ext>
            </a:extLst>
          </p:cNvPr>
          <p:cNvSpPr txBox="1"/>
          <p:nvPr/>
        </p:nvSpPr>
        <p:spPr>
          <a:xfrm>
            <a:off x="0" y="76199"/>
            <a:ext cx="12192000" cy="6432530"/>
          </a:xfrm>
          <a:prstGeom prst="rect">
            <a:avLst/>
          </a:prstGeom>
          <a:noFill/>
        </p:spPr>
        <p:txBody>
          <a:bodyPr wrap="square">
            <a:spAutoFit/>
          </a:bodyPr>
          <a:lstStyle/>
          <a:p>
            <a:r>
              <a:rPr lang="en-US" sz="2000">
                <a:latin typeface="Century Schoolbook" panose="02040604050505020304" pitchFamily="18" charset="0"/>
              </a:rPr>
              <a:t>					</a:t>
            </a:r>
            <a:r>
              <a:rPr lang="en-US" sz="2400" b="1" i="1" u="sng">
                <a:solidFill>
                  <a:srgbClr val="FF0000"/>
                </a:solidFill>
                <a:latin typeface="Century Schoolbook" panose="02040604050505020304" pitchFamily="18" charset="0"/>
              </a:rPr>
              <a:t>Literature Review</a:t>
            </a:r>
          </a:p>
          <a:p>
            <a:endParaRPr lang="en-US" sz="2000">
              <a:latin typeface="Century Schoolbook" panose="02040604050505020304" pitchFamily="18" charset="0"/>
            </a:endParaRPr>
          </a:p>
          <a:p>
            <a:r>
              <a:rPr lang="en-US" sz="2000">
                <a:latin typeface="Century Schoolbook" panose="02040604050505020304" pitchFamily="18" charset="0"/>
              </a:rPr>
              <a:t>Research in the field of online banking has highlighted the shift towards digital platforms as a means to increase both accessibility and efficiency in the financial sector. Studies indicate that the rise of mobile banking apps and web interfaces has transformed the way users interact with banks, making services more convenient, reducing operational costs, and offering real-time transaction processing.</a:t>
            </a:r>
          </a:p>
          <a:p>
            <a:endParaRPr lang="en-US" sz="2000">
              <a:latin typeface="Century Schoolbook" panose="02040604050505020304" pitchFamily="18" charset="0"/>
            </a:endParaRPr>
          </a:p>
          <a:p>
            <a:r>
              <a:rPr lang="en-US" sz="2000">
                <a:latin typeface="Century Schoolbook" panose="02040604050505020304" pitchFamily="18" charset="0"/>
              </a:rPr>
              <a:t>Key challenges identified in literature include:</a:t>
            </a:r>
          </a:p>
          <a:p>
            <a:endParaRPr lang="en-US" sz="2000">
              <a:latin typeface="Century Schoolbook" panose="02040604050505020304" pitchFamily="18" charset="0"/>
            </a:endParaRPr>
          </a:p>
          <a:p>
            <a:pPr>
              <a:buFont typeface="Arial" panose="020B0604020202020204" pitchFamily="34" charset="0"/>
              <a:buChar char="•"/>
            </a:pPr>
            <a:r>
              <a:rPr lang="en-US" sz="2400" b="1">
                <a:solidFill>
                  <a:schemeClr val="accent3"/>
                </a:solidFill>
                <a:latin typeface="Century Schoolbook" panose="02040604050505020304" pitchFamily="18" charset="0"/>
              </a:rPr>
              <a:t>Security</a:t>
            </a:r>
            <a:r>
              <a:rPr lang="en-US" sz="2000">
                <a:latin typeface="Century Schoolbook" panose="02040604050505020304" pitchFamily="18" charset="0"/>
              </a:rPr>
              <a:t>: As online banking becomes more prevalent, security concerns such as fraud prevention, data breaches, and identity theft are of increasing importance. Studies emphasize the need for strong encryption methods, two-factor authentication, and secure communication protocols.</a:t>
            </a:r>
          </a:p>
          <a:p>
            <a:pPr>
              <a:buFont typeface="Arial" panose="020B0604020202020204" pitchFamily="34" charset="0"/>
              <a:buChar char="•"/>
            </a:pPr>
            <a:endParaRPr lang="en-US" sz="2000">
              <a:latin typeface="Century Schoolbook" panose="02040604050505020304" pitchFamily="18" charset="0"/>
            </a:endParaRPr>
          </a:p>
          <a:p>
            <a:pPr>
              <a:buFont typeface="Arial" panose="020B0604020202020204" pitchFamily="34" charset="0"/>
              <a:buChar char="•"/>
            </a:pPr>
            <a:r>
              <a:rPr lang="en-US" sz="2400" b="1">
                <a:solidFill>
                  <a:schemeClr val="accent3"/>
                </a:solidFill>
                <a:latin typeface="Century Schoolbook" panose="02040604050505020304" pitchFamily="18" charset="0"/>
              </a:rPr>
              <a:t>User Experience</a:t>
            </a:r>
            <a:r>
              <a:rPr lang="en-US" sz="2000">
                <a:latin typeface="Century Schoolbook" panose="02040604050505020304" pitchFamily="18" charset="0"/>
              </a:rPr>
              <a:t>: Enhancing the user experience has become a primary focus, with an emphasis on intuitive interfaces, faster transaction processing, and more personalized services.</a:t>
            </a:r>
          </a:p>
          <a:p>
            <a:endParaRPr lang="en-US" sz="2000">
              <a:latin typeface="Century Schoolbook" panose="02040604050505020304" pitchFamily="18" charset="0"/>
            </a:endParaRPr>
          </a:p>
          <a:p>
            <a:pPr>
              <a:buFont typeface="Arial" panose="020B0604020202020204" pitchFamily="34" charset="0"/>
              <a:buChar char="•"/>
            </a:pPr>
            <a:r>
              <a:rPr lang="en-US" sz="2400" b="1">
                <a:solidFill>
                  <a:schemeClr val="accent3"/>
                </a:solidFill>
                <a:latin typeface="Century Schoolbook" panose="02040604050505020304" pitchFamily="18" charset="0"/>
              </a:rPr>
              <a:t>Multi-user Interfaces</a:t>
            </a:r>
            <a:r>
              <a:rPr lang="en-US" sz="2000">
                <a:latin typeface="Century Schoolbook" panose="02040604050505020304" pitchFamily="18" charset="0"/>
              </a:rPr>
              <a:t>: The inclusion of multiple interfaces (for users, admins, and employees) is an emerging trend in modern banking systems. Research has shown that these interfaces can improve customer satisfaction, streamline operational tasks, and improve data management and security</a:t>
            </a:r>
            <a:r>
              <a:rPr lang="en-US"/>
              <a:t>.</a:t>
            </a:r>
          </a:p>
        </p:txBody>
      </p:sp>
    </p:spTree>
    <p:extLst>
      <p:ext uri="{BB962C8B-B14F-4D97-AF65-F5344CB8AC3E}">
        <p14:creationId xmlns:p14="http://schemas.microsoft.com/office/powerpoint/2010/main" xmlns="" val="3484246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6EE11AA3-266D-EA12-0690-12AEE7929914}"/>
              </a:ext>
            </a:extLst>
          </p:cNvPr>
          <p:cNvSpPr txBox="1"/>
          <p:nvPr/>
        </p:nvSpPr>
        <p:spPr>
          <a:xfrm>
            <a:off x="0" y="0"/>
            <a:ext cx="12192000" cy="7571303"/>
          </a:xfrm>
          <a:prstGeom prst="rect">
            <a:avLst/>
          </a:prstGeom>
          <a:noFill/>
        </p:spPr>
        <p:txBody>
          <a:bodyPr wrap="square">
            <a:spAutoFit/>
          </a:bodyPr>
          <a:lstStyle/>
          <a:p>
            <a:r>
              <a:rPr lang="en-US" sz="2400" b="1" dirty="0">
                <a:solidFill>
                  <a:schemeClr val="accent1"/>
                </a:solidFill>
                <a:latin typeface="Century Schoolbook" panose="02040604050505020304" pitchFamily="18" charset="0"/>
              </a:rPr>
              <a:t>						</a:t>
            </a:r>
            <a:r>
              <a:rPr lang="en-US" sz="2400" b="1" i="1" u="sng" dirty="0">
                <a:solidFill>
                  <a:srgbClr val="FF0000"/>
                </a:solidFill>
                <a:latin typeface="Century Schoolbook" panose="02040604050505020304" pitchFamily="18" charset="0"/>
              </a:rPr>
              <a:t>Technologies Used</a:t>
            </a:r>
            <a:endParaRPr lang="en-US" sz="2400" b="1" dirty="0">
              <a:solidFill>
                <a:schemeClr val="accent1"/>
              </a:solidFill>
              <a:latin typeface="Century Schoolbook" panose="02040604050505020304" pitchFamily="18" charset="0"/>
            </a:endParaRPr>
          </a:p>
          <a:p>
            <a:endParaRPr lang="en-US" sz="2400" b="1" dirty="0">
              <a:solidFill>
                <a:schemeClr val="accent1"/>
              </a:solidFill>
              <a:latin typeface="Century Schoolbook" panose="02040604050505020304" pitchFamily="18" charset="0"/>
            </a:endParaRPr>
          </a:p>
          <a:p>
            <a:pPr marL="342900" indent="-342900">
              <a:buFont typeface="Wingdings" panose="05000000000000000000" pitchFamily="2" charset="2"/>
              <a:buChar char="v"/>
            </a:pPr>
            <a:r>
              <a:rPr lang="en-US" sz="2400" b="1" dirty="0">
                <a:solidFill>
                  <a:schemeClr val="accent1"/>
                </a:solidFill>
                <a:latin typeface="Century Schoolbook" panose="02040604050505020304" pitchFamily="18" charset="0"/>
              </a:rPr>
              <a:t>Frontend Technologies</a:t>
            </a:r>
            <a:r>
              <a:rPr lang="en-US" sz="2400" dirty="0">
                <a:latin typeface="Century Schoolbook" panose="02040604050505020304" pitchFamily="18" charset="0"/>
              </a:rPr>
              <a:t>:</a:t>
            </a:r>
          </a:p>
          <a:p>
            <a:pPr>
              <a:buFont typeface="Arial" panose="020B0604020202020204" pitchFamily="34" charset="0"/>
              <a:buChar char="•"/>
            </a:pPr>
            <a:r>
              <a:rPr lang="en-US" sz="2000" b="1" dirty="0">
                <a:solidFill>
                  <a:schemeClr val="accent3"/>
                </a:solidFill>
                <a:latin typeface="Century Schoolbook" panose="02040604050505020304" pitchFamily="18" charset="0"/>
              </a:rPr>
              <a:t>HTML</a:t>
            </a:r>
            <a:r>
              <a:rPr lang="en-US" sz="2000" dirty="0">
                <a:latin typeface="Century Schoolbook" panose="02040604050505020304" pitchFamily="18" charset="0"/>
              </a:rPr>
              <a:t>: Provides the structure of the platform, ensuring content such as forms, buttons, and text are 	displayed correctly.</a:t>
            </a:r>
          </a:p>
          <a:p>
            <a:endParaRPr lang="en-US" sz="2000" dirty="0">
              <a:latin typeface="Century Schoolbook" panose="02040604050505020304" pitchFamily="18" charset="0"/>
            </a:endParaRPr>
          </a:p>
          <a:p>
            <a:pPr>
              <a:buFont typeface="Arial" panose="020B0604020202020204" pitchFamily="34" charset="0"/>
              <a:buChar char="•"/>
            </a:pPr>
            <a:r>
              <a:rPr lang="en-US" sz="2000" b="1" dirty="0">
                <a:solidFill>
                  <a:schemeClr val="accent3"/>
                </a:solidFill>
                <a:latin typeface="Century Schoolbook" panose="02040604050505020304" pitchFamily="18" charset="0"/>
              </a:rPr>
              <a:t>CSS</a:t>
            </a:r>
            <a:r>
              <a:rPr lang="en-US" sz="2000" dirty="0">
                <a:latin typeface="Century Schoolbook" panose="02040604050505020304" pitchFamily="18" charset="0"/>
              </a:rPr>
              <a:t>: Defines the style and layout of the web pages, ensuring the site is visually appealing and 	responsive across various screen sizes and devices.</a:t>
            </a:r>
          </a:p>
          <a:p>
            <a:endParaRPr lang="en-US" sz="2000" dirty="0">
              <a:latin typeface="Century Schoolbook" panose="02040604050505020304" pitchFamily="18" charset="0"/>
            </a:endParaRPr>
          </a:p>
          <a:p>
            <a:pPr>
              <a:buFont typeface="Arial" panose="020B0604020202020204" pitchFamily="34" charset="0"/>
              <a:buChar char="•"/>
            </a:pPr>
            <a:r>
              <a:rPr lang="en-US" sz="2000" b="1" dirty="0">
                <a:solidFill>
                  <a:schemeClr val="accent3"/>
                </a:solidFill>
                <a:latin typeface="Century Schoolbook" panose="02040604050505020304" pitchFamily="18" charset="0"/>
              </a:rPr>
              <a:t>JavaScript</a:t>
            </a:r>
            <a:r>
              <a:rPr lang="en-US" sz="2000" dirty="0">
                <a:latin typeface="Century Schoolbook" panose="02040604050505020304" pitchFamily="18" charset="0"/>
              </a:rPr>
              <a:t>: Adds dynamic behavior to the website, including interactive forms, real-time updates 	on balances and transactions, and client-side validation for secure input</a:t>
            </a:r>
            <a:r>
              <a:rPr lang="en-US" dirty="0"/>
              <a:t>.</a:t>
            </a:r>
          </a:p>
          <a:p>
            <a:pPr>
              <a:buFont typeface="Arial" panose="020B0604020202020204" pitchFamily="34" charset="0"/>
              <a:buChar char="•"/>
            </a:pPr>
            <a:endParaRPr lang="en-US" sz="2400" dirty="0">
              <a:solidFill>
                <a:schemeClr val="accent1"/>
              </a:solidFill>
            </a:endParaRPr>
          </a:p>
          <a:p>
            <a:pPr marL="342900" indent="-342900">
              <a:buFont typeface="Wingdings" panose="05000000000000000000" pitchFamily="2" charset="2"/>
              <a:buChar char="v"/>
            </a:pPr>
            <a:r>
              <a:rPr lang="en-US" sz="2400" b="1" dirty="0">
                <a:solidFill>
                  <a:schemeClr val="accent1"/>
                </a:solidFill>
                <a:latin typeface="Century Schoolbook" panose="02040604050505020304" pitchFamily="18" charset="0"/>
              </a:rPr>
              <a:t>Backend Technologies</a:t>
            </a:r>
            <a:r>
              <a:rPr lang="en-US" sz="2000" dirty="0">
                <a:latin typeface="Century Schoolbook" panose="02040604050505020304" pitchFamily="18" charset="0"/>
              </a:rPr>
              <a:t>:</a:t>
            </a:r>
            <a:endParaRPr lang="en-US" sz="2000" dirty="0">
              <a:solidFill>
                <a:schemeClr val="accent3"/>
              </a:solidFill>
              <a:latin typeface="Century Schoolbook" panose="02040604050505020304" pitchFamily="18" charset="0"/>
            </a:endParaRPr>
          </a:p>
          <a:p>
            <a:pPr>
              <a:buFont typeface="Arial" panose="020B0604020202020204" pitchFamily="34" charset="0"/>
              <a:buChar char="•"/>
            </a:pPr>
            <a:r>
              <a:rPr lang="en-US" sz="2000" b="1" dirty="0">
                <a:solidFill>
                  <a:schemeClr val="accent3"/>
                </a:solidFill>
                <a:latin typeface="Century Schoolbook" panose="02040604050505020304" pitchFamily="18" charset="0"/>
              </a:rPr>
              <a:t>Python</a:t>
            </a:r>
            <a:r>
              <a:rPr lang="en-US" sz="2000" dirty="0">
                <a:latin typeface="Century Schoolbook" panose="02040604050505020304" pitchFamily="18" charset="0"/>
              </a:rPr>
              <a:t>: Powers the server-side logic, handling everything from authentication to transaction 	processing. Python scripts communicate with the MySQL database to fetch and store data 	securely.</a:t>
            </a:r>
          </a:p>
          <a:p>
            <a:pPr>
              <a:buFont typeface="Arial" panose="020B0604020202020204" pitchFamily="34" charset="0"/>
              <a:buChar char="•"/>
            </a:pPr>
            <a:endParaRPr lang="en-US" sz="2400" dirty="0">
              <a:solidFill>
                <a:schemeClr val="accent1"/>
              </a:solidFill>
              <a:latin typeface="Century Schoolbook" panose="02040604050505020304" pitchFamily="18" charset="0"/>
            </a:endParaRPr>
          </a:p>
          <a:p>
            <a:pPr marL="342900" indent="-342900">
              <a:buFont typeface="Wingdings" panose="05000000000000000000" pitchFamily="2" charset="2"/>
              <a:buChar char="v"/>
            </a:pPr>
            <a:r>
              <a:rPr lang="en-US" sz="2400" b="1" dirty="0">
                <a:solidFill>
                  <a:schemeClr val="accent1"/>
                </a:solidFill>
              </a:rPr>
              <a:t>Database</a:t>
            </a:r>
            <a:r>
              <a:rPr lang="en-US" sz="2000" dirty="0"/>
              <a:t>:</a:t>
            </a:r>
          </a:p>
          <a:p>
            <a:pPr>
              <a:buFont typeface="Arial" panose="020B0604020202020204" pitchFamily="34" charset="0"/>
              <a:buChar char="•"/>
            </a:pPr>
            <a:r>
              <a:rPr lang="en-US" sz="2000" b="1" dirty="0">
                <a:solidFill>
                  <a:schemeClr val="accent3"/>
                </a:solidFill>
                <a:latin typeface="Century Schoolbook" panose="02040604050505020304" pitchFamily="18" charset="0"/>
              </a:rPr>
              <a:t>MySQL</a:t>
            </a:r>
            <a:r>
              <a:rPr lang="en-US" sz="2000" dirty="0">
                <a:latin typeface="Century Schoolbook" panose="02040604050505020304" pitchFamily="18" charset="0"/>
              </a:rPr>
              <a:t>: A relational database management system used to securely store user data, transaction histories, financial records, and system logs. It enables efficient retrieval and updating of data during real-time operations.</a:t>
            </a:r>
          </a:p>
          <a:p>
            <a:endParaRPr lang="en-US" sz="2000" dirty="0">
              <a:latin typeface="Century Schoolbook" panose="02040604050505020304" pitchFamily="18" charset="0"/>
            </a:endParaRPr>
          </a:p>
          <a:p>
            <a:endParaRPr lang="en-US" dirty="0"/>
          </a:p>
        </p:txBody>
      </p:sp>
    </p:spTree>
    <p:extLst>
      <p:ext uri="{BB962C8B-B14F-4D97-AF65-F5344CB8AC3E}">
        <p14:creationId xmlns:p14="http://schemas.microsoft.com/office/powerpoint/2010/main" xmlns="" val="15185267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70</TotalTime>
  <Words>683</Words>
  <Application>Microsoft Office PowerPoint</Application>
  <PresentationFormat>Custom</PresentationFormat>
  <Paragraphs>169</Paragraphs>
  <Slides>20</Slides>
  <Notes>3</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PROJECT SYNOPSIS</vt:lpstr>
      <vt:lpstr>Slide 2</vt:lpstr>
      <vt:lpstr>Slide 3</vt:lpstr>
      <vt:lpstr>Slide 4</vt:lpstr>
      <vt:lpstr>Slide 5</vt:lpstr>
      <vt:lpstr>Slide 6</vt:lpstr>
      <vt:lpstr>Slide 7</vt:lpstr>
      <vt:lpstr>Slide 8</vt:lpstr>
      <vt:lpstr>Slide 9</vt:lpstr>
      <vt:lpstr>Slide 10</vt:lpstr>
      <vt:lpstr>Slide 11</vt:lpstr>
      <vt:lpstr>Sequence Diagram</vt:lpstr>
      <vt:lpstr>Usecase Diagram</vt:lpstr>
      <vt:lpstr>Slide 14</vt:lpstr>
      <vt:lpstr>Slide 15</vt:lpstr>
      <vt:lpstr>Slide 16</vt:lpstr>
      <vt:lpstr>Slide 17</vt:lpstr>
      <vt:lpstr>Slide 18</vt:lpstr>
      <vt:lpstr>Slide 19</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SYNOPSIS</dc:title>
  <dc:creator>deepak joshi</dc:creator>
  <cp:lastModifiedBy>mansi bisht</cp:lastModifiedBy>
  <cp:revision>9</cp:revision>
  <dcterms:created xsi:type="dcterms:W3CDTF">2025-02-25T12:19:54Z</dcterms:created>
  <dcterms:modified xsi:type="dcterms:W3CDTF">2025-04-22T16:22:49Z</dcterms:modified>
</cp:coreProperties>
</file>